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7" r:id="rId2"/>
    <p:sldId id="269" r:id="rId3"/>
    <p:sldId id="272" r:id="rId4"/>
    <p:sldId id="273" r:id="rId5"/>
    <p:sldId id="260" r:id="rId6"/>
    <p:sldId id="274" r:id="rId7"/>
    <p:sldId id="275" r:id="rId8"/>
    <p:sldId id="278" r:id="rId9"/>
    <p:sldId id="279" r:id="rId10"/>
    <p:sldId id="280" r:id="rId11"/>
    <p:sldId id="281" r:id="rId12"/>
    <p:sldId id="28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jhkn8Xp4CMQ+4gJfX4eKNiCzBO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0B20FA-9D5F-4369-A9EC-188287536164}">
  <a:tblStyle styleId="{7C0B20FA-9D5F-4369-A9EC-188287536164}"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75" d="100"/>
          <a:sy n="75" d="100"/>
        </p:scale>
        <p:origin x="30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9830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9231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9616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555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6448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8"/>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8"/>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8"/>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8"/>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2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2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21"/>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2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2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22"/>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22"/>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2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2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2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2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2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stock.adobe.com/co/video/business-accounting-income-expenditure-investment-revenue-calculation-concept-financial-corporate-income-tax-data-business-audit-money-management-2d-animation-4k-video-clip/448500574" TargetMode="External"/><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hyperlink" Target="https://www.flaticon.es/icono-gratis/perdida-de-dinero_286335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tock.adobe.com/co/video/depressed-man-lose-on-betting-online-on-computer/480206008"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stock.adobe.com/co/video/cartoon-style-2d-animation-of-business-data-intelligence-software-business-analytics-digital-marketing-mix-concept/492308849"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stock.adobe.com/co/video/seo-search-engine-optimization-conceptual-2d-animation-4k-video-clip/500669547" TargetMode="External"/><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tif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7.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7.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hyperlink" Target="https://www.freepik.es/vector-gratis/dibujado-mano-ilustracion-corte-energia-diseno-plano_22110793.htm#query=falla%20el%C3%A9ctrica&amp;position=43&amp;from_view=search"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5.jpe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stock.adobe.com/co/video/businessman-analysing-business-data-and-financial-report-company-earning-and-budget-management-graph-chart-and-diagram-on-digital-screen-2d-animation-4k-video-clip/501973426"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5.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p:nvPr/>
        </p:nvSpPr>
        <p:spPr>
          <a:xfrm>
            <a:off x="1902234" y="2823358"/>
            <a:ext cx="8136824"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CF02_1_1_video_medición de impacto </a:t>
            </a:r>
            <a:endParaRPr sz="1800" b="0" i="0" u="none" strike="noStrike" cap="none" dirty="0">
              <a:solidFill>
                <a:schemeClr val="lt1"/>
              </a:solidFill>
              <a:latin typeface="Arial"/>
              <a:ea typeface="Arial"/>
              <a:cs typeface="Arial"/>
              <a:sym typeface="Arial"/>
            </a:endParaRPr>
          </a:p>
        </p:txBody>
      </p:sp>
      <p:sp>
        <p:nvSpPr>
          <p:cNvPr id="85" name="Google Shape;85;p2"/>
          <p:cNvSpPr/>
          <p:nvPr/>
        </p:nvSpPr>
        <p:spPr>
          <a:xfrm>
            <a:off x="1902234" y="4350894"/>
            <a:ext cx="7891761" cy="738623"/>
          </a:xfrm>
          <a:prstGeom prst="rect">
            <a:avLst/>
          </a:prstGeom>
          <a:noFill/>
          <a:ln>
            <a:noFill/>
          </a:ln>
        </p:spPr>
        <p:txBody>
          <a:bodyPr spcFirstLastPara="1" wrap="square" lIns="91425" tIns="45700" rIns="91425" bIns="45700" anchor="t" anchorCtr="0">
            <a:spAutoFit/>
          </a:bodyPr>
          <a:lstStyle/>
          <a:p>
            <a:pPr lvl="0">
              <a:buClr>
                <a:schemeClr val="dk1"/>
              </a:buClr>
              <a:buSzPts val="1200"/>
            </a:pPr>
            <a:r>
              <a:rPr lang="es-ES" b="1" dirty="0" err="1">
                <a:solidFill>
                  <a:schemeClr val="dk1"/>
                </a:solidFill>
              </a:rPr>
              <a:t>Motion</a:t>
            </a:r>
            <a:r>
              <a:rPr lang="es-ES" b="1" dirty="0">
                <a:solidFill>
                  <a:schemeClr val="dk1"/>
                </a:solidFill>
              </a:rPr>
              <a:t> </a:t>
            </a:r>
            <a:r>
              <a:rPr lang="es-ES" b="1" dirty="0" err="1">
                <a:solidFill>
                  <a:schemeClr val="dk1"/>
                </a:solidFill>
              </a:rPr>
              <a:t>gráphics</a:t>
            </a:r>
            <a:r>
              <a:rPr lang="es-ES" b="1" dirty="0">
                <a:solidFill>
                  <a:schemeClr val="dk1"/>
                </a:solidFill>
              </a:rPr>
              <a:t> + Animación 2D </a:t>
            </a:r>
            <a:endParaRPr lang="es-ES" b="1" dirty="0"/>
          </a:p>
          <a:p>
            <a:pPr lvl="0">
              <a:buClr>
                <a:schemeClr val="dk1"/>
              </a:buClr>
              <a:buSzPts val="1200"/>
            </a:pPr>
            <a:r>
              <a:rPr lang="es-ES" dirty="0">
                <a:solidFill>
                  <a:schemeClr val="dk1"/>
                </a:solidFill>
              </a:rPr>
              <a:t>Producción Audiovisual de Videos Animados haciendo uso de técnicas de animación 2D +. </a:t>
            </a:r>
            <a:r>
              <a:rPr lang="es-ES" dirty="0" err="1">
                <a:solidFill>
                  <a:schemeClr val="dk1"/>
                </a:solidFill>
              </a:rPr>
              <a:t>Motion</a:t>
            </a:r>
            <a:r>
              <a:rPr lang="es-ES" dirty="0">
                <a:solidFill>
                  <a:schemeClr val="dk1"/>
                </a:solidFill>
              </a:rPr>
              <a:t> </a:t>
            </a:r>
            <a:r>
              <a:rPr lang="es-ES" dirty="0" err="1">
                <a:solidFill>
                  <a:schemeClr val="dk1"/>
                </a:solidFill>
              </a:rPr>
              <a:t>Graphics</a:t>
            </a:r>
            <a:r>
              <a:rPr lang="es-ES" dirty="0">
                <a:solidFill>
                  <a:schemeClr val="dk1"/>
                </a:solidFill>
              </a:rPr>
              <a:t> con voz en off.</a:t>
            </a:r>
            <a:r>
              <a:rPr lang="es-ES" dirty="0"/>
              <a: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Después se aleja la pantalla del computador, mostrando nuevamente completo y a los lados van saliendo vectores relacionados con el análisis de ese tiempo traducido en dinero e insatisfacción de las personas.</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Es importante, cuando se analiza el aspecto de afectación al negocio en el tiempo, que se traduzca estas cifras a dinero, pues es allí dónde se puede observar aún más el impacto sobre el negocio, al dejar de operar durante dicho tiempo y la afectación en el futuro que traerá en sus clientes o nicho de mercado.</a:t>
            </a:r>
            <a:endParaRPr sz="1400" b="0" i="0" u="none" strike="noStrike" cap="none" dirty="0">
              <a:solidFill>
                <a:schemeClr val="dk1"/>
              </a:solidFill>
              <a:latin typeface="Arial"/>
              <a:ea typeface="Arial"/>
              <a:cs typeface="Arial"/>
              <a:sym typeface="Arial"/>
            </a:endParaRP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5157627"/>
            <a:ext cx="5333999" cy="1700371"/>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https://stock.adobe.com/co/video/business-accounting-income-expenditure-investment-revenue-calculation-concept-financial-corporate-income-tax-data-business-audit-money-management-2d-animation-4k-video-clip/448500574</a:t>
            </a:r>
            <a:endParaRPr lang="es-ES" sz="1200" dirty="0">
              <a:solidFill>
                <a:schemeClr val="dk1"/>
              </a:solidFill>
            </a:endParaRPr>
          </a:p>
          <a:p>
            <a:pPr lvl="0">
              <a:buClr>
                <a:schemeClr val="dk1"/>
              </a:buClr>
              <a:buSzPts val="300"/>
            </a:pPr>
            <a:endParaRPr lang="es-ES" sz="1200" dirty="0">
              <a:solidFill>
                <a:schemeClr val="dk1"/>
              </a:solidFill>
            </a:endParaRPr>
          </a:p>
          <a:p>
            <a:pPr lvl="0">
              <a:buClr>
                <a:schemeClr val="dk1"/>
              </a:buClr>
              <a:buSzPts val="300"/>
            </a:pPr>
            <a:r>
              <a:rPr lang="es-CO" sz="1200" dirty="0">
                <a:hlinkClick r:id="rId4"/>
              </a:rPr>
              <a:t>https://www.flaticon.es/icono-gratis/perdida-de-dinero_2863358</a:t>
            </a:r>
            <a:endParaRPr lang="es-CO" sz="1200" dirty="0"/>
          </a:p>
          <a:p>
            <a:pPr lvl="0">
              <a:buClr>
                <a:schemeClr val="dk1"/>
              </a:buClr>
              <a:buSzPts val="300"/>
            </a:pP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5">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7E04F368-348D-A64C-844C-BEAF4377C3EB}"/>
              </a:ext>
            </a:extLst>
          </p:cNvPr>
          <p:cNvPicPr>
            <a:picLocks noChangeAspect="1"/>
          </p:cNvPicPr>
          <p:nvPr/>
        </p:nvPicPr>
        <p:blipFill>
          <a:blip r:embed="rId6"/>
          <a:stretch>
            <a:fillRect/>
          </a:stretch>
        </p:blipFill>
        <p:spPr>
          <a:xfrm>
            <a:off x="92278" y="3556"/>
            <a:ext cx="6677636" cy="3316933"/>
          </a:xfrm>
          <a:prstGeom prst="rect">
            <a:avLst/>
          </a:prstGeom>
        </p:spPr>
      </p:pic>
      <p:pic>
        <p:nvPicPr>
          <p:cNvPr id="4" name="Imagen 3">
            <a:extLst>
              <a:ext uri="{FF2B5EF4-FFF2-40B4-BE49-F238E27FC236}">
                <a16:creationId xmlns:a16="http://schemas.microsoft.com/office/drawing/2014/main" id="{AA4CA8DF-1975-E74E-8B93-317E461B1B8F}"/>
              </a:ext>
            </a:extLst>
          </p:cNvPr>
          <p:cNvPicPr>
            <a:picLocks noChangeAspect="1"/>
          </p:cNvPicPr>
          <p:nvPr/>
        </p:nvPicPr>
        <p:blipFill>
          <a:blip r:embed="rId7"/>
          <a:stretch>
            <a:fillRect/>
          </a:stretch>
        </p:blipFill>
        <p:spPr>
          <a:xfrm>
            <a:off x="4685016" y="1864915"/>
            <a:ext cx="1140431" cy="1140431"/>
          </a:xfrm>
          <a:prstGeom prst="rect">
            <a:avLst/>
          </a:prstGeom>
        </p:spPr>
      </p:pic>
      <p:pic>
        <p:nvPicPr>
          <p:cNvPr id="5" name="Imagen 4">
            <a:extLst>
              <a:ext uri="{FF2B5EF4-FFF2-40B4-BE49-F238E27FC236}">
                <a16:creationId xmlns:a16="http://schemas.microsoft.com/office/drawing/2014/main" id="{6B16DEEE-B085-D14F-B1BD-88283C14D9CD}"/>
              </a:ext>
            </a:extLst>
          </p:cNvPr>
          <p:cNvPicPr>
            <a:picLocks noChangeAspect="1"/>
          </p:cNvPicPr>
          <p:nvPr/>
        </p:nvPicPr>
        <p:blipFill rotWithShape="1">
          <a:blip r:embed="rId8"/>
          <a:srcRect l="8172" t="8741" r="61985" b="62042"/>
          <a:stretch/>
        </p:blipFill>
        <p:spPr>
          <a:xfrm>
            <a:off x="5863547" y="2667946"/>
            <a:ext cx="339047" cy="331939"/>
          </a:xfrm>
          <a:prstGeom prst="ellipse">
            <a:avLst/>
          </a:prstGeom>
        </p:spPr>
      </p:pic>
    </p:spTree>
    <p:extLst>
      <p:ext uri="{BB962C8B-B14F-4D97-AF65-F5344CB8AC3E}">
        <p14:creationId xmlns:p14="http://schemas.microsoft.com/office/powerpoint/2010/main" val="3772064784"/>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7077686" y="1042838"/>
            <a:ext cx="464177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Se muestra ahora que es más lo que pierde al no tener un plan de contingencia.</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algn="just">
              <a:lnSpc>
                <a:spcPct val="115000"/>
              </a:lnSpc>
            </a:pPr>
            <a:r>
              <a:rPr lang="es-CO" dirty="0">
                <a:latin typeface="Arial" panose="020B0604020202020204" pitchFamily="34" charset="0"/>
                <a:ea typeface="Arial" panose="020B0604020202020204" pitchFamily="34" charset="0"/>
              </a:rPr>
              <a:t>Daños frecuentes como estos, sobre todo en empresas dependientes de ello, como una entidad bancaria, pueden ocasionar mala reputación y por ende pérdida de su imagen y posicionamiento de marca. </a:t>
            </a: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https://stock.adobe.com/co/video/depressed-man-lose-on-betting-online-on-computer/480206008</a:t>
            </a:r>
            <a:r>
              <a:rPr lang="es-ES" sz="1200" dirty="0">
                <a:solidFill>
                  <a:schemeClr val="dk1"/>
                </a:solidFill>
              </a:rPr>
              <a:t> </a:t>
            </a:r>
            <a:endParaRPr sz="1800" b="0" i="0" u="none" strike="noStrike" cap="none" dirty="0">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5CF7D8AA-6A85-0740-99CD-B191CF6E7F4D}"/>
              </a:ext>
            </a:extLst>
          </p:cNvPr>
          <p:cNvPicPr>
            <a:picLocks noChangeAspect="1"/>
          </p:cNvPicPr>
          <p:nvPr/>
        </p:nvPicPr>
        <p:blipFill rotWithShape="1">
          <a:blip r:embed="rId5"/>
          <a:srcRect t="8282" b="5053"/>
          <a:stretch/>
        </p:blipFill>
        <p:spPr>
          <a:xfrm>
            <a:off x="92277" y="0"/>
            <a:ext cx="6677637" cy="3308434"/>
          </a:xfrm>
          <a:prstGeom prst="rect">
            <a:avLst/>
          </a:prstGeom>
        </p:spPr>
      </p:pic>
    </p:spTree>
    <p:extLst>
      <p:ext uri="{BB962C8B-B14F-4D97-AF65-F5344CB8AC3E}">
        <p14:creationId xmlns:p14="http://schemas.microsoft.com/office/powerpoint/2010/main" val="2732622153"/>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El video cierra mostrando la importancia de </a:t>
            </a:r>
            <a:r>
              <a:rPr lang="es-ES" sz="1400" b="0" i="0" u="none" strike="noStrike" cap="none">
                <a:solidFill>
                  <a:schemeClr val="dk1"/>
                </a:solidFill>
                <a:latin typeface="Arial"/>
                <a:ea typeface="Arial"/>
                <a:cs typeface="Arial"/>
                <a:sym typeface="Arial"/>
              </a:rPr>
              <a:t>su inversión.</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algn="just">
              <a:lnSpc>
                <a:spcPct val="115000"/>
              </a:lnSpc>
            </a:pPr>
            <a:r>
              <a:rPr lang="es-CO" dirty="0">
                <a:latin typeface="Arial" panose="020B0604020202020204" pitchFamily="34" charset="0"/>
                <a:ea typeface="Arial" panose="020B0604020202020204" pitchFamily="34" charset="0"/>
              </a:rPr>
              <a:t>Tenga en </a:t>
            </a:r>
            <a:r>
              <a:rPr lang="es-CO">
                <a:latin typeface="Arial" panose="020B0604020202020204" pitchFamily="34" charset="0"/>
                <a:ea typeface="Arial" panose="020B0604020202020204" pitchFamily="34" charset="0"/>
              </a:rPr>
              <a:t>cuenta que la </a:t>
            </a:r>
            <a:r>
              <a:rPr lang="es-CO" dirty="0">
                <a:latin typeface="Arial" panose="020B0604020202020204" pitchFamily="34" charset="0"/>
                <a:ea typeface="Arial" panose="020B0604020202020204" pitchFamily="34" charset="0"/>
              </a:rPr>
              <a:t>implementación de un plan de contingencia, inmerso en un SGCN, siempre será una inversión menor frente a la reparación que pueden ocasionar los daños, previamente expuestos. </a:t>
            </a: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https://stock.adobe.com/co/video/cartoon-style-2d-animation-of-business-data-intelligence-software-business-analytics-digital-marketing-mix-concept/492308849</a:t>
            </a:r>
            <a:r>
              <a:rPr lang="es-ES" sz="1200" dirty="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0A6AEDCE-E01B-C74D-AA6F-30ECC9AF8B0C}"/>
              </a:ext>
            </a:extLst>
          </p:cNvPr>
          <p:cNvPicPr>
            <a:picLocks noChangeAspect="1"/>
          </p:cNvPicPr>
          <p:nvPr/>
        </p:nvPicPr>
        <p:blipFill rotWithShape="1">
          <a:blip r:embed="rId5"/>
          <a:srcRect t="1" r="10122" b="22503"/>
          <a:stretch/>
        </p:blipFill>
        <p:spPr>
          <a:xfrm>
            <a:off x="92277" y="0"/>
            <a:ext cx="6677637" cy="3373558"/>
          </a:xfrm>
          <a:prstGeom prst="rect">
            <a:avLst/>
          </a:prstGeom>
        </p:spPr>
      </p:pic>
    </p:spTree>
    <p:extLst>
      <p:ext uri="{BB962C8B-B14F-4D97-AF65-F5344CB8AC3E}">
        <p14:creationId xmlns:p14="http://schemas.microsoft.com/office/powerpoint/2010/main" val="4079969837"/>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3"/>
          <p:cNvSpPr txBox="1"/>
          <p:nvPr/>
        </p:nvSpPr>
        <p:spPr>
          <a:xfrm>
            <a:off x="7080070" y="1187322"/>
            <a:ext cx="4908907" cy="3016199"/>
          </a:xfrm>
          <a:prstGeom prst="rect">
            <a:avLst/>
          </a:prstGeom>
          <a:noFill/>
          <a:ln>
            <a:noFill/>
          </a:ln>
        </p:spPr>
        <p:txBody>
          <a:bodyPr spcFirstLastPara="1" wrap="square" lIns="91425" tIns="45700" rIns="91425" bIns="45700" anchor="t" anchorCtr="0">
            <a:noAutofit/>
          </a:bodyPr>
          <a:lstStyle/>
          <a:p>
            <a:r>
              <a:rPr lang="es-CO" dirty="0"/>
              <a:t>Inicia con el logo animado del SENA.</a:t>
            </a:r>
          </a:p>
          <a:p>
            <a:endParaRPr lang="es-CO" dirty="0"/>
          </a:p>
          <a:p>
            <a:r>
              <a:rPr lang="es-CO" dirty="0"/>
              <a:t>Título: </a:t>
            </a:r>
            <a:r>
              <a:rPr lang="es-CO" b="1" dirty="0"/>
              <a:t>Medición de impacto.</a:t>
            </a:r>
          </a:p>
        </p:txBody>
      </p:sp>
      <p:sp>
        <p:nvSpPr>
          <p:cNvPr id="92" name="Google Shape;92;p3"/>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93" name="Google Shape;93;p3"/>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3"/>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r>
              <a:rPr lang="es-CO" dirty="0"/>
              <a:t>Música de inicio</a:t>
            </a:r>
          </a:p>
        </p:txBody>
      </p:sp>
      <p:sp>
        <p:nvSpPr>
          <p:cNvPr id="95" name="Google Shape;95;p3"/>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3"/>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 SENA logo</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7" name="Google Shape;97;p3"/>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98" name="Google Shape;98;p3"/>
          <p:cNvGrpSpPr/>
          <p:nvPr/>
        </p:nvGrpSpPr>
        <p:grpSpPr>
          <a:xfrm>
            <a:off x="-42401" y="-64613"/>
            <a:ext cx="6909926" cy="3859056"/>
            <a:chOff x="-42401" y="-24097"/>
            <a:chExt cx="6909926" cy="3859056"/>
          </a:xfrm>
        </p:grpSpPr>
        <p:pic>
          <p:nvPicPr>
            <p:cNvPr id="99"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00"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026" name="Picture 2">
            <a:extLst>
              <a:ext uri="{FF2B5EF4-FFF2-40B4-BE49-F238E27FC236}">
                <a16:creationId xmlns:a16="http://schemas.microsoft.com/office/drawing/2014/main" id="{9FA90BD7-7D29-1F48-ADCE-00217F210E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384" b="9110"/>
          <a:stretch/>
        </p:blipFill>
        <p:spPr bwMode="auto">
          <a:xfrm>
            <a:off x="101777" y="-12004"/>
            <a:ext cx="6668137" cy="3370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3"/>
          <p:cNvSpPr txBox="1"/>
          <p:nvPr/>
        </p:nvSpPr>
        <p:spPr>
          <a:xfrm>
            <a:off x="7002204" y="1097451"/>
            <a:ext cx="4836988"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El video inicia mostrando una serie de datos que se están analizando a raíz de fallas eléctricas constantes.</a:t>
            </a:r>
            <a:endParaRPr sz="1400" b="0" i="0" u="none" strike="noStrike" cap="none" dirty="0">
              <a:solidFill>
                <a:schemeClr val="dk1"/>
              </a:solidFill>
              <a:latin typeface="Arial"/>
              <a:ea typeface="Arial"/>
              <a:cs typeface="Arial"/>
              <a:sym typeface="Arial"/>
            </a:endParaRPr>
          </a:p>
        </p:txBody>
      </p:sp>
      <p:sp>
        <p:nvSpPr>
          <p:cNvPr id="92" name="Google Shape;92;p3"/>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93" name="Google Shape;93;p3"/>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3"/>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Un empresa al realizar su matriz de riesgo para medir la frecuencia de los sucesos y su plan de contingencia nota que el sistema de respaldo, cada vez que sucede una falla eléctrica tiene una duración de 15 minutos para recuperarse.</a:t>
            </a:r>
            <a:endParaRPr sz="1400" b="0" i="0" u="none" strike="noStrike" cap="none" dirty="0">
              <a:solidFill>
                <a:schemeClr val="dk1"/>
              </a:solidFill>
              <a:latin typeface="Arial"/>
              <a:ea typeface="Arial"/>
              <a:cs typeface="Arial"/>
              <a:sym typeface="Arial"/>
            </a:endParaRPr>
          </a:p>
        </p:txBody>
      </p:sp>
      <p:sp>
        <p:nvSpPr>
          <p:cNvPr id="95" name="Google Shape;95;p3"/>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3"/>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https://stock.adobe.com/co/video/seo-search-engine-optimization-conceptual-2d-animation-4k-video-clip/500669547</a:t>
            </a:r>
            <a:r>
              <a:rPr lang="es-ES" sz="1200" dirty="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7" name="Google Shape;97;p3"/>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98" name="Google Shape;98;p3"/>
          <p:cNvGrpSpPr/>
          <p:nvPr/>
        </p:nvGrpSpPr>
        <p:grpSpPr>
          <a:xfrm>
            <a:off x="-42401" y="-64613"/>
            <a:ext cx="6909926" cy="3859056"/>
            <a:chOff x="-42401" y="-24097"/>
            <a:chExt cx="6909926" cy="3859056"/>
          </a:xfrm>
        </p:grpSpPr>
        <p:pic>
          <p:nvPicPr>
            <p:cNvPr id="99" name="Google Shape;99;p3"/>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00"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453CB824-ECF6-7343-B26E-3E412D7A6810}"/>
              </a:ext>
            </a:extLst>
          </p:cNvPr>
          <p:cNvPicPr>
            <a:picLocks noChangeAspect="1"/>
          </p:cNvPicPr>
          <p:nvPr/>
        </p:nvPicPr>
        <p:blipFill rotWithShape="1">
          <a:blip r:embed="rId5"/>
          <a:srcRect t="6718" b="5318"/>
          <a:stretch/>
        </p:blipFill>
        <p:spPr>
          <a:xfrm>
            <a:off x="92277" y="7774"/>
            <a:ext cx="6677637" cy="3315531"/>
          </a:xfrm>
          <a:prstGeom prst="rect">
            <a:avLst/>
          </a:prstGeom>
        </p:spPr>
      </p:pic>
      <p:sp>
        <p:nvSpPr>
          <p:cNvPr id="4" name="CuadroTexto 3">
            <a:extLst>
              <a:ext uri="{FF2B5EF4-FFF2-40B4-BE49-F238E27FC236}">
                <a16:creationId xmlns:a16="http://schemas.microsoft.com/office/drawing/2014/main" id="{4F3B5DDA-DB2D-6143-9742-4E49D9CAFE36}"/>
              </a:ext>
            </a:extLst>
          </p:cNvPr>
          <p:cNvSpPr txBox="1"/>
          <p:nvPr/>
        </p:nvSpPr>
        <p:spPr>
          <a:xfrm>
            <a:off x="1058238" y="2157851"/>
            <a:ext cx="915635" cy="369332"/>
          </a:xfrm>
          <a:prstGeom prst="rect">
            <a:avLst/>
          </a:prstGeom>
          <a:noFill/>
        </p:spPr>
        <p:txBody>
          <a:bodyPr wrap="none" rtlCol="0">
            <a:spAutoFit/>
          </a:bodyPr>
          <a:lstStyle/>
          <a:p>
            <a:r>
              <a:rPr lang="es-CO" sz="1800" b="1" dirty="0"/>
              <a:t>15 min</a:t>
            </a:r>
          </a:p>
        </p:txBody>
      </p:sp>
      <p:pic>
        <p:nvPicPr>
          <p:cNvPr id="5" name="Imagen 4">
            <a:extLst>
              <a:ext uri="{FF2B5EF4-FFF2-40B4-BE49-F238E27FC236}">
                <a16:creationId xmlns:a16="http://schemas.microsoft.com/office/drawing/2014/main" id="{76DC5507-53AA-2342-9EEB-269A8ABF16E7}"/>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172" b="98047" l="28043" r="71522">
                        <a14:foregroundMark x1="49457" y1="38281" x2="49783" y2="61133"/>
                        <a14:foregroundMark x1="49783" y1="61133" x2="57174" y2="69727"/>
                        <a14:foregroundMark x1="51304" y1="8398" x2="46304" y2="20508"/>
                        <a14:foregroundMark x1="46304" y1="20508" x2="37609" y2="30469"/>
                        <a14:foregroundMark x1="37609" y1="30469" x2="34457" y2="41016"/>
                        <a14:foregroundMark x1="57500" y1="20898" x2="65761" y2="27148"/>
                        <a14:foregroundMark x1="65761" y1="27148" x2="68913" y2="37109"/>
                        <a14:foregroundMark x1="68913" y1="37109" x2="70217" y2="73828"/>
                        <a14:foregroundMark x1="70217" y1="73828" x2="66196" y2="87695"/>
                        <a14:foregroundMark x1="66196" y1="87695" x2="50326" y2="99023"/>
                        <a14:foregroundMark x1="50326" y1="99023" x2="45652" y2="97266"/>
                        <a14:foregroundMark x1="45652" y1="97266" x2="35543" y2="84180"/>
                        <a14:foregroundMark x1="35543" y1="84180" x2="31196" y2="72656"/>
                        <a14:foregroundMark x1="31196" y1="72656" x2="29674" y2="46484"/>
                        <a14:foregroundMark x1="29674" y1="46484" x2="32065" y2="36328"/>
                        <a14:foregroundMark x1="32065" y1="36328" x2="42717" y2="21484"/>
                        <a14:foregroundMark x1="51630" y1="18359" x2="49565" y2="4297"/>
                        <a14:foregroundMark x1="45978" y1="3125" x2="51522" y2="3125"/>
                        <a14:foregroundMark x1="51522" y1="3125" x2="58261" y2="1367"/>
                        <a14:foregroundMark x1="69239" y1="39844" x2="71087" y2="50000"/>
                        <a14:foregroundMark x1="71087" y1="50000" x2="67500" y2="79297"/>
                        <a14:foregroundMark x1="67500" y1="79297" x2="65543" y2="84766"/>
                        <a14:foregroundMark x1="28804" y1="61719" x2="31413" y2="73047"/>
                        <a14:foregroundMark x1="31413" y1="73047" x2="41848" y2="89648"/>
                        <a14:foregroundMark x1="41848" y1="89648" x2="46848" y2="92773"/>
                        <a14:foregroundMark x1="46848" y1="92773" x2="53478" y2="93555"/>
                        <a14:foregroundMark x1="53478" y1="93555" x2="57609" y2="92578"/>
                        <a14:foregroundMark x1="57609" y1="92578" x2="57609" y2="92578"/>
                        <a14:foregroundMark x1="29130" y1="51367" x2="30109" y2="70898"/>
                        <a14:foregroundMark x1="30109" y1="70898" x2="31413" y2="78125"/>
                        <a14:foregroundMark x1="31413" y1="78125" x2="33043" y2="81445"/>
                        <a14:foregroundMark x1="40870" y1="88867" x2="54348" y2="93945"/>
                        <a14:foregroundMark x1="54348" y1="93945" x2="54565" y2="93750"/>
                        <a14:foregroundMark x1="69783" y1="69141" x2="72826" y2="63672"/>
                        <a14:foregroundMark x1="72826" y1="63672" x2="74239" y2="55078"/>
                        <a14:foregroundMark x1="74239" y1="55078" x2="71739" y2="48242"/>
                        <a14:foregroundMark x1="71739" y1="48242" x2="67500" y2="42188"/>
                        <a14:foregroundMark x1="67500" y1="42188" x2="64239" y2="33594"/>
                        <a14:foregroundMark x1="64239" y1="33594" x2="63043" y2="23242"/>
                        <a14:foregroundMark x1="63043" y1="23242" x2="59130" y2="18945"/>
                        <a14:foregroundMark x1="59130" y1="18945" x2="46304" y2="21680"/>
                        <a14:foregroundMark x1="28261" y1="55664" x2="28152" y2="62500"/>
                        <a14:foregroundMark x1="46413" y1="96289" x2="49674" y2="98047"/>
                      </a14:backgroundRemoval>
                    </a14:imgEffect>
                  </a14:imgLayer>
                </a14:imgProps>
              </a:ext>
            </a:extLst>
          </a:blip>
          <a:srcRect l="25262" r="25407"/>
          <a:stretch/>
        </p:blipFill>
        <p:spPr>
          <a:xfrm>
            <a:off x="537360" y="2017926"/>
            <a:ext cx="520878" cy="587625"/>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4"/>
          <p:cNvSpPr txBox="1"/>
          <p:nvPr/>
        </p:nvSpPr>
        <p:spPr>
          <a:xfrm>
            <a:off x="7105603" y="1163995"/>
            <a:ext cx="4610956"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Se mantiene el computador anterior y en él aparecen las variables y las cifras que se van diciendo.</a:t>
            </a:r>
            <a:endParaRPr sz="1400" b="0" i="0" u="none" strike="noStrike" cap="none" dirty="0">
              <a:solidFill>
                <a:schemeClr val="dk1"/>
              </a:solidFill>
              <a:latin typeface="Arial"/>
              <a:ea typeface="Arial"/>
              <a:cs typeface="Arial"/>
              <a:sym typeface="Arial"/>
            </a:endParaRPr>
          </a:p>
        </p:txBody>
      </p:sp>
      <p:sp>
        <p:nvSpPr>
          <p:cNvPr id="108" name="Google Shape;108;p4"/>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4"/>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4"/>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Ahora bien, si a esta situación se suma el hecho de que se presentó 15 veces en el periodo de estudio, es necesario aplicar la siguiente fórmula para su análisis, donde tenemos las siguientes variables. TR = Tiempo de recuperación y CS = Cantidad de veces que se presentó el suceso.</a:t>
            </a:r>
            <a:endParaRPr sz="1400" b="0" i="0" u="none" strike="noStrike" cap="none" dirty="0">
              <a:solidFill>
                <a:schemeClr val="dk1"/>
              </a:solidFill>
              <a:latin typeface="Arial"/>
              <a:ea typeface="Arial"/>
              <a:cs typeface="Arial"/>
              <a:sym typeface="Arial"/>
            </a:endParaRPr>
          </a:p>
        </p:txBody>
      </p:sp>
      <p:sp>
        <p:nvSpPr>
          <p:cNvPr id="111" name="Google Shape;111;p4"/>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4"/>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4"/>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14" name="Google Shape;114;p4"/>
          <p:cNvGrpSpPr/>
          <p:nvPr/>
        </p:nvGrpSpPr>
        <p:grpSpPr>
          <a:xfrm>
            <a:off x="-42401" y="-64613"/>
            <a:ext cx="6909926" cy="3859056"/>
            <a:chOff x="-42401" y="-24097"/>
            <a:chExt cx="6909926" cy="3859056"/>
          </a:xfrm>
        </p:grpSpPr>
        <p:pic>
          <p:nvPicPr>
            <p:cNvPr id="115" name="Google Shape;115;p4"/>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16" name="Google Shape;116;p4"/>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026" name="Picture 2" descr="Ilustración del icono de la computadora vector gratuito">
            <a:extLst>
              <a:ext uri="{FF2B5EF4-FFF2-40B4-BE49-F238E27FC236}">
                <a16:creationId xmlns:a16="http://schemas.microsoft.com/office/drawing/2014/main" id="{E3099849-CE90-8F4C-8891-AF9B35F186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165" r="2630" b="22396"/>
          <a:stretch/>
        </p:blipFill>
        <p:spPr bwMode="auto">
          <a:xfrm>
            <a:off x="568341" y="112947"/>
            <a:ext cx="5688442" cy="318039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02A99AC1-944B-F242-ABCD-43991E75E6E4}"/>
              </a:ext>
            </a:extLst>
          </p:cNvPr>
          <p:cNvSpPr/>
          <p:nvPr/>
        </p:nvSpPr>
        <p:spPr>
          <a:xfrm>
            <a:off x="2034283" y="575352"/>
            <a:ext cx="2866490" cy="1613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469CC0DB-991F-E848-9AA2-E42BB473D9CA}"/>
              </a:ext>
            </a:extLst>
          </p:cNvPr>
          <p:cNvSpPr/>
          <p:nvPr/>
        </p:nvSpPr>
        <p:spPr>
          <a:xfrm>
            <a:off x="2168962" y="983513"/>
            <a:ext cx="2866490" cy="738664"/>
          </a:xfrm>
          <a:prstGeom prst="rect">
            <a:avLst/>
          </a:prstGeom>
        </p:spPr>
        <p:txBody>
          <a:bodyPr wrap="square">
            <a:spAutoFit/>
          </a:bodyPr>
          <a:lstStyle/>
          <a:p>
            <a:r>
              <a:rPr lang="es-CO" dirty="0">
                <a:latin typeface="Arial" panose="020B0604020202020204" pitchFamily="34" charset="0"/>
                <a:ea typeface="Arial" panose="020B0604020202020204" pitchFamily="34" charset="0"/>
              </a:rPr>
              <a:t>TR = Tiempo de recuperación </a:t>
            </a:r>
          </a:p>
          <a:p>
            <a:r>
              <a:rPr lang="es-CO" dirty="0">
                <a:latin typeface="Arial" panose="020B0604020202020204" pitchFamily="34" charset="0"/>
                <a:ea typeface="Arial" panose="020B0604020202020204" pitchFamily="34" charset="0"/>
              </a:rPr>
              <a:t>CS = Cantidad de veces que se presentó el suceso.</a:t>
            </a:r>
            <a:endParaRPr lang="es-CO" dirty="0"/>
          </a:p>
        </p:txBody>
      </p:sp>
      <p:sp>
        <p:nvSpPr>
          <p:cNvPr id="19" name="CuadroTexto 18">
            <a:extLst>
              <a:ext uri="{FF2B5EF4-FFF2-40B4-BE49-F238E27FC236}">
                <a16:creationId xmlns:a16="http://schemas.microsoft.com/office/drawing/2014/main" id="{5B86C74D-CFC2-FA40-8DFE-330FB67B7E86}"/>
              </a:ext>
            </a:extLst>
          </p:cNvPr>
          <p:cNvSpPr txBox="1"/>
          <p:nvPr/>
        </p:nvSpPr>
        <p:spPr>
          <a:xfrm>
            <a:off x="948845" y="1303920"/>
            <a:ext cx="915635" cy="369332"/>
          </a:xfrm>
          <a:prstGeom prst="rect">
            <a:avLst/>
          </a:prstGeom>
          <a:noFill/>
        </p:spPr>
        <p:txBody>
          <a:bodyPr wrap="none" rtlCol="0">
            <a:spAutoFit/>
          </a:bodyPr>
          <a:lstStyle/>
          <a:p>
            <a:r>
              <a:rPr lang="es-CO" sz="1800" b="1" dirty="0"/>
              <a:t>15 min</a:t>
            </a:r>
          </a:p>
        </p:txBody>
      </p:sp>
      <p:pic>
        <p:nvPicPr>
          <p:cNvPr id="20" name="Imagen 19">
            <a:extLst>
              <a:ext uri="{FF2B5EF4-FFF2-40B4-BE49-F238E27FC236}">
                <a16:creationId xmlns:a16="http://schemas.microsoft.com/office/drawing/2014/main" id="{F0E6DD61-9EE1-C243-B5A5-5FCE04725499}"/>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172" b="98047" l="28043" r="71522">
                        <a14:foregroundMark x1="49457" y1="38281" x2="49783" y2="61133"/>
                        <a14:foregroundMark x1="49783" y1="61133" x2="57174" y2="69727"/>
                        <a14:foregroundMark x1="51304" y1="8398" x2="46304" y2="20508"/>
                        <a14:foregroundMark x1="46304" y1="20508" x2="37609" y2="30469"/>
                        <a14:foregroundMark x1="37609" y1="30469" x2="34457" y2="41016"/>
                        <a14:foregroundMark x1="57500" y1="20898" x2="65761" y2="27148"/>
                        <a14:foregroundMark x1="65761" y1="27148" x2="68913" y2="37109"/>
                        <a14:foregroundMark x1="68913" y1="37109" x2="70217" y2="73828"/>
                        <a14:foregroundMark x1="70217" y1="73828" x2="66196" y2="87695"/>
                        <a14:foregroundMark x1="66196" y1="87695" x2="50326" y2="99023"/>
                        <a14:foregroundMark x1="50326" y1="99023" x2="45652" y2="97266"/>
                        <a14:foregroundMark x1="45652" y1="97266" x2="35543" y2="84180"/>
                        <a14:foregroundMark x1="35543" y1="84180" x2="31196" y2="72656"/>
                        <a14:foregroundMark x1="31196" y1="72656" x2="29674" y2="46484"/>
                        <a14:foregroundMark x1="29674" y1="46484" x2="32065" y2="36328"/>
                        <a14:foregroundMark x1="32065" y1="36328" x2="42717" y2="21484"/>
                        <a14:foregroundMark x1="51630" y1="18359" x2="49565" y2="4297"/>
                        <a14:foregroundMark x1="45978" y1="3125" x2="51522" y2="3125"/>
                        <a14:foregroundMark x1="51522" y1="3125" x2="58261" y2="1367"/>
                        <a14:foregroundMark x1="69239" y1="39844" x2="71087" y2="50000"/>
                        <a14:foregroundMark x1="71087" y1="50000" x2="67500" y2="79297"/>
                        <a14:foregroundMark x1="67500" y1="79297" x2="65543" y2="84766"/>
                        <a14:foregroundMark x1="28804" y1="61719" x2="31413" y2="73047"/>
                        <a14:foregroundMark x1="31413" y1="73047" x2="41848" y2="89648"/>
                        <a14:foregroundMark x1="41848" y1="89648" x2="46848" y2="92773"/>
                        <a14:foregroundMark x1="46848" y1="92773" x2="53478" y2="93555"/>
                        <a14:foregroundMark x1="53478" y1="93555" x2="57609" y2="92578"/>
                        <a14:foregroundMark x1="57609" y1="92578" x2="57609" y2="92578"/>
                        <a14:foregroundMark x1="29130" y1="51367" x2="30109" y2="70898"/>
                        <a14:foregroundMark x1="30109" y1="70898" x2="31413" y2="78125"/>
                        <a14:foregroundMark x1="31413" y1="78125" x2="33043" y2="81445"/>
                        <a14:foregroundMark x1="40870" y1="88867" x2="54348" y2="93945"/>
                        <a14:foregroundMark x1="54348" y1="93945" x2="54565" y2="93750"/>
                        <a14:foregroundMark x1="69783" y1="69141" x2="72826" y2="63672"/>
                        <a14:foregroundMark x1="72826" y1="63672" x2="74239" y2="55078"/>
                        <a14:foregroundMark x1="74239" y1="55078" x2="71739" y2="48242"/>
                        <a14:foregroundMark x1="71739" y1="48242" x2="67500" y2="42188"/>
                        <a14:foregroundMark x1="67500" y1="42188" x2="64239" y2="33594"/>
                        <a14:foregroundMark x1="64239" y1="33594" x2="63043" y2="23242"/>
                        <a14:foregroundMark x1="63043" y1="23242" x2="59130" y2="18945"/>
                        <a14:foregroundMark x1="59130" y1="18945" x2="46304" y2="21680"/>
                        <a14:foregroundMark x1="28261" y1="55664" x2="28152" y2="62500"/>
                        <a14:foregroundMark x1="46413" y1="96289" x2="49674" y2="98047"/>
                      </a14:backgroundRemoval>
                    </a14:imgEffect>
                  </a14:imgLayer>
                </a14:imgProps>
              </a:ext>
            </a:extLst>
          </a:blip>
          <a:srcRect l="25262" r="25407"/>
          <a:stretch/>
        </p:blipFill>
        <p:spPr>
          <a:xfrm>
            <a:off x="427967" y="1163995"/>
            <a:ext cx="520878" cy="587625"/>
          </a:xfrm>
          <a:prstGeom prst="rect">
            <a:avLst/>
          </a:prstGeom>
        </p:spPr>
      </p:pic>
      <p:sp>
        <p:nvSpPr>
          <p:cNvPr id="21" name="CuadroTexto 20">
            <a:extLst>
              <a:ext uri="{FF2B5EF4-FFF2-40B4-BE49-F238E27FC236}">
                <a16:creationId xmlns:a16="http://schemas.microsoft.com/office/drawing/2014/main" id="{D5D3BE18-81C6-C540-8244-3AF7F8A1394F}"/>
              </a:ext>
            </a:extLst>
          </p:cNvPr>
          <p:cNvSpPr txBox="1"/>
          <p:nvPr/>
        </p:nvSpPr>
        <p:spPr>
          <a:xfrm>
            <a:off x="940263" y="1977138"/>
            <a:ext cx="1146468" cy="369332"/>
          </a:xfrm>
          <a:prstGeom prst="rect">
            <a:avLst/>
          </a:prstGeom>
          <a:noFill/>
        </p:spPr>
        <p:txBody>
          <a:bodyPr wrap="none" rtlCol="0">
            <a:spAutoFit/>
          </a:bodyPr>
          <a:lstStyle/>
          <a:p>
            <a:r>
              <a:rPr lang="es-CO" sz="1800" b="1" dirty="0"/>
              <a:t>15 veces</a:t>
            </a:r>
          </a:p>
        </p:txBody>
      </p:sp>
      <p:pic>
        <p:nvPicPr>
          <p:cNvPr id="4" name="Imagen 3">
            <a:extLst>
              <a:ext uri="{FF2B5EF4-FFF2-40B4-BE49-F238E27FC236}">
                <a16:creationId xmlns:a16="http://schemas.microsoft.com/office/drawing/2014/main" id="{6AFD41AA-99CE-8247-9726-2741D56FB78E}"/>
              </a:ext>
            </a:extLst>
          </p:cNvPr>
          <p:cNvPicPr>
            <a:picLocks noChangeAspect="1"/>
          </p:cNvPicPr>
          <p:nvPr/>
        </p:nvPicPr>
        <p:blipFill>
          <a:blip r:embed="rId7"/>
          <a:stretch>
            <a:fillRect/>
          </a:stretch>
        </p:blipFill>
        <p:spPr>
          <a:xfrm>
            <a:off x="319519" y="1779091"/>
            <a:ext cx="765425" cy="765425"/>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3" name="Google Shape;123;p5"/>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Se acerca más la pantalla y a modo de </a:t>
            </a:r>
            <a:r>
              <a:rPr lang="es-ES" sz="1400" b="0" i="1" u="none" strike="noStrike" cap="none" dirty="0" err="1">
                <a:solidFill>
                  <a:schemeClr val="dk1"/>
                </a:solidFill>
                <a:latin typeface="Arial"/>
                <a:ea typeface="Arial"/>
                <a:cs typeface="Arial"/>
                <a:sym typeface="Arial"/>
              </a:rPr>
              <a:t>whiteboard</a:t>
            </a:r>
            <a:r>
              <a:rPr lang="es-ES" sz="1400" b="0" i="1" u="none" strike="noStrike" cap="none" dirty="0">
                <a:solidFill>
                  <a:schemeClr val="dk1"/>
                </a:solidFill>
                <a:latin typeface="Arial"/>
                <a:ea typeface="Arial"/>
                <a:cs typeface="Arial"/>
                <a:sym typeface="Arial"/>
              </a:rPr>
              <a:t>, </a:t>
            </a:r>
            <a:r>
              <a:rPr lang="es-ES" sz="1400" b="0" u="none" strike="noStrike" cap="none" dirty="0">
                <a:solidFill>
                  <a:schemeClr val="dk1"/>
                </a:solidFill>
                <a:latin typeface="Arial"/>
                <a:ea typeface="Arial"/>
                <a:cs typeface="Arial"/>
                <a:sym typeface="Arial"/>
              </a:rPr>
              <a:t>se va escribiendo la fórmula conform</a:t>
            </a:r>
            <a:r>
              <a:rPr lang="es-ES" dirty="0">
                <a:solidFill>
                  <a:schemeClr val="dk1"/>
                </a:solidFill>
              </a:rPr>
              <a:t>e se va explicando</a:t>
            </a:r>
            <a:endParaRPr sz="1400" b="0" u="none" strike="noStrike" cap="none" dirty="0">
              <a:solidFill>
                <a:schemeClr val="dk1"/>
              </a:solidFill>
              <a:latin typeface="Arial"/>
              <a:ea typeface="Arial"/>
              <a:cs typeface="Arial"/>
              <a:sym typeface="Arial"/>
            </a:endParaRPr>
          </a:p>
        </p:txBody>
      </p:sp>
      <p:sp>
        <p:nvSpPr>
          <p:cNvPr id="124" name="Google Shape;124;p5"/>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25" name="Google Shape;125;p5"/>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5"/>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Se dice entonces que el total del tiempo es igual a TR por CS. Reemplazando los valores se tiene que el total de tiempo son 225 minutos, lo que equivale a 3,75 horas.</a:t>
            </a:r>
            <a:endParaRPr sz="1400" b="0" i="0" u="none" strike="noStrike" cap="none" dirty="0">
              <a:solidFill>
                <a:schemeClr val="dk1"/>
              </a:solidFill>
              <a:latin typeface="Arial"/>
              <a:ea typeface="Arial"/>
              <a:cs typeface="Arial"/>
              <a:sym typeface="Arial"/>
            </a:endParaRPr>
          </a:p>
        </p:txBody>
      </p:sp>
      <p:sp>
        <p:nvSpPr>
          <p:cNvPr id="127" name="Google Shape;127;p5"/>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5"/>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5"/>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30" name="Google Shape;130;p5"/>
          <p:cNvGrpSpPr/>
          <p:nvPr/>
        </p:nvGrpSpPr>
        <p:grpSpPr>
          <a:xfrm>
            <a:off x="-42401" y="-64613"/>
            <a:ext cx="6909926" cy="3859056"/>
            <a:chOff x="-42401" y="-24097"/>
            <a:chExt cx="6909926" cy="3859056"/>
          </a:xfrm>
        </p:grpSpPr>
        <p:pic>
          <p:nvPicPr>
            <p:cNvPr id="131" name="Google Shape;131;p5"/>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32" name="Google Shape;132;p5"/>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4" name="Picture 2" descr="Ilustración del icono de la computadora vector gratuito">
            <a:extLst>
              <a:ext uri="{FF2B5EF4-FFF2-40B4-BE49-F238E27FC236}">
                <a16:creationId xmlns:a16="http://schemas.microsoft.com/office/drawing/2014/main" id="{0AE4D35A-7A81-C047-92DB-A6F59B4BCC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64" t="25980" r="19158" b="36564"/>
          <a:stretch/>
        </p:blipFill>
        <p:spPr bwMode="auto">
          <a:xfrm>
            <a:off x="807861" y="41096"/>
            <a:ext cx="5212794" cy="31812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112DF2B7-6FEF-FE48-BCF1-F5CE00D07367}"/>
              </a:ext>
            </a:extLst>
          </p:cNvPr>
          <p:cNvSpPr/>
          <p:nvPr/>
        </p:nvSpPr>
        <p:spPr>
          <a:xfrm>
            <a:off x="1273996" y="450778"/>
            <a:ext cx="4191856" cy="2399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B00CBC3B-9FDF-6048-AA42-6E9E5D6DB8BB}"/>
              </a:ext>
            </a:extLst>
          </p:cNvPr>
          <p:cNvSpPr/>
          <p:nvPr/>
        </p:nvSpPr>
        <p:spPr>
          <a:xfrm>
            <a:off x="2130863" y="1003991"/>
            <a:ext cx="2380780" cy="307777"/>
          </a:xfrm>
          <a:prstGeom prst="rect">
            <a:avLst/>
          </a:prstGeom>
        </p:spPr>
        <p:txBody>
          <a:bodyPr wrap="none">
            <a:spAutoFit/>
          </a:bodyPr>
          <a:lstStyle/>
          <a:p>
            <a:r>
              <a:rPr lang="es-CO" dirty="0">
                <a:latin typeface="Arial" panose="020B0604020202020204" pitchFamily="34" charset="0"/>
                <a:ea typeface="Arial" panose="020B0604020202020204" pitchFamily="34" charset="0"/>
              </a:rPr>
              <a:t>TOTAL TIEMPO = TR x CS</a:t>
            </a:r>
            <a:endParaRPr lang="es-CO" dirty="0"/>
          </a:p>
        </p:txBody>
      </p:sp>
      <p:sp>
        <p:nvSpPr>
          <p:cNvPr id="3" name="Rectángulo 2">
            <a:extLst>
              <a:ext uri="{FF2B5EF4-FFF2-40B4-BE49-F238E27FC236}">
                <a16:creationId xmlns:a16="http://schemas.microsoft.com/office/drawing/2014/main" id="{BF2E8D12-C50E-604D-8782-DD2670AA9966}"/>
              </a:ext>
            </a:extLst>
          </p:cNvPr>
          <p:cNvSpPr/>
          <p:nvPr/>
        </p:nvSpPr>
        <p:spPr>
          <a:xfrm>
            <a:off x="1943024" y="1459508"/>
            <a:ext cx="3197761" cy="523220"/>
          </a:xfrm>
          <a:prstGeom prst="rect">
            <a:avLst/>
          </a:prstGeom>
        </p:spPr>
        <p:txBody>
          <a:bodyPr wrap="square">
            <a:spAutoFit/>
          </a:bodyPr>
          <a:lstStyle/>
          <a:p>
            <a:r>
              <a:rPr lang="es-CO" dirty="0">
                <a:latin typeface="Arial" panose="020B0604020202020204" pitchFamily="34" charset="0"/>
                <a:ea typeface="Arial" panose="020B0604020202020204" pitchFamily="34" charset="0"/>
              </a:rPr>
              <a:t>TOTAL TIEMPO = 225 Minutos lo cual equivale a 3,75 Horas</a:t>
            </a:r>
            <a:endParaRPr lang="es-CO" dirty="0"/>
          </a:p>
        </p:txBody>
      </p:sp>
      <p:pic>
        <p:nvPicPr>
          <p:cNvPr id="2050" name="Picture 2" descr="Mano Con Tinta De La Pluma Escribir El Icono Ilustración del Vector -  Ilustración de pictograma, tinta: 143654605">
            <a:extLst>
              <a:ext uri="{FF2B5EF4-FFF2-40B4-BE49-F238E27FC236}">
                <a16:creationId xmlns:a16="http://schemas.microsoft.com/office/drawing/2014/main" id="{9F429719-90E3-EA4A-81E5-657CE062708D}"/>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22125" b="77750" l="10250" r="88750">
                        <a14:foregroundMark x1="14125" y1="58625" x2="22375" y2="77750"/>
                        <a14:foregroundMark x1="81000" y1="59625" x2="87875" y2="64250"/>
                        <a14:foregroundMark x1="87875" y1="64250" x2="88750" y2="66125"/>
                        <a14:foregroundMark x1="86125" y1="65500" x2="88250" y2="69375"/>
                        <a14:foregroundMark x1="53625" y1="26000" x2="47500" y2="22500"/>
                        <a14:foregroundMark x1="47500" y1="22500" x2="47500" y2="22375"/>
                        <a14:foregroundMark x1="50375" y1="23000" x2="49500" y2="22125"/>
                        <a14:foregroundMark x1="10750" y1="56500" x2="10250" y2="56250"/>
                      </a14:backgroundRemoval>
                    </a14:imgEffect>
                  </a14:imgLayer>
                </a14:imgProps>
              </a:ext>
              <a:ext uri="{28A0092B-C50C-407E-A947-70E740481C1C}">
                <a14:useLocalDpi xmlns:a14="http://schemas.microsoft.com/office/drawing/2010/main" val="0"/>
              </a:ext>
            </a:extLst>
          </a:blip>
          <a:srcRect l="8245" t="19775" r="7260" b="19677"/>
          <a:stretch/>
        </p:blipFill>
        <p:spPr bwMode="auto">
          <a:xfrm rot="3479306" flipH="1">
            <a:off x="4041336" y="1600088"/>
            <a:ext cx="2133400" cy="1528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9" name="Google Shape;139;p6"/>
          <p:cNvSpPr txBox="1"/>
          <p:nvPr/>
        </p:nvSpPr>
        <p:spPr>
          <a:xfrm>
            <a:off x="7149339" y="1008313"/>
            <a:ext cx="484639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Se quedan las cifras en la pantalla y un gráfico animado relacionado con el audio.</a:t>
            </a:r>
            <a:endParaRPr sz="1400" b="0" i="0" u="none" strike="noStrike" cap="none" dirty="0">
              <a:solidFill>
                <a:schemeClr val="dk1"/>
              </a:solidFill>
              <a:latin typeface="Arial"/>
              <a:ea typeface="Arial"/>
              <a:cs typeface="Arial"/>
              <a:sym typeface="Arial"/>
            </a:endParaRPr>
          </a:p>
        </p:txBody>
      </p:sp>
      <p:sp>
        <p:nvSpPr>
          <p:cNvPr id="140" name="Google Shape;140;p6"/>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41" name="Google Shape;141;p6"/>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6"/>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Este dato, entonces, es el tiempo estimado en el cual el sistema estuvo inoperable por temas de falla eléctrica. Ahora bien, se podría decir que este tiempo no es significativo.</a:t>
            </a:r>
            <a:endParaRPr sz="1400" b="0" i="0" u="none" strike="noStrike" cap="none" dirty="0">
              <a:solidFill>
                <a:schemeClr val="dk1"/>
              </a:solidFill>
              <a:latin typeface="Arial"/>
              <a:ea typeface="Arial"/>
              <a:cs typeface="Arial"/>
              <a:sym typeface="Arial"/>
            </a:endParaRPr>
          </a:p>
        </p:txBody>
      </p:sp>
      <p:sp>
        <p:nvSpPr>
          <p:cNvPr id="143" name="Google Shape;143;p6"/>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p6"/>
          <p:cNvSpPr/>
          <p:nvPr/>
        </p:nvSpPr>
        <p:spPr>
          <a:xfrm>
            <a:off x="6867525" y="5051743"/>
            <a:ext cx="5333999" cy="1806255"/>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p>
          <a:p>
            <a:pPr lvl="0">
              <a:buClr>
                <a:schemeClr val="dk1"/>
              </a:buClr>
              <a:buSzPts val="300"/>
            </a:pPr>
            <a:r>
              <a:rPr lang="es-ES" sz="1200" dirty="0">
                <a:solidFill>
                  <a:schemeClr val="dk1"/>
                </a:solidFill>
              </a:rPr>
              <a:t>https://www.freepik.es/vector-gratis/mensaje-sistema-alerta-falla-critica-sistema-vista-centro-datos-sala-servidores-bastidores-trabajadores-sistema-eliminacion-calor-error-sobrecalentamiento-alta-temperatura_24070628.htm#query=falla%20el%C3%A9ctrica&amp;position=4&amp;from_view=search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5" name="Google Shape;145;p6"/>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46" name="Google Shape;146;p6"/>
          <p:cNvGrpSpPr/>
          <p:nvPr/>
        </p:nvGrpSpPr>
        <p:grpSpPr>
          <a:xfrm>
            <a:off x="-42401" y="-64613"/>
            <a:ext cx="6909926" cy="3859056"/>
            <a:chOff x="-42401" y="-24097"/>
            <a:chExt cx="6909926" cy="3859056"/>
          </a:xfrm>
        </p:grpSpPr>
        <p:pic>
          <p:nvPicPr>
            <p:cNvPr id="147" name="Google Shape;147;p6"/>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48" name="Google Shape;148;p6"/>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4" name="Picture 2" descr="Ilustración del icono de la computadora vector gratuito">
            <a:extLst>
              <a:ext uri="{FF2B5EF4-FFF2-40B4-BE49-F238E27FC236}">
                <a16:creationId xmlns:a16="http://schemas.microsoft.com/office/drawing/2014/main" id="{1CA194EA-97EF-764A-AF1B-5B70F01314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64" t="25980" r="19158" b="36564"/>
          <a:stretch/>
        </p:blipFill>
        <p:spPr bwMode="auto">
          <a:xfrm>
            <a:off x="807861" y="41096"/>
            <a:ext cx="5212794" cy="31812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0ABE66BA-6B1C-DD43-9C8C-97A843F6A0B6}"/>
              </a:ext>
            </a:extLst>
          </p:cNvPr>
          <p:cNvSpPr/>
          <p:nvPr/>
        </p:nvSpPr>
        <p:spPr>
          <a:xfrm>
            <a:off x="1273996" y="450778"/>
            <a:ext cx="4191856" cy="2399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074" name="Picture 2" descr="Mensaje del sistema de alerta de falla crítica del sistema vista del centro de datos de la sala de servidores con bastidores de trabajadores y sistema de eliminación de calor error de sobrecalentamiento de alta temperatura vector gratuito">
            <a:extLst>
              <a:ext uri="{FF2B5EF4-FFF2-40B4-BE49-F238E27FC236}">
                <a16:creationId xmlns:a16="http://schemas.microsoft.com/office/drawing/2014/main" id="{8063199A-98D0-D74A-BDDE-453293F2B4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8915" y="945222"/>
            <a:ext cx="2945575" cy="1966853"/>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a:extLst>
              <a:ext uri="{FF2B5EF4-FFF2-40B4-BE49-F238E27FC236}">
                <a16:creationId xmlns:a16="http://schemas.microsoft.com/office/drawing/2014/main" id="{12CD5652-A731-344C-8712-9BF5913A112B}"/>
              </a:ext>
            </a:extLst>
          </p:cNvPr>
          <p:cNvSpPr/>
          <p:nvPr/>
        </p:nvSpPr>
        <p:spPr>
          <a:xfrm>
            <a:off x="1533526" y="640775"/>
            <a:ext cx="3197761" cy="523220"/>
          </a:xfrm>
          <a:prstGeom prst="rect">
            <a:avLst/>
          </a:prstGeom>
        </p:spPr>
        <p:txBody>
          <a:bodyPr wrap="square">
            <a:spAutoFit/>
          </a:bodyPr>
          <a:lstStyle/>
          <a:p>
            <a:r>
              <a:rPr lang="es-CO" dirty="0">
                <a:latin typeface="Arial" panose="020B0604020202020204" pitchFamily="34" charset="0"/>
                <a:ea typeface="Arial" panose="020B0604020202020204" pitchFamily="34" charset="0"/>
              </a:rPr>
              <a:t>TOTAL TIEMPO = 225 Minutos lo cual equivale a 3,75 Horas</a:t>
            </a:r>
            <a:endParaRPr lang="es-CO" dirty="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Luego, ahora se calcula un estimado de lo que podría ser en tiempo al año, la </a:t>
            </a:r>
            <a:r>
              <a:rPr lang="es-ES" sz="1400" b="0" i="0" u="none" strike="noStrike" cap="none" dirty="0" err="1">
                <a:solidFill>
                  <a:schemeClr val="dk1"/>
                </a:solidFill>
                <a:latin typeface="Arial"/>
                <a:ea typeface="Arial"/>
                <a:cs typeface="Arial"/>
                <a:sym typeface="Arial"/>
              </a:rPr>
              <a:t>inoperabilidad</a:t>
            </a:r>
            <a:r>
              <a:rPr lang="es-ES" sz="1400" b="0" i="0" u="none" strike="noStrike" cap="none" dirty="0">
                <a:solidFill>
                  <a:schemeClr val="dk1"/>
                </a:solidFill>
                <a:latin typeface="Arial"/>
                <a:ea typeface="Arial"/>
                <a:cs typeface="Arial"/>
                <a:sym typeface="Arial"/>
              </a:rPr>
              <a:t> de la empresa. A modo de </a:t>
            </a:r>
            <a:r>
              <a:rPr lang="es-ES" sz="1400" b="0" i="0" u="none" strike="noStrike" cap="none" dirty="0" err="1">
                <a:solidFill>
                  <a:schemeClr val="dk1"/>
                </a:solidFill>
                <a:latin typeface="Arial"/>
                <a:ea typeface="Arial"/>
                <a:cs typeface="Arial"/>
                <a:sym typeface="Arial"/>
              </a:rPr>
              <a:t>whiteboard</a:t>
            </a:r>
            <a:r>
              <a:rPr lang="es-ES" sz="1400" b="0" i="0" u="none" strike="noStrike" cap="none" dirty="0">
                <a:solidFill>
                  <a:schemeClr val="dk1"/>
                </a:solidFill>
                <a:latin typeface="Arial"/>
                <a:ea typeface="Arial"/>
                <a:cs typeface="Arial"/>
                <a:sym typeface="Arial"/>
              </a:rPr>
              <a:t> se va escribiendo la fórmula conforme se va narrando.</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Sin embargo, no se sabe  cuántas veces se presente al año teniendo en cuenta la tendencia. Se podría deducir lo siguiente: el total año es igual a 225 minutos x 12 meses, dando como resultado 2700 minutos que equivalen a 45 horas.</a:t>
            </a:r>
            <a:endParaRPr sz="1400" b="0" i="0" u="none" strike="noStrike" cap="none" dirty="0">
              <a:solidFill>
                <a:schemeClr val="dk1"/>
              </a:solidFill>
              <a:latin typeface="Arial"/>
              <a:ea typeface="Arial"/>
              <a:cs typeface="Arial"/>
              <a:sym typeface="Arial"/>
            </a:endParaRP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4" name="Picture 2" descr="Ilustración del icono de la computadora vector gratuito">
            <a:extLst>
              <a:ext uri="{FF2B5EF4-FFF2-40B4-BE49-F238E27FC236}">
                <a16:creationId xmlns:a16="http://schemas.microsoft.com/office/drawing/2014/main" id="{31B41298-3361-4949-96A6-B28FEB1867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64" t="25980" r="19158" b="36564"/>
          <a:stretch/>
        </p:blipFill>
        <p:spPr bwMode="auto">
          <a:xfrm>
            <a:off x="807861" y="41096"/>
            <a:ext cx="5212794" cy="31812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BB3A59CF-E90F-4A40-83F8-CF25B1CA680C}"/>
              </a:ext>
            </a:extLst>
          </p:cNvPr>
          <p:cNvSpPr/>
          <p:nvPr/>
        </p:nvSpPr>
        <p:spPr>
          <a:xfrm>
            <a:off x="1273996" y="450778"/>
            <a:ext cx="4191856" cy="2399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43AF8776-95EF-EB4D-8B72-C7D8F99914CF}"/>
              </a:ext>
            </a:extLst>
          </p:cNvPr>
          <p:cNvSpPr/>
          <p:nvPr/>
        </p:nvSpPr>
        <p:spPr>
          <a:xfrm>
            <a:off x="1830120" y="1338351"/>
            <a:ext cx="3197761" cy="523220"/>
          </a:xfrm>
          <a:prstGeom prst="rect">
            <a:avLst/>
          </a:prstGeom>
        </p:spPr>
        <p:txBody>
          <a:bodyPr wrap="square">
            <a:spAutoFit/>
          </a:bodyPr>
          <a:lstStyle/>
          <a:p>
            <a:r>
              <a:rPr lang="es-CO" dirty="0">
                <a:latin typeface="Arial" panose="020B0604020202020204" pitchFamily="34" charset="0"/>
                <a:ea typeface="Arial" panose="020B0604020202020204" pitchFamily="34" charset="0"/>
              </a:rPr>
              <a:t>TOTAL AÑO = (225 x 12)  2700 minutos lo cual equivale a </a:t>
            </a:r>
            <a:r>
              <a:rPr lang="es-CO" b="1" dirty="0">
                <a:latin typeface="Arial" panose="020B0604020202020204" pitchFamily="34" charset="0"/>
                <a:ea typeface="Arial" panose="020B0604020202020204" pitchFamily="34" charset="0"/>
              </a:rPr>
              <a:t>45 Horas</a:t>
            </a:r>
            <a:endParaRPr lang="es-CO" b="1" dirty="0"/>
          </a:p>
        </p:txBody>
      </p:sp>
      <p:pic>
        <p:nvPicPr>
          <p:cNvPr id="17" name="Picture 2" descr="Mano Con Tinta De La Pluma Escribir El Icono Ilustración del Vector -  Ilustración de pictograma, tinta: 143654605">
            <a:extLst>
              <a:ext uri="{FF2B5EF4-FFF2-40B4-BE49-F238E27FC236}">
                <a16:creationId xmlns:a16="http://schemas.microsoft.com/office/drawing/2014/main" id="{A3F6965E-DC88-3F49-8280-E87A084C6274}"/>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22125" b="77750" l="10250" r="88750">
                        <a14:foregroundMark x1="14125" y1="58625" x2="22375" y2="77750"/>
                        <a14:foregroundMark x1="81000" y1="59625" x2="87875" y2="64250"/>
                        <a14:foregroundMark x1="87875" y1="64250" x2="88750" y2="66125"/>
                        <a14:foregroundMark x1="86125" y1="65500" x2="88250" y2="69375"/>
                        <a14:foregroundMark x1="53625" y1="26000" x2="47500" y2="22500"/>
                        <a14:foregroundMark x1="47500" y1="22500" x2="47500" y2="22375"/>
                        <a14:foregroundMark x1="50375" y1="23000" x2="49500" y2="22125"/>
                        <a14:foregroundMark x1="10750" y1="56500" x2="10250" y2="56250"/>
                      </a14:backgroundRemoval>
                    </a14:imgEffect>
                  </a14:imgLayer>
                </a14:imgProps>
              </a:ext>
              <a:ext uri="{28A0092B-C50C-407E-A947-70E740481C1C}">
                <a14:useLocalDpi xmlns:a14="http://schemas.microsoft.com/office/drawing/2010/main" val="0"/>
              </a:ext>
            </a:extLst>
          </a:blip>
          <a:srcRect l="8245" t="19775" r="7260" b="19677"/>
          <a:stretch/>
        </p:blipFill>
        <p:spPr bwMode="auto">
          <a:xfrm rot="3479306" flipH="1">
            <a:off x="4624300" y="1605827"/>
            <a:ext cx="2133400" cy="1528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6896100" y="1257300"/>
            <a:ext cx="4682875"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Aparece ahora un vector animado mostrand</a:t>
            </a:r>
            <a:r>
              <a:rPr lang="es-ES" dirty="0">
                <a:solidFill>
                  <a:schemeClr val="dk1"/>
                </a:solidFill>
              </a:rPr>
              <a:t>o la realidad de la empresa y su proyección al año.</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Esta cifra representa un problema bastante notable pues durante casi dos días completos dejó de prestar servicios la organización. Dato basado en los datos recogidos.</a:t>
            </a:r>
            <a:endParaRPr sz="1400" b="0" i="0" u="none" strike="noStrike" cap="none" dirty="0">
              <a:solidFill>
                <a:schemeClr val="dk1"/>
              </a:solidFill>
              <a:latin typeface="Arial"/>
              <a:ea typeface="Arial"/>
              <a:cs typeface="Arial"/>
              <a:sym typeface="Arial"/>
            </a:endParaRP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https://www.freepik.es/vector-gratis/dibujado-mano-ilustracion-corte-energia-diseno-plano_22110793.htm#query=falla%20el%C3%A9ctrica&amp;position=43&amp;from_view=search</a:t>
            </a:r>
            <a:r>
              <a:rPr lang="es-ES" sz="1200" dirty="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4" name="Picture 2" descr="Ilustración del icono de la computadora vector gratuito">
            <a:extLst>
              <a:ext uri="{FF2B5EF4-FFF2-40B4-BE49-F238E27FC236}">
                <a16:creationId xmlns:a16="http://schemas.microsoft.com/office/drawing/2014/main" id="{A690365F-D5E5-004F-AA8F-7DBAF689513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464" t="25980" r="19158" b="36564"/>
          <a:stretch/>
        </p:blipFill>
        <p:spPr bwMode="auto">
          <a:xfrm>
            <a:off x="807861" y="41096"/>
            <a:ext cx="5212794" cy="31812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F92FF7D2-8688-384C-B6BF-C8285119781B}"/>
              </a:ext>
            </a:extLst>
          </p:cNvPr>
          <p:cNvSpPr/>
          <p:nvPr/>
        </p:nvSpPr>
        <p:spPr>
          <a:xfrm>
            <a:off x="1273996" y="450778"/>
            <a:ext cx="4191856" cy="2399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122" name="Picture 2" descr="Dibujado a mano ilustración de corte de energía de diseño plano vector gratuito">
            <a:extLst>
              <a:ext uri="{FF2B5EF4-FFF2-40B4-BE49-F238E27FC236}">
                <a16:creationId xmlns:a16="http://schemas.microsoft.com/office/drawing/2014/main" id="{6263D18C-7F3A-1C4A-B87B-1EF083D8B1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3526" y="431500"/>
            <a:ext cx="3631785" cy="2419256"/>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a:extLst>
              <a:ext uri="{FF2B5EF4-FFF2-40B4-BE49-F238E27FC236}">
                <a16:creationId xmlns:a16="http://schemas.microsoft.com/office/drawing/2014/main" id="{2FA3CECB-D495-D340-8984-EEA1DEFF4485}"/>
              </a:ext>
            </a:extLst>
          </p:cNvPr>
          <p:cNvSpPr/>
          <p:nvPr/>
        </p:nvSpPr>
        <p:spPr>
          <a:xfrm>
            <a:off x="3573033" y="1949852"/>
            <a:ext cx="1481852" cy="400110"/>
          </a:xfrm>
          <a:prstGeom prst="rect">
            <a:avLst/>
          </a:prstGeom>
        </p:spPr>
        <p:txBody>
          <a:bodyPr wrap="square">
            <a:spAutoFit/>
          </a:bodyPr>
          <a:lstStyle/>
          <a:p>
            <a:r>
              <a:rPr lang="es-CO" sz="2000" b="1" dirty="0">
                <a:solidFill>
                  <a:schemeClr val="bg1"/>
                </a:solidFill>
                <a:latin typeface="Arial" panose="020B0604020202020204" pitchFamily="34" charset="0"/>
                <a:ea typeface="Arial" panose="020B0604020202020204" pitchFamily="34" charset="0"/>
              </a:rPr>
              <a:t>¡45 Horas!</a:t>
            </a:r>
            <a:endParaRPr lang="es-CO" sz="2000" b="1" dirty="0">
              <a:solidFill>
                <a:schemeClr val="bg1"/>
              </a:solidFill>
            </a:endParaRPr>
          </a:p>
        </p:txBody>
      </p:sp>
    </p:spTree>
    <p:extLst>
      <p:ext uri="{BB962C8B-B14F-4D97-AF65-F5344CB8AC3E}">
        <p14:creationId xmlns:p14="http://schemas.microsoft.com/office/powerpoint/2010/main" val="3007878288"/>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Lueg</a:t>
            </a:r>
            <a:r>
              <a:rPr lang="es-ES" dirty="0">
                <a:solidFill>
                  <a:schemeClr val="dk1"/>
                </a:solidFill>
              </a:rPr>
              <a:t>o se muestran datos en los que los riesgos pueden ser más grandes si las variables también se modifican.</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algn="just">
              <a:lnSpc>
                <a:spcPct val="115000"/>
              </a:lnSpc>
            </a:pPr>
            <a:r>
              <a:rPr lang="es-CO" dirty="0">
                <a:latin typeface="Arial" panose="020B0604020202020204" pitchFamily="34" charset="0"/>
                <a:ea typeface="Arial" panose="020B0604020202020204" pitchFamily="34" charset="0"/>
              </a:rPr>
              <a:t>También se podría suponer que este número puede llegar aumentar, debido al lugar donde está ubicada la empresa, debido a la compañía prestadora de servicios, los tiempos de recuperación de la planta eléctrica y autonomía de la UPS de respaldo, entre otros. </a:t>
            </a: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https://stock.adobe.com/co/video/businessman-analysing-business-data-and-financial-report-company-earning-and-budget-management-graph-chart-and-diagram-on-digital-screen-2d-animation-4k-video-clip/501973426</a:t>
            </a:r>
            <a:r>
              <a:rPr lang="es-ES" sz="1200" dirty="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4" name="Picture 2" descr="Ilustración del icono de la computadora vector gratuito">
            <a:extLst>
              <a:ext uri="{FF2B5EF4-FFF2-40B4-BE49-F238E27FC236}">
                <a16:creationId xmlns:a16="http://schemas.microsoft.com/office/drawing/2014/main" id="{9E9F6DC5-3B79-1D48-AE0C-EEC4A9643E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464" t="25980" r="19158" b="36564"/>
          <a:stretch/>
        </p:blipFill>
        <p:spPr bwMode="auto">
          <a:xfrm>
            <a:off x="807861" y="41096"/>
            <a:ext cx="5212794" cy="31812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61BFCE21-CF0C-6040-BF1A-DE1F015EA448}"/>
              </a:ext>
            </a:extLst>
          </p:cNvPr>
          <p:cNvSpPr/>
          <p:nvPr/>
        </p:nvSpPr>
        <p:spPr>
          <a:xfrm>
            <a:off x="1273996" y="450778"/>
            <a:ext cx="4191856" cy="2399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 name="Imagen 2">
            <a:extLst>
              <a:ext uri="{FF2B5EF4-FFF2-40B4-BE49-F238E27FC236}">
                <a16:creationId xmlns:a16="http://schemas.microsoft.com/office/drawing/2014/main" id="{9C50BFD1-9DC8-E246-9E4D-03BADCE25B4C}"/>
              </a:ext>
            </a:extLst>
          </p:cNvPr>
          <p:cNvPicPr>
            <a:picLocks noChangeAspect="1"/>
          </p:cNvPicPr>
          <p:nvPr/>
        </p:nvPicPr>
        <p:blipFill rotWithShape="1">
          <a:blip r:embed="rId6"/>
          <a:srcRect r="9094"/>
          <a:stretch/>
        </p:blipFill>
        <p:spPr>
          <a:xfrm>
            <a:off x="1172253" y="308225"/>
            <a:ext cx="4437437" cy="2613435"/>
          </a:xfrm>
          <a:prstGeom prst="rect">
            <a:avLst/>
          </a:prstGeom>
        </p:spPr>
      </p:pic>
    </p:spTree>
    <p:extLst>
      <p:ext uri="{BB962C8B-B14F-4D97-AF65-F5344CB8AC3E}">
        <p14:creationId xmlns:p14="http://schemas.microsoft.com/office/powerpoint/2010/main" val="2933447387"/>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1042</Words>
  <Application>Microsoft Office PowerPoint</Application>
  <PresentationFormat>Panorámica</PresentationFormat>
  <Paragraphs>73</Paragraphs>
  <Slides>12</Slides>
  <Notes>12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JHON JAIRO RODRIGUEZ PEREZ</cp:lastModifiedBy>
  <cp:revision>25</cp:revision>
  <dcterms:modified xsi:type="dcterms:W3CDTF">2022-05-27T02:08:30Z</dcterms:modified>
</cp:coreProperties>
</file>