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8" r:id="rId2"/>
    <p:sldId id="260" r:id="rId3"/>
    <p:sldId id="266" r:id="rId4"/>
    <p:sldId id="263" r:id="rId5"/>
    <p:sldId id="264" r:id="rId6"/>
    <p:sldId id="265"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289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759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818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120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CF02_1_2_interactivo_niveles de riesgo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379415" y="1067488"/>
            <a:ext cx="3664672"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cuatro botones. Se busca que el indicador central (manija) se ubique de acuerdo al botón en el que se le haga clic. </a:t>
            </a:r>
          </a:p>
          <a:p>
            <a:pPr marL="0" marR="0" lvl="0" indent="0" algn="l" rtl="0">
              <a:lnSpc>
                <a:spcPct val="100000"/>
              </a:lnSpc>
              <a:spcBef>
                <a:spcPts val="0"/>
              </a:spcBef>
              <a:spcAft>
                <a:spcPts val="0"/>
              </a:spcAft>
              <a:buClr>
                <a:schemeClr val="dk1"/>
              </a:buClr>
              <a:buSzPts val="350"/>
              <a:buFont typeface="Arial"/>
              <a:buNone/>
            </a:pPr>
            <a:endParaRPr lang="es-ES" dirty="0">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129213"/>
            <a:ext cx="3948174" cy="172878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stock.adobe.com/co/images/id/361530212?as_audience=srp&amp;as_campaign=Freepik&amp;get_facets=1&amp;order=relevance&amp;safe_search=1&amp;as_content=api&amp;k=niveles%20de%20riesgo&amp;tduid=58d5dcab88cd4f318bf9cd67f089f83c&amp;as_channel=affiliate&amp;as_campclass=redirect&amp;as_source=arvato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Risk Gauge Scale Measure High, Medium and Low Risk Speedometer Icon from Green to Red Isolated">
            <a:extLst>
              <a:ext uri="{FF2B5EF4-FFF2-40B4-BE49-F238E27FC236}">
                <a16:creationId xmlns:a16="http://schemas.microsoft.com/office/drawing/2014/main" id="{1D9C91F2-C0E7-D54F-A61F-1E83C2854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028" b="28761"/>
          <a:stretch/>
        </p:blipFill>
        <p:spPr bwMode="auto">
          <a:xfrm>
            <a:off x="452063" y="2047748"/>
            <a:ext cx="3380198" cy="22418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C08ECC-FE1D-0B4D-9D00-A4E259E9F81E}"/>
              </a:ext>
            </a:extLst>
          </p:cNvPr>
          <p:cNvSpPr txBox="1"/>
          <p:nvPr/>
        </p:nvSpPr>
        <p:spPr>
          <a:xfrm>
            <a:off x="995854" y="4348377"/>
            <a:ext cx="2292615" cy="400110"/>
          </a:xfrm>
          <a:prstGeom prst="rect">
            <a:avLst/>
          </a:prstGeom>
          <a:noFill/>
        </p:spPr>
        <p:txBody>
          <a:bodyPr wrap="none" rtlCol="0">
            <a:spAutoFit/>
          </a:bodyPr>
          <a:lstStyle/>
          <a:p>
            <a:r>
              <a:rPr lang="es-CO" sz="2000" b="1" dirty="0"/>
              <a:t>Niveles de riesgo</a:t>
            </a:r>
          </a:p>
        </p:txBody>
      </p:sp>
      <p:sp>
        <p:nvSpPr>
          <p:cNvPr id="3" name="Rectángulo 2">
            <a:extLst>
              <a:ext uri="{FF2B5EF4-FFF2-40B4-BE49-F238E27FC236}">
                <a16:creationId xmlns:a16="http://schemas.microsoft.com/office/drawing/2014/main" id="{61AA7E18-C2FB-484F-90E4-8DD102656373}"/>
              </a:ext>
            </a:extLst>
          </p:cNvPr>
          <p:cNvSpPr/>
          <p:nvPr/>
        </p:nvSpPr>
        <p:spPr>
          <a:xfrm rot="19982720">
            <a:off x="815059" y="2384056"/>
            <a:ext cx="79060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Dañino</a:t>
            </a:r>
            <a:endParaRPr lang="es-CO" dirty="0"/>
          </a:p>
        </p:txBody>
      </p:sp>
      <p:sp>
        <p:nvSpPr>
          <p:cNvPr id="4" name="Rectángulo 3">
            <a:extLst>
              <a:ext uri="{FF2B5EF4-FFF2-40B4-BE49-F238E27FC236}">
                <a16:creationId xmlns:a16="http://schemas.microsoft.com/office/drawing/2014/main" id="{C834256F-460C-4741-A1A0-26220E5EFCFB}"/>
              </a:ext>
            </a:extLst>
          </p:cNvPr>
          <p:cNvSpPr/>
          <p:nvPr/>
        </p:nvSpPr>
        <p:spPr>
          <a:xfrm rot="1263179">
            <a:off x="2356302" y="2421700"/>
            <a:ext cx="75212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Crítico</a:t>
            </a:r>
            <a:endParaRPr lang="es-CO" dirty="0"/>
          </a:p>
        </p:txBody>
      </p:sp>
      <p:sp>
        <p:nvSpPr>
          <p:cNvPr id="5" name="Rectángulo 4">
            <a:extLst>
              <a:ext uri="{FF2B5EF4-FFF2-40B4-BE49-F238E27FC236}">
                <a16:creationId xmlns:a16="http://schemas.microsoft.com/office/drawing/2014/main" id="{A8510A9C-0E76-0D46-A027-81DFC6189D25}"/>
              </a:ext>
            </a:extLst>
          </p:cNvPr>
          <p:cNvSpPr/>
          <p:nvPr/>
        </p:nvSpPr>
        <p:spPr>
          <a:xfrm rot="4311997">
            <a:off x="2880775" y="3331917"/>
            <a:ext cx="122822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Catastrófico</a:t>
            </a:r>
            <a:endParaRPr lang="es-CO" dirty="0"/>
          </a:p>
        </p:txBody>
      </p:sp>
      <p:sp>
        <p:nvSpPr>
          <p:cNvPr id="6" name="Rectángulo 5">
            <a:extLst>
              <a:ext uri="{FF2B5EF4-FFF2-40B4-BE49-F238E27FC236}">
                <a16:creationId xmlns:a16="http://schemas.microsoft.com/office/drawing/2014/main" id="{1B3254C3-8E28-6448-8CFF-007FF977A613}"/>
              </a:ext>
            </a:extLst>
          </p:cNvPr>
          <p:cNvSpPr/>
          <p:nvPr/>
        </p:nvSpPr>
        <p:spPr>
          <a:xfrm rot="16949135">
            <a:off x="-225272" y="3331915"/>
            <a:ext cx="133562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Insignificante</a:t>
            </a:r>
            <a:endParaRPr lang="es-CO"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86006" y="1067488"/>
            <a:ext cx="334617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Insignificante</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129213"/>
            <a:ext cx="3948174" cy="172878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/id/361530212?as_audience=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=niveles%20de%20riesgo&amp;tduid=58d5dcab88cd4f318bf9cd67f089f83c&amp;as_channel=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Risk Gauge Scale Measure High, Medium and Low Risk Speedometer Icon from Green to Red Isolated">
            <a:extLst>
              <a:ext uri="{FF2B5EF4-FFF2-40B4-BE49-F238E27FC236}">
                <a16:creationId xmlns:a16="http://schemas.microsoft.com/office/drawing/2014/main" id="{1D9C91F2-C0E7-D54F-A61F-1E83C2854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028" b="28761"/>
          <a:stretch/>
        </p:blipFill>
        <p:spPr bwMode="auto">
          <a:xfrm>
            <a:off x="452063" y="2047748"/>
            <a:ext cx="3380198" cy="22418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C08ECC-FE1D-0B4D-9D00-A4E259E9F81E}"/>
              </a:ext>
            </a:extLst>
          </p:cNvPr>
          <p:cNvSpPr txBox="1"/>
          <p:nvPr/>
        </p:nvSpPr>
        <p:spPr>
          <a:xfrm>
            <a:off x="995854" y="4348377"/>
            <a:ext cx="2292615" cy="400110"/>
          </a:xfrm>
          <a:prstGeom prst="rect">
            <a:avLst/>
          </a:prstGeom>
          <a:noFill/>
        </p:spPr>
        <p:txBody>
          <a:bodyPr wrap="none" rtlCol="0">
            <a:spAutoFit/>
          </a:bodyPr>
          <a:lstStyle/>
          <a:p>
            <a:r>
              <a:rPr lang="es-CO" sz="2000" b="1" dirty="0"/>
              <a:t>Niveles de riesgo</a:t>
            </a:r>
          </a:p>
        </p:txBody>
      </p:sp>
      <p:sp>
        <p:nvSpPr>
          <p:cNvPr id="3" name="Rectángulo 2">
            <a:extLst>
              <a:ext uri="{FF2B5EF4-FFF2-40B4-BE49-F238E27FC236}">
                <a16:creationId xmlns:a16="http://schemas.microsoft.com/office/drawing/2014/main" id="{61AA7E18-C2FB-484F-90E4-8DD102656373}"/>
              </a:ext>
            </a:extLst>
          </p:cNvPr>
          <p:cNvSpPr/>
          <p:nvPr/>
        </p:nvSpPr>
        <p:spPr>
          <a:xfrm rot="19982720">
            <a:off x="815059" y="2384056"/>
            <a:ext cx="79060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Dañino</a:t>
            </a:r>
            <a:endParaRPr lang="es-CO" dirty="0"/>
          </a:p>
        </p:txBody>
      </p:sp>
      <p:sp>
        <p:nvSpPr>
          <p:cNvPr id="4" name="Rectángulo 3">
            <a:extLst>
              <a:ext uri="{FF2B5EF4-FFF2-40B4-BE49-F238E27FC236}">
                <a16:creationId xmlns:a16="http://schemas.microsoft.com/office/drawing/2014/main" id="{C834256F-460C-4741-A1A0-26220E5EFCFB}"/>
              </a:ext>
            </a:extLst>
          </p:cNvPr>
          <p:cNvSpPr/>
          <p:nvPr/>
        </p:nvSpPr>
        <p:spPr>
          <a:xfrm rot="1263179">
            <a:off x="2356302" y="2421700"/>
            <a:ext cx="75212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Crítico</a:t>
            </a:r>
            <a:endParaRPr lang="es-CO" dirty="0"/>
          </a:p>
        </p:txBody>
      </p:sp>
      <p:sp>
        <p:nvSpPr>
          <p:cNvPr id="5" name="Rectángulo 4">
            <a:extLst>
              <a:ext uri="{FF2B5EF4-FFF2-40B4-BE49-F238E27FC236}">
                <a16:creationId xmlns:a16="http://schemas.microsoft.com/office/drawing/2014/main" id="{A8510A9C-0E76-0D46-A027-81DFC6189D25}"/>
              </a:ext>
            </a:extLst>
          </p:cNvPr>
          <p:cNvSpPr/>
          <p:nvPr/>
        </p:nvSpPr>
        <p:spPr>
          <a:xfrm rot="4311997">
            <a:off x="2880775" y="3331917"/>
            <a:ext cx="122822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Catastrófico</a:t>
            </a:r>
            <a:endParaRPr lang="es-CO" dirty="0"/>
          </a:p>
        </p:txBody>
      </p:sp>
      <p:sp>
        <p:nvSpPr>
          <p:cNvPr id="6" name="Rectángulo 5">
            <a:extLst>
              <a:ext uri="{FF2B5EF4-FFF2-40B4-BE49-F238E27FC236}">
                <a16:creationId xmlns:a16="http://schemas.microsoft.com/office/drawing/2014/main" id="{1B3254C3-8E28-6448-8CFF-007FF977A613}"/>
              </a:ext>
            </a:extLst>
          </p:cNvPr>
          <p:cNvSpPr/>
          <p:nvPr/>
        </p:nvSpPr>
        <p:spPr>
          <a:xfrm rot="16949135">
            <a:off x="-225272" y="3331915"/>
            <a:ext cx="133562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Insignificante</a:t>
            </a:r>
            <a:endParaRPr lang="es-CO" dirty="0"/>
          </a:p>
        </p:txBody>
      </p:sp>
      <p:sp>
        <p:nvSpPr>
          <p:cNvPr id="7" name="Rectángulo 6">
            <a:extLst>
              <a:ext uri="{FF2B5EF4-FFF2-40B4-BE49-F238E27FC236}">
                <a16:creationId xmlns:a16="http://schemas.microsoft.com/office/drawing/2014/main" id="{8E693158-3429-3A49-A58D-81CBBFEEA4C0}"/>
              </a:ext>
            </a:extLst>
          </p:cNvPr>
          <p:cNvSpPr/>
          <p:nvPr/>
        </p:nvSpPr>
        <p:spPr>
          <a:xfrm>
            <a:off x="3832260" y="544529"/>
            <a:ext cx="4271231" cy="555443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1FE6C62-30E6-2441-BDEA-303E32D7ED4F}"/>
              </a:ext>
            </a:extLst>
          </p:cNvPr>
          <p:cNvSpPr/>
          <p:nvPr/>
        </p:nvSpPr>
        <p:spPr>
          <a:xfrm>
            <a:off x="3982119" y="759038"/>
            <a:ext cx="4016697" cy="5339923"/>
          </a:xfrm>
          <a:prstGeom prst="rect">
            <a:avLst/>
          </a:prstGeom>
        </p:spPr>
        <p:txBody>
          <a:bodyPr wrap="square">
            <a:spAutoFit/>
          </a:bodyPr>
          <a:lstStyle/>
          <a:p>
            <a:pPr lvl="0"/>
            <a:r>
              <a:rPr lang="es-CO" sz="1100" dirty="0">
                <a:latin typeface="Arial" panose="020B0604020202020204" pitchFamily="34" charset="0"/>
                <a:ea typeface="Arial" panose="020B0604020202020204" pitchFamily="34" charset="0"/>
              </a:rPr>
              <a:t>Este nivel de riesgo establece aquellos inconvenientes que no detienen los procesos de negocio y que pueden ser controlados con la asignación de pocos recursos. Adicional a ello, no requieren una gran inversión de tiempo y esfuerzo para su solución. Se suelen determinar por cosas a las cuales se les puede dar manejo desde un punto de vista administrativo u operacional.</a:t>
            </a:r>
          </a:p>
          <a:p>
            <a:pPr lvl="0"/>
            <a:endParaRPr lang="es-CO" sz="1100" dirty="0">
              <a:latin typeface="Arial" panose="020B0604020202020204" pitchFamily="34" charset="0"/>
              <a:ea typeface="Arial" panose="020B0604020202020204" pitchFamily="34" charset="0"/>
            </a:endParaRPr>
          </a:p>
          <a:p>
            <a:pPr lvl="0"/>
            <a:r>
              <a:rPr lang="es-CO" sz="1100" dirty="0">
                <a:latin typeface="Arial" panose="020B0604020202020204" pitchFamily="34" charset="0"/>
                <a:ea typeface="Arial" panose="020B0604020202020204" pitchFamily="34" charset="0"/>
              </a:rPr>
              <a:t>Ahora bien, es importante aclarar que aunque no requieran de una gran atención y se vean como procesos cotidianos del negocio, el detalle con ellos es que pueden ocasionar que otros riesgos de mayor importancia se activen, debido en parte, porque suelen ser acumulativos; pues al no considerarse de mayor importancia, no se controlan a tiempo. </a:t>
            </a:r>
          </a:p>
          <a:p>
            <a:pPr lvl="0"/>
            <a:r>
              <a:rPr lang="es-CO" sz="1100" dirty="0">
                <a:latin typeface="Arial" panose="020B0604020202020204" pitchFamily="34" charset="0"/>
                <a:ea typeface="Arial" panose="020B0604020202020204" pitchFamily="34" charset="0"/>
              </a:rPr>
              <a:t> </a:t>
            </a:r>
          </a:p>
          <a:p>
            <a:pPr lvl="0"/>
            <a:r>
              <a:rPr lang="es-CO" sz="1100" dirty="0">
                <a:latin typeface="Arial" panose="020B0604020202020204" pitchFamily="34" charset="0"/>
                <a:ea typeface="Arial" panose="020B0604020202020204" pitchFamily="34" charset="0"/>
              </a:rPr>
              <a:t>Este tipo de riesgos están ligados con el tiempo, es decir se debe esperar una temporada para realizarles un monitoreo específico y ver si cambian de estado; es decir si no se presentan o se acompañan con otros tipos de riesgos. </a:t>
            </a:r>
          </a:p>
          <a:p>
            <a:pPr lvl="0"/>
            <a:endParaRPr lang="es-CO" sz="1100" dirty="0">
              <a:latin typeface="Arial" panose="020B0604020202020204" pitchFamily="34" charset="0"/>
              <a:ea typeface="Arial" panose="020B0604020202020204" pitchFamily="34" charset="0"/>
            </a:endParaRPr>
          </a:p>
          <a:p>
            <a:pPr lvl="0"/>
            <a:r>
              <a:rPr lang="es-CO" sz="1100" dirty="0">
                <a:latin typeface="Arial" panose="020B0604020202020204" pitchFamily="34" charset="0"/>
                <a:ea typeface="Arial" panose="020B0604020202020204" pitchFamily="34" charset="0"/>
              </a:rPr>
              <a:t>Un ejemplo de ello sería un vehículo que tiene las llantas delanteras con bajo nivel de aire, se podría pensar que este problema no impide que el vehículo realice sus recorridos pero esto puede ocasionar que el vehículo no responda bien en una maniobra que debe realizar o en algunos casos daña la alineación del vehículo; por lo tanto, hay que parar el vehículo para realizarle esa revisión y posterior arreglo. Este es un ejemplo de cómo algo que no puede parecer importante puede afectar otros procesos que pueden complicar la situación en algún momento.</a:t>
            </a:r>
          </a:p>
        </p:txBody>
      </p:sp>
      <p:sp>
        <p:nvSpPr>
          <p:cNvPr id="9" name="Elipse 8">
            <a:extLst>
              <a:ext uri="{FF2B5EF4-FFF2-40B4-BE49-F238E27FC236}">
                <a16:creationId xmlns:a16="http://schemas.microsoft.com/office/drawing/2014/main" id="{1D75B0F2-D9E6-A941-BF71-1D55C01933E4}"/>
              </a:ext>
            </a:extLst>
          </p:cNvPr>
          <p:cNvSpPr/>
          <p:nvPr/>
        </p:nvSpPr>
        <p:spPr>
          <a:xfrm>
            <a:off x="7870835" y="353270"/>
            <a:ext cx="382515" cy="382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Tree>
    <p:extLst>
      <p:ext uri="{BB962C8B-B14F-4D97-AF65-F5344CB8AC3E}">
        <p14:creationId xmlns:p14="http://schemas.microsoft.com/office/powerpoint/2010/main" val="186405105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129213"/>
            <a:ext cx="3948174" cy="172878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/id/361530212?as_audience=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=niveles%20de%20riesgo&amp;tduid=58d5dcab88cd4f318bf9cd67f089f83c&amp;as_channel=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Risk Gauge Scale Measure High, Medium and Low Risk Speedometer Icon from Green to Red Isolated">
            <a:extLst>
              <a:ext uri="{FF2B5EF4-FFF2-40B4-BE49-F238E27FC236}">
                <a16:creationId xmlns:a16="http://schemas.microsoft.com/office/drawing/2014/main" id="{1D9C91F2-C0E7-D54F-A61F-1E83C2854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028" b="28761"/>
          <a:stretch/>
        </p:blipFill>
        <p:spPr bwMode="auto">
          <a:xfrm>
            <a:off x="452063" y="2047748"/>
            <a:ext cx="3380198" cy="22418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C08ECC-FE1D-0B4D-9D00-A4E259E9F81E}"/>
              </a:ext>
            </a:extLst>
          </p:cNvPr>
          <p:cNvSpPr txBox="1"/>
          <p:nvPr/>
        </p:nvSpPr>
        <p:spPr>
          <a:xfrm>
            <a:off x="995854" y="4348377"/>
            <a:ext cx="2292615" cy="400110"/>
          </a:xfrm>
          <a:prstGeom prst="rect">
            <a:avLst/>
          </a:prstGeom>
          <a:noFill/>
        </p:spPr>
        <p:txBody>
          <a:bodyPr wrap="none" rtlCol="0">
            <a:spAutoFit/>
          </a:bodyPr>
          <a:lstStyle/>
          <a:p>
            <a:r>
              <a:rPr lang="es-CO" sz="2000" b="1" dirty="0"/>
              <a:t>Niveles de riesgo</a:t>
            </a:r>
          </a:p>
        </p:txBody>
      </p:sp>
      <p:sp>
        <p:nvSpPr>
          <p:cNvPr id="3" name="Rectángulo 2">
            <a:extLst>
              <a:ext uri="{FF2B5EF4-FFF2-40B4-BE49-F238E27FC236}">
                <a16:creationId xmlns:a16="http://schemas.microsoft.com/office/drawing/2014/main" id="{61AA7E18-C2FB-484F-90E4-8DD102656373}"/>
              </a:ext>
            </a:extLst>
          </p:cNvPr>
          <p:cNvSpPr/>
          <p:nvPr/>
        </p:nvSpPr>
        <p:spPr>
          <a:xfrm rot="19982720">
            <a:off x="815059" y="2384056"/>
            <a:ext cx="79060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Dañino</a:t>
            </a:r>
            <a:endParaRPr lang="es-CO" dirty="0"/>
          </a:p>
        </p:txBody>
      </p:sp>
      <p:sp>
        <p:nvSpPr>
          <p:cNvPr id="4" name="Rectángulo 3">
            <a:extLst>
              <a:ext uri="{FF2B5EF4-FFF2-40B4-BE49-F238E27FC236}">
                <a16:creationId xmlns:a16="http://schemas.microsoft.com/office/drawing/2014/main" id="{C834256F-460C-4741-A1A0-26220E5EFCFB}"/>
              </a:ext>
            </a:extLst>
          </p:cNvPr>
          <p:cNvSpPr/>
          <p:nvPr/>
        </p:nvSpPr>
        <p:spPr>
          <a:xfrm rot="1263179">
            <a:off x="2356302" y="2421700"/>
            <a:ext cx="75212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Crítico</a:t>
            </a:r>
            <a:endParaRPr lang="es-CO" dirty="0"/>
          </a:p>
        </p:txBody>
      </p:sp>
      <p:sp>
        <p:nvSpPr>
          <p:cNvPr id="5" name="Rectángulo 4">
            <a:extLst>
              <a:ext uri="{FF2B5EF4-FFF2-40B4-BE49-F238E27FC236}">
                <a16:creationId xmlns:a16="http://schemas.microsoft.com/office/drawing/2014/main" id="{A8510A9C-0E76-0D46-A027-81DFC6189D25}"/>
              </a:ext>
            </a:extLst>
          </p:cNvPr>
          <p:cNvSpPr/>
          <p:nvPr/>
        </p:nvSpPr>
        <p:spPr>
          <a:xfrm rot="4311997">
            <a:off x="2880775" y="3331917"/>
            <a:ext cx="122822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Catastrófico</a:t>
            </a:r>
            <a:endParaRPr lang="es-CO" dirty="0"/>
          </a:p>
        </p:txBody>
      </p:sp>
      <p:sp>
        <p:nvSpPr>
          <p:cNvPr id="6" name="Rectángulo 5">
            <a:extLst>
              <a:ext uri="{FF2B5EF4-FFF2-40B4-BE49-F238E27FC236}">
                <a16:creationId xmlns:a16="http://schemas.microsoft.com/office/drawing/2014/main" id="{1B3254C3-8E28-6448-8CFF-007FF977A613}"/>
              </a:ext>
            </a:extLst>
          </p:cNvPr>
          <p:cNvSpPr/>
          <p:nvPr/>
        </p:nvSpPr>
        <p:spPr>
          <a:xfrm rot="16949135">
            <a:off x="-225272" y="3331915"/>
            <a:ext cx="133562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Insignificante</a:t>
            </a:r>
            <a:endParaRPr lang="es-CO" dirty="0"/>
          </a:p>
        </p:txBody>
      </p:sp>
      <p:sp>
        <p:nvSpPr>
          <p:cNvPr id="7" name="Rectángulo 6">
            <a:extLst>
              <a:ext uri="{FF2B5EF4-FFF2-40B4-BE49-F238E27FC236}">
                <a16:creationId xmlns:a16="http://schemas.microsoft.com/office/drawing/2014/main" id="{8E693158-3429-3A49-A58D-81CBBFEEA4C0}"/>
              </a:ext>
            </a:extLst>
          </p:cNvPr>
          <p:cNvSpPr/>
          <p:nvPr/>
        </p:nvSpPr>
        <p:spPr>
          <a:xfrm>
            <a:off x="3832260" y="2120533"/>
            <a:ext cx="4271231" cy="26169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1FE6C62-30E6-2441-BDEA-303E32D7ED4F}"/>
              </a:ext>
            </a:extLst>
          </p:cNvPr>
          <p:cNvSpPr/>
          <p:nvPr/>
        </p:nvSpPr>
        <p:spPr>
          <a:xfrm>
            <a:off x="4295298" y="2367171"/>
            <a:ext cx="3594788" cy="2123658"/>
          </a:xfrm>
          <a:prstGeom prst="rect">
            <a:avLst/>
          </a:prstGeom>
        </p:spPr>
        <p:txBody>
          <a:bodyPr wrap="square">
            <a:spAutoFit/>
          </a:bodyPr>
          <a:lstStyle/>
          <a:p>
            <a:pPr lvl="0"/>
            <a:r>
              <a:rPr lang="es-CO" sz="1100" dirty="0">
                <a:latin typeface="Arial" panose="020B0604020202020204" pitchFamily="34" charset="0"/>
                <a:ea typeface="Arial" panose="020B0604020202020204" pitchFamily="34" charset="0"/>
              </a:rPr>
              <a:t>Es un nivel de riesgo que requiere un tratamiento especial en el sentido de causa efecto directo; es decir, puede ocasionar pérdidas en el negocio y comprometer la imagen corporativa de la organización.</a:t>
            </a:r>
          </a:p>
          <a:p>
            <a:pPr lvl="0"/>
            <a:endParaRPr lang="es-CO" sz="1100" dirty="0">
              <a:latin typeface="Arial" panose="020B0604020202020204" pitchFamily="34" charset="0"/>
              <a:ea typeface="Arial" panose="020B0604020202020204" pitchFamily="34" charset="0"/>
            </a:endParaRPr>
          </a:p>
          <a:p>
            <a:pPr lvl="0"/>
            <a:r>
              <a:rPr lang="es-CO" sz="1100" dirty="0">
                <a:latin typeface="Arial" panose="020B0604020202020204" pitchFamily="34" charset="0"/>
                <a:ea typeface="Arial" panose="020B0604020202020204" pitchFamily="34" charset="0"/>
              </a:rPr>
              <a:t>Para el tratamiento de este tipo de riesgos se deben establecer métodos que se activen de manera automática. Su manejo debe ser lo más preciso posible, se debe contemplar la posibilidad de crear alertas específicas para diferenciarlo de los demás y realizar un estudio de impacto del mismo para sopesar la inversión que se requiere para poderlo implementar.</a:t>
            </a:r>
          </a:p>
        </p:txBody>
      </p:sp>
      <p:sp>
        <p:nvSpPr>
          <p:cNvPr id="9" name="Elipse 8">
            <a:extLst>
              <a:ext uri="{FF2B5EF4-FFF2-40B4-BE49-F238E27FC236}">
                <a16:creationId xmlns:a16="http://schemas.microsoft.com/office/drawing/2014/main" id="{1D75B0F2-D9E6-A941-BF71-1D55C01933E4}"/>
              </a:ext>
            </a:extLst>
          </p:cNvPr>
          <p:cNvSpPr/>
          <p:nvPr/>
        </p:nvSpPr>
        <p:spPr>
          <a:xfrm>
            <a:off x="7841194" y="1929274"/>
            <a:ext cx="382515" cy="382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5" name="Google Shape;107;p5">
            <a:extLst>
              <a:ext uri="{FF2B5EF4-FFF2-40B4-BE49-F238E27FC236}">
                <a16:creationId xmlns:a16="http://schemas.microsoft.com/office/drawing/2014/main" id="{2EEF085C-F961-AB45-AD26-B22B680909C4}"/>
              </a:ext>
            </a:extLst>
          </p:cNvPr>
          <p:cNvSpPr txBox="1"/>
          <p:nvPr/>
        </p:nvSpPr>
        <p:spPr>
          <a:xfrm>
            <a:off x="8486006" y="1067488"/>
            <a:ext cx="334617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Dañino</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3513093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129213"/>
            <a:ext cx="3948174" cy="172878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/id/361530212?as_audience=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=niveles%20de%20riesgo&amp;tduid=58d5dcab88cd4f318bf9cd67f089f83c&amp;as_channel=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Risk Gauge Scale Measure High, Medium and Low Risk Speedometer Icon from Green to Red Isolated">
            <a:extLst>
              <a:ext uri="{FF2B5EF4-FFF2-40B4-BE49-F238E27FC236}">
                <a16:creationId xmlns:a16="http://schemas.microsoft.com/office/drawing/2014/main" id="{1D9C91F2-C0E7-D54F-A61F-1E83C2854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028" b="28761"/>
          <a:stretch/>
        </p:blipFill>
        <p:spPr bwMode="auto">
          <a:xfrm>
            <a:off x="452063" y="2047748"/>
            <a:ext cx="3380198" cy="22418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C08ECC-FE1D-0B4D-9D00-A4E259E9F81E}"/>
              </a:ext>
            </a:extLst>
          </p:cNvPr>
          <p:cNvSpPr txBox="1"/>
          <p:nvPr/>
        </p:nvSpPr>
        <p:spPr>
          <a:xfrm>
            <a:off x="995854" y="4348377"/>
            <a:ext cx="2292615" cy="400110"/>
          </a:xfrm>
          <a:prstGeom prst="rect">
            <a:avLst/>
          </a:prstGeom>
          <a:noFill/>
        </p:spPr>
        <p:txBody>
          <a:bodyPr wrap="none" rtlCol="0">
            <a:spAutoFit/>
          </a:bodyPr>
          <a:lstStyle/>
          <a:p>
            <a:r>
              <a:rPr lang="es-CO" sz="2000" b="1" dirty="0"/>
              <a:t>Niveles de riesgo</a:t>
            </a:r>
          </a:p>
        </p:txBody>
      </p:sp>
      <p:sp>
        <p:nvSpPr>
          <p:cNvPr id="3" name="Rectángulo 2">
            <a:extLst>
              <a:ext uri="{FF2B5EF4-FFF2-40B4-BE49-F238E27FC236}">
                <a16:creationId xmlns:a16="http://schemas.microsoft.com/office/drawing/2014/main" id="{61AA7E18-C2FB-484F-90E4-8DD102656373}"/>
              </a:ext>
            </a:extLst>
          </p:cNvPr>
          <p:cNvSpPr/>
          <p:nvPr/>
        </p:nvSpPr>
        <p:spPr>
          <a:xfrm rot="19982720">
            <a:off x="815059" y="2384056"/>
            <a:ext cx="79060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Dañino</a:t>
            </a:r>
            <a:endParaRPr lang="es-CO" dirty="0"/>
          </a:p>
        </p:txBody>
      </p:sp>
      <p:sp>
        <p:nvSpPr>
          <p:cNvPr id="4" name="Rectángulo 3">
            <a:extLst>
              <a:ext uri="{FF2B5EF4-FFF2-40B4-BE49-F238E27FC236}">
                <a16:creationId xmlns:a16="http://schemas.microsoft.com/office/drawing/2014/main" id="{C834256F-460C-4741-A1A0-26220E5EFCFB}"/>
              </a:ext>
            </a:extLst>
          </p:cNvPr>
          <p:cNvSpPr/>
          <p:nvPr/>
        </p:nvSpPr>
        <p:spPr>
          <a:xfrm rot="1263179">
            <a:off x="2356302" y="2421700"/>
            <a:ext cx="75212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Crítico</a:t>
            </a:r>
            <a:endParaRPr lang="es-CO" dirty="0"/>
          </a:p>
        </p:txBody>
      </p:sp>
      <p:sp>
        <p:nvSpPr>
          <p:cNvPr id="5" name="Rectángulo 4">
            <a:extLst>
              <a:ext uri="{FF2B5EF4-FFF2-40B4-BE49-F238E27FC236}">
                <a16:creationId xmlns:a16="http://schemas.microsoft.com/office/drawing/2014/main" id="{A8510A9C-0E76-0D46-A027-81DFC6189D25}"/>
              </a:ext>
            </a:extLst>
          </p:cNvPr>
          <p:cNvSpPr/>
          <p:nvPr/>
        </p:nvSpPr>
        <p:spPr>
          <a:xfrm rot="4311997">
            <a:off x="2880775" y="3331917"/>
            <a:ext cx="122822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Catastrófico</a:t>
            </a:r>
            <a:endParaRPr lang="es-CO" dirty="0"/>
          </a:p>
        </p:txBody>
      </p:sp>
      <p:sp>
        <p:nvSpPr>
          <p:cNvPr id="6" name="Rectángulo 5">
            <a:extLst>
              <a:ext uri="{FF2B5EF4-FFF2-40B4-BE49-F238E27FC236}">
                <a16:creationId xmlns:a16="http://schemas.microsoft.com/office/drawing/2014/main" id="{1B3254C3-8E28-6448-8CFF-007FF977A613}"/>
              </a:ext>
            </a:extLst>
          </p:cNvPr>
          <p:cNvSpPr/>
          <p:nvPr/>
        </p:nvSpPr>
        <p:spPr>
          <a:xfrm rot="16949135">
            <a:off x="-225272" y="3331915"/>
            <a:ext cx="133562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Insignificante</a:t>
            </a:r>
            <a:endParaRPr lang="es-CO" dirty="0"/>
          </a:p>
        </p:txBody>
      </p:sp>
      <p:sp>
        <p:nvSpPr>
          <p:cNvPr id="7" name="Rectángulo 6">
            <a:extLst>
              <a:ext uri="{FF2B5EF4-FFF2-40B4-BE49-F238E27FC236}">
                <a16:creationId xmlns:a16="http://schemas.microsoft.com/office/drawing/2014/main" id="{8E693158-3429-3A49-A58D-81CBBFEEA4C0}"/>
              </a:ext>
            </a:extLst>
          </p:cNvPr>
          <p:cNvSpPr/>
          <p:nvPr/>
        </p:nvSpPr>
        <p:spPr>
          <a:xfrm>
            <a:off x="3832260" y="1047964"/>
            <a:ext cx="4271231" cy="42945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1FE6C62-30E6-2441-BDEA-303E32D7ED4F}"/>
              </a:ext>
            </a:extLst>
          </p:cNvPr>
          <p:cNvSpPr/>
          <p:nvPr/>
        </p:nvSpPr>
        <p:spPr>
          <a:xfrm>
            <a:off x="4012722" y="1312784"/>
            <a:ext cx="4016697" cy="3816429"/>
          </a:xfrm>
          <a:prstGeom prst="rect">
            <a:avLst/>
          </a:prstGeom>
        </p:spPr>
        <p:txBody>
          <a:bodyPr wrap="square">
            <a:spAutoFit/>
          </a:bodyPr>
          <a:lstStyle/>
          <a:p>
            <a:pPr lvl="0"/>
            <a:r>
              <a:rPr lang="es-CO" sz="1100" dirty="0">
                <a:latin typeface="Arial" panose="020B0604020202020204" pitchFamily="34" charset="0"/>
                <a:ea typeface="Arial" panose="020B0604020202020204" pitchFamily="34" charset="0"/>
              </a:rPr>
              <a:t>Es un nivel de riesgo que requiere tener un protocolo de acción bien establecido y maduro. Debe ser probado y contar con un equipo de respuesta inmediata. La mayoría de veces que un tipo de riesgo como este tiene éxito colapsa más de un proceso al tiempo. </a:t>
            </a:r>
          </a:p>
          <a:p>
            <a:pPr lvl="0"/>
            <a:endParaRPr lang="es-CO" sz="1100" dirty="0">
              <a:latin typeface="Arial" panose="020B0604020202020204" pitchFamily="34" charset="0"/>
              <a:ea typeface="Arial" panose="020B0604020202020204" pitchFamily="34" charset="0"/>
            </a:endParaRPr>
          </a:p>
          <a:p>
            <a:pPr lvl="0"/>
            <a:r>
              <a:rPr lang="es-CO" sz="1100" dirty="0">
                <a:latin typeface="Arial" panose="020B0604020202020204" pitchFamily="34" charset="0"/>
                <a:ea typeface="Arial" panose="020B0604020202020204" pitchFamily="34" charset="0"/>
              </a:rPr>
              <a:t>Estos suelen suceder de manera no continua pero ocasionan grandes pérdidas en el negocio. Un ejemplo de ello podría ser el daño estructural del techo del centro de datos y que llueva ese día ocasiona una catástrofe prácticamente en los procesos de negocio, ya que primero la estructura es ya un problema que generará en su momento costos de reparación pero los daños a los dispositivos de conectividad, entre otros, ocasionará otras pérdidas, por lo tanto es un daño que generó otro daño. Para  un caso tan particular como este, se tendría que  tener un centro de datos alterno o un servicio </a:t>
            </a:r>
            <a:r>
              <a:rPr lang="es-CO" sz="1100" i="1" dirty="0" err="1">
                <a:latin typeface="Arial" panose="020B0604020202020204" pitchFamily="34" charset="0"/>
                <a:ea typeface="Arial" panose="020B0604020202020204" pitchFamily="34" charset="0"/>
              </a:rPr>
              <a:t>cloud</a:t>
            </a:r>
            <a:r>
              <a:rPr lang="es-CO" sz="1100" dirty="0">
                <a:latin typeface="Arial" panose="020B0604020202020204" pitchFamily="34" charset="0"/>
                <a:ea typeface="Arial" panose="020B0604020202020204" pitchFamily="34" charset="0"/>
              </a:rPr>
              <a:t> para respaldar los sistemas mientras se restauran los servicios principales del centro de datos. </a:t>
            </a:r>
          </a:p>
          <a:p>
            <a:pPr lvl="0"/>
            <a:endParaRPr lang="es-CO" sz="1100" dirty="0">
              <a:latin typeface="Arial" panose="020B0604020202020204" pitchFamily="34" charset="0"/>
              <a:ea typeface="Arial" panose="020B0604020202020204" pitchFamily="34" charset="0"/>
            </a:endParaRPr>
          </a:p>
          <a:p>
            <a:pPr lvl="0"/>
            <a:r>
              <a:rPr lang="es-CO" sz="1100" dirty="0">
                <a:latin typeface="Arial" panose="020B0604020202020204" pitchFamily="34" charset="0"/>
                <a:ea typeface="Arial" panose="020B0604020202020204" pitchFamily="34" charset="0"/>
              </a:rPr>
              <a:t>Un riesgo crítico no solo hay que verlo desde el punto de vista ocasionado de forma principal sino aquellos sucesos que lo acompañan y hacen más compleja su solución.</a:t>
            </a:r>
          </a:p>
        </p:txBody>
      </p:sp>
      <p:sp>
        <p:nvSpPr>
          <p:cNvPr id="9" name="Elipse 8">
            <a:extLst>
              <a:ext uri="{FF2B5EF4-FFF2-40B4-BE49-F238E27FC236}">
                <a16:creationId xmlns:a16="http://schemas.microsoft.com/office/drawing/2014/main" id="{1D75B0F2-D9E6-A941-BF71-1D55C01933E4}"/>
              </a:ext>
            </a:extLst>
          </p:cNvPr>
          <p:cNvSpPr/>
          <p:nvPr/>
        </p:nvSpPr>
        <p:spPr>
          <a:xfrm>
            <a:off x="7838162" y="928107"/>
            <a:ext cx="382515" cy="382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5" name="Google Shape;107;p5">
            <a:extLst>
              <a:ext uri="{FF2B5EF4-FFF2-40B4-BE49-F238E27FC236}">
                <a16:creationId xmlns:a16="http://schemas.microsoft.com/office/drawing/2014/main" id="{4FDC68EF-0E5A-6C41-BE8F-CA23476A33BB}"/>
              </a:ext>
            </a:extLst>
          </p:cNvPr>
          <p:cNvSpPr txBox="1"/>
          <p:nvPr/>
        </p:nvSpPr>
        <p:spPr>
          <a:xfrm>
            <a:off x="8486006" y="1067488"/>
            <a:ext cx="334617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Crítico</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7434425"/>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129213"/>
            <a:ext cx="3948174" cy="172878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/id/361530212?as_audience=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=niveles%20de%20riesgo&amp;tduid=58d5dcab88cd4f318bf9cd67f089f83c&amp;as_channel=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Risk Gauge Scale Measure High, Medium and Low Risk Speedometer Icon from Green to Red Isolated">
            <a:extLst>
              <a:ext uri="{FF2B5EF4-FFF2-40B4-BE49-F238E27FC236}">
                <a16:creationId xmlns:a16="http://schemas.microsoft.com/office/drawing/2014/main" id="{1D9C91F2-C0E7-D54F-A61F-1E83C2854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028" b="28761"/>
          <a:stretch/>
        </p:blipFill>
        <p:spPr bwMode="auto">
          <a:xfrm>
            <a:off x="452063" y="2047748"/>
            <a:ext cx="3380198" cy="22418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C08ECC-FE1D-0B4D-9D00-A4E259E9F81E}"/>
              </a:ext>
            </a:extLst>
          </p:cNvPr>
          <p:cNvSpPr txBox="1"/>
          <p:nvPr/>
        </p:nvSpPr>
        <p:spPr>
          <a:xfrm>
            <a:off x="995854" y="4348377"/>
            <a:ext cx="2292615" cy="400110"/>
          </a:xfrm>
          <a:prstGeom prst="rect">
            <a:avLst/>
          </a:prstGeom>
          <a:noFill/>
        </p:spPr>
        <p:txBody>
          <a:bodyPr wrap="none" rtlCol="0">
            <a:spAutoFit/>
          </a:bodyPr>
          <a:lstStyle/>
          <a:p>
            <a:r>
              <a:rPr lang="es-CO" sz="2000" b="1" dirty="0"/>
              <a:t>Niveles de riesgo</a:t>
            </a:r>
          </a:p>
        </p:txBody>
      </p:sp>
      <p:sp>
        <p:nvSpPr>
          <p:cNvPr id="3" name="Rectángulo 2">
            <a:extLst>
              <a:ext uri="{FF2B5EF4-FFF2-40B4-BE49-F238E27FC236}">
                <a16:creationId xmlns:a16="http://schemas.microsoft.com/office/drawing/2014/main" id="{61AA7E18-C2FB-484F-90E4-8DD102656373}"/>
              </a:ext>
            </a:extLst>
          </p:cNvPr>
          <p:cNvSpPr/>
          <p:nvPr/>
        </p:nvSpPr>
        <p:spPr>
          <a:xfrm rot="19982720">
            <a:off x="815059" y="2384056"/>
            <a:ext cx="79060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Dañino</a:t>
            </a:r>
            <a:endParaRPr lang="es-CO" dirty="0"/>
          </a:p>
        </p:txBody>
      </p:sp>
      <p:sp>
        <p:nvSpPr>
          <p:cNvPr id="4" name="Rectángulo 3">
            <a:extLst>
              <a:ext uri="{FF2B5EF4-FFF2-40B4-BE49-F238E27FC236}">
                <a16:creationId xmlns:a16="http://schemas.microsoft.com/office/drawing/2014/main" id="{C834256F-460C-4741-A1A0-26220E5EFCFB}"/>
              </a:ext>
            </a:extLst>
          </p:cNvPr>
          <p:cNvSpPr/>
          <p:nvPr/>
        </p:nvSpPr>
        <p:spPr>
          <a:xfrm rot="1263179">
            <a:off x="2356302" y="2421700"/>
            <a:ext cx="75212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Crítico</a:t>
            </a:r>
            <a:endParaRPr lang="es-CO" dirty="0"/>
          </a:p>
        </p:txBody>
      </p:sp>
      <p:sp>
        <p:nvSpPr>
          <p:cNvPr id="5" name="Rectángulo 4">
            <a:extLst>
              <a:ext uri="{FF2B5EF4-FFF2-40B4-BE49-F238E27FC236}">
                <a16:creationId xmlns:a16="http://schemas.microsoft.com/office/drawing/2014/main" id="{A8510A9C-0E76-0D46-A027-81DFC6189D25}"/>
              </a:ext>
            </a:extLst>
          </p:cNvPr>
          <p:cNvSpPr/>
          <p:nvPr/>
        </p:nvSpPr>
        <p:spPr>
          <a:xfrm rot="4311997">
            <a:off x="2880775" y="3331917"/>
            <a:ext cx="1228221"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Catastrófico</a:t>
            </a:r>
            <a:endParaRPr lang="es-CO" dirty="0"/>
          </a:p>
        </p:txBody>
      </p:sp>
      <p:sp>
        <p:nvSpPr>
          <p:cNvPr id="6" name="Rectángulo 5">
            <a:extLst>
              <a:ext uri="{FF2B5EF4-FFF2-40B4-BE49-F238E27FC236}">
                <a16:creationId xmlns:a16="http://schemas.microsoft.com/office/drawing/2014/main" id="{1B3254C3-8E28-6448-8CFF-007FF977A613}"/>
              </a:ext>
            </a:extLst>
          </p:cNvPr>
          <p:cNvSpPr/>
          <p:nvPr/>
        </p:nvSpPr>
        <p:spPr>
          <a:xfrm rot="16949135">
            <a:off x="-225272" y="3331915"/>
            <a:ext cx="1335622"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Insignificante</a:t>
            </a:r>
            <a:endParaRPr lang="es-CO" dirty="0"/>
          </a:p>
        </p:txBody>
      </p:sp>
      <p:sp>
        <p:nvSpPr>
          <p:cNvPr id="7" name="Rectángulo 6">
            <a:extLst>
              <a:ext uri="{FF2B5EF4-FFF2-40B4-BE49-F238E27FC236}">
                <a16:creationId xmlns:a16="http://schemas.microsoft.com/office/drawing/2014/main" id="{8E693158-3429-3A49-A58D-81CBBFEEA4C0}"/>
              </a:ext>
            </a:extLst>
          </p:cNvPr>
          <p:cNvSpPr/>
          <p:nvPr/>
        </p:nvSpPr>
        <p:spPr>
          <a:xfrm>
            <a:off x="3832260" y="1736332"/>
            <a:ext cx="4271231" cy="29178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1FE6C62-30E6-2441-BDEA-303E32D7ED4F}"/>
              </a:ext>
            </a:extLst>
          </p:cNvPr>
          <p:cNvSpPr/>
          <p:nvPr/>
        </p:nvSpPr>
        <p:spPr>
          <a:xfrm>
            <a:off x="4116713" y="2143376"/>
            <a:ext cx="3813473" cy="2292935"/>
          </a:xfrm>
          <a:prstGeom prst="rect">
            <a:avLst/>
          </a:prstGeom>
        </p:spPr>
        <p:txBody>
          <a:bodyPr wrap="square">
            <a:spAutoFit/>
          </a:bodyPr>
          <a:lstStyle/>
          <a:p>
            <a:pPr lvl="0"/>
            <a:r>
              <a:rPr lang="es-CO" sz="1100" dirty="0">
                <a:latin typeface="Arial" panose="020B0604020202020204" pitchFamily="34" charset="0"/>
                <a:ea typeface="Arial" panose="020B0604020202020204" pitchFamily="34" charset="0"/>
              </a:rPr>
              <a:t>Este nivel de riesgo se puede considerar como un suceso que destruye por completo las operaciones del negocio; para ser un poco más precisos en estos aspectos se podrían llamar devastadores. </a:t>
            </a:r>
          </a:p>
          <a:p>
            <a:pPr lvl="0"/>
            <a:endParaRPr lang="es-CO" sz="1100" dirty="0">
              <a:latin typeface="Arial" panose="020B0604020202020204" pitchFamily="34" charset="0"/>
              <a:ea typeface="Arial" panose="020B0604020202020204" pitchFamily="34" charset="0"/>
            </a:endParaRPr>
          </a:p>
          <a:p>
            <a:pPr lvl="0"/>
            <a:r>
              <a:rPr lang="es-CO" sz="1100" dirty="0">
                <a:latin typeface="Arial" panose="020B0604020202020204" pitchFamily="34" charset="0"/>
                <a:ea typeface="Arial" panose="020B0604020202020204" pitchFamily="34" charset="0"/>
              </a:rPr>
              <a:t>Un ejemplo de ello podría ser un terremoto o una inundación de grandes proporciones, lo cual podría ocasionar la pérdida total de activos de la organización. Ahora bien, este tipo de riesgos aunque en algunas ocasiones es difícil de controlar sí se pueden establecer acciones iniciales para resguardar lo que tenga mayor valor que en su efecto será la información, siendo los servicios de </a:t>
            </a:r>
            <a:r>
              <a:rPr lang="es-CO" sz="1100" i="1" dirty="0" err="1">
                <a:latin typeface="Arial" panose="020B0604020202020204" pitchFamily="34" charset="0"/>
                <a:ea typeface="Arial" panose="020B0604020202020204" pitchFamily="34" charset="0"/>
              </a:rPr>
              <a:t>cloud</a:t>
            </a:r>
            <a:r>
              <a:rPr lang="es-CO" sz="1100" i="1" dirty="0">
                <a:latin typeface="Arial" panose="020B0604020202020204" pitchFamily="34" charset="0"/>
                <a:ea typeface="Arial" panose="020B0604020202020204" pitchFamily="34" charset="0"/>
              </a:rPr>
              <a:t> </a:t>
            </a:r>
            <a:r>
              <a:rPr lang="es-CO" sz="1100" i="1" dirty="0" err="1">
                <a:latin typeface="Arial" panose="020B0604020202020204" pitchFamily="34" charset="0"/>
                <a:ea typeface="Arial" panose="020B0604020202020204" pitchFamily="34" charset="0"/>
              </a:rPr>
              <a:t>computing</a:t>
            </a:r>
            <a:r>
              <a:rPr lang="es-CO" sz="1100" i="1" dirty="0">
                <a:latin typeface="Arial" panose="020B0604020202020204" pitchFamily="34" charset="0"/>
                <a:ea typeface="Arial" panose="020B0604020202020204" pitchFamily="34" charset="0"/>
              </a:rPr>
              <a:t> </a:t>
            </a:r>
            <a:r>
              <a:rPr lang="es-CO" sz="1100" dirty="0">
                <a:latin typeface="Arial" panose="020B0604020202020204" pitchFamily="34" charset="0"/>
                <a:ea typeface="Arial" panose="020B0604020202020204" pitchFamily="34" charset="0"/>
              </a:rPr>
              <a:t>una manera de resguardo.  </a:t>
            </a:r>
          </a:p>
        </p:txBody>
      </p:sp>
      <p:sp>
        <p:nvSpPr>
          <p:cNvPr id="9" name="Elipse 8">
            <a:extLst>
              <a:ext uri="{FF2B5EF4-FFF2-40B4-BE49-F238E27FC236}">
                <a16:creationId xmlns:a16="http://schemas.microsoft.com/office/drawing/2014/main" id="{1D75B0F2-D9E6-A941-BF71-1D55C01933E4}"/>
              </a:ext>
            </a:extLst>
          </p:cNvPr>
          <p:cNvSpPr/>
          <p:nvPr/>
        </p:nvSpPr>
        <p:spPr>
          <a:xfrm>
            <a:off x="7795592" y="1542980"/>
            <a:ext cx="382515" cy="382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5" name="Google Shape;107;p5">
            <a:extLst>
              <a:ext uri="{FF2B5EF4-FFF2-40B4-BE49-F238E27FC236}">
                <a16:creationId xmlns:a16="http://schemas.microsoft.com/office/drawing/2014/main" id="{0F026A13-8040-754D-9855-FB609D8342AC}"/>
              </a:ext>
            </a:extLst>
          </p:cNvPr>
          <p:cNvSpPr txBox="1"/>
          <p:nvPr/>
        </p:nvSpPr>
        <p:spPr>
          <a:xfrm>
            <a:off x="8486006" y="1067488"/>
            <a:ext cx="3346174"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Contenido del botón: Catastrófico</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0476144"/>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1219</Words>
  <Application>Microsoft Office PowerPoint</Application>
  <PresentationFormat>Panorámica</PresentationFormat>
  <Paragraphs>63</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9</cp:revision>
  <dcterms:modified xsi:type="dcterms:W3CDTF">2022-05-27T02:15:18Z</dcterms:modified>
</cp:coreProperties>
</file>