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8" r:id="rId2"/>
    <p:sldId id="259"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C4F"/>
    <a:srgbClr val="0B7671"/>
    <a:srgbClr val="089EAE"/>
    <a:srgbClr val="01B2D0"/>
    <a:srgbClr val="78C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p:scale>
          <a:sx n="119" d="100"/>
          <a:sy n="119" d="100"/>
        </p:scale>
        <p:origin x="56" y="-1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15" Type="http://schemas.openxmlformats.org/officeDocument/2006/relationships/viewProps" Target="viewProps.xml"/><Relationship Id="rId4"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es/vector-gratis/infografia-azul-verde-cinco-opciones_931289.htm#query=infograf%C3%ADa%20cinco&amp;position=13&amp;from_view=search"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jpeg"/><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CF02_1_figura_recomendaciones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4"/>
          <p:cNvSpPr txBox="1"/>
          <p:nvPr/>
        </p:nvSpPr>
        <p:spPr>
          <a:xfrm>
            <a:off x="8408547" y="1071068"/>
            <a:ext cx="3336536"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gráfico de acuerdo a referencia visual dada.</a:t>
            </a:r>
            <a:endParaRPr sz="1400" b="0" i="0" u="none" strike="noStrike" cap="none" dirty="0">
              <a:solidFill>
                <a:schemeClr val="dk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4623371"/>
            <a:ext cx="3948174" cy="2234627"/>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a:t>
            </a:r>
            <a:r>
              <a:rPr lang="es-ES" sz="1100" dirty="0">
                <a:solidFill>
                  <a:schemeClr val="dk1"/>
                </a:solidFill>
                <a:hlinkClick r:id="rId3"/>
              </a:rPr>
              <a:t>https://www.freepik.es/vector-gratis/infografia-azul-verde-cinco-opciones_931289.htm#query=infograf%C3%ADa%20cinco&amp;position=13&amp;from_view=search</a:t>
            </a:r>
            <a:endParaRPr lang="es-ES" sz="1100" dirty="0">
              <a:solidFill>
                <a:schemeClr val="dk1"/>
              </a:solidFill>
            </a:endParaRPr>
          </a:p>
          <a:p>
            <a:pPr lvl="0">
              <a:buClr>
                <a:schemeClr val="dk1"/>
              </a:buClr>
              <a:buSzPts val="300"/>
            </a:pPr>
            <a:endParaRPr lang="es-ES" sz="1100" dirty="0">
              <a:solidFill>
                <a:schemeClr val="dk1"/>
              </a:solidFill>
            </a:endParaRPr>
          </a:p>
          <a:p>
            <a:pPr lvl="0">
              <a:buClr>
                <a:schemeClr val="dk1"/>
              </a:buClr>
              <a:buSzPts val="300"/>
            </a:pPr>
            <a:r>
              <a:rPr lang="es-CO" sz="1100" dirty="0"/>
              <a:t>https://www.freepik.es/vector-gratis/reunion-corporativa-empleados-personajes-dibujos-animados-que-discuten-estrategia-comercial-planifican-acciones-adicionales-lluvia-ideas-comunicacion-formal-ilustracion-concepto-seminario_11668427.htm#query=planificar&amp;position=18&amp;from_view=search </a:t>
            </a:r>
            <a:endParaRPr sz="1100" dirty="0"/>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Infografía azul y verde con cinco opciones vector gratuito">
            <a:extLst>
              <a:ext uri="{FF2B5EF4-FFF2-40B4-BE49-F238E27FC236}">
                <a16:creationId xmlns:a16="http://schemas.microsoft.com/office/drawing/2014/main" id="{9D1645E1-B610-8442-ADA3-150B0B7BC50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419" b="80032" l="10863" r="88339">
                        <a14:foregroundMark x1="23482" y1="26198" x2="80990" y2="15655"/>
                        <a14:foregroundMark x1="80990" y1="15655" x2="85783" y2="21086"/>
                        <a14:foregroundMark x1="85783" y1="21086" x2="81470" y2="25240"/>
                        <a14:foregroundMark x1="34505" y1="32907" x2="18051" y2="32748"/>
                        <a14:foregroundMark x1="18051" y1="32748" x2="14217" y2="35783"/>
                        <a14:foregroundMark x1="81789" y1="47125" x2="87700" y2="48722"/>
                        <a14:foregroundMark x1="81310" y1="47284" x2="63259" y2="54792"/>
                        <a14:foregroundMark x1="63259" y1="54792" x2="59425" y2="55431"/>
                        <a14:foregroundMark x1="28754" y1="61502" x2="11502" y2="61182"/>
                        <a14:foregroundMark x1="18211" y1="32748" x2="29393" y2="67093"/>
                        <a14:foregroundMark x1="29393" y1="67093" x2="21246" y2="72045"/>
                        <a14:foregroundMark x1="21246" y1="72045" x2="20767" y2="22843"/>
                        <a14:foregroundMark x1="20767" y1="22843" x2="24441" y2="16613"/>
                        <a14:foregroundMark x1="24441" y1="16613" x2="61022" y2="13738"/>
                        <a14:foregroundMark x1="61022" y1="13738" x2="81629" y2="15335"/>
                        <a14:foregroundMark x1="76518" y1="68051" x2="78594" y2="75559"/>
                        <a14:foregroundMark x1="78594" y1="75559" x2="70927" y2="79233"/>
                        <a14:foregroundMark x1="70927" y1="79233" x2="23482" y2="75719"/>
                        <a14:foregroundMark x1="56230" y1="76518" x2="67412" y2="77636"/>
                        <a14:foregroundMark x1="67412" y1="77636" x2="83866" y2="76038"/>
                        <a14:foregroundMark x1="83866" y1="76038" x2="74121" y2="70607"/>
                        <a14:foregroundMark x1="74121" y1="70607" x2="40256" y2="73482"/>
                        <a14:foregroundMark x1="40256" y1="73482" x2="31150" y2="71725"/>
                        <a14:foregroundMark x1="31150" y1="71725" x2="23962" y2="73482"/>
                        <a14:foregroundMark x1="23962" y1="73482" x2="23003" y2="65335"/>
                        <a14:foregroundMark x1="23003" y1="65335" x2="24441" y2="57348"/>
                        <a14:foregroundMark x1="24441" y1="57348" x2="20927" y2="48722"/>
                        <a14:foregroundMark x1="20927" y1="48722" x2="21086" y2="38978"/>
                        <a14:foregroundMark x1="21086" y1="38978" x2="26677" y2="32748"/>
                        <a14:foregroundMark x1="26677" y1="32748" x2="34984" y2="36901"/>
                        <a14:foregroundMark x1="34984" y1="36901" x2="35783" y2="37061"/>
                        <a14:foregroundMark x1="77955" y1="42332" x2="73642" y2="57188"/>
                        <a14:foregroundMark x1="76038" y1="29393" x2="76997" y2="17252"/>
                        <a14:foregroundMark x1="82748" y1="19489" x2="88339" y2="20447"/>
                        <a14:foregroundMark x1="71086" y1="42173" x2="75399" y2="50799"/>
                        <a14:foregroundMark x1="75399" y1="50799" x2="79073" y2="53514"/>
                        <a14:foregroundMark x1="81789" y1="20128" x2="63738" y2="25559"/>
                        <a14:foregroundMark x1="13419" y1="34185" x2="11022" y2="35144"/>
                        <a14:foregroundMark x1="84824" y1="47284" x2="88179" y2="47923"/>
                        <a14:foregroundMark x1="73163" y1="15974" x2="71246" y2="24601"/>
                        <a14:foregroundMark x1="79233" y1="76038" x2="76198" y2="80032"/>
                        <a14:foregroundMark x1="83387" y1="78435" x2="68371" y2="70607"/>
                        <a14:foregroundMark x1="68371" y1="70607" x2="68371" y2="70607"/>
                        <a14:foregroundMark x1="81150" y1="44249" x2="75559" y2="51438"/>
                        <a14:foregroundMark x1="15016" y1="60064" x2="25879" y2="68690"/>
                        <a14:foregroundMark x1="74760" y1="19329" x2="79393" y2="21246"/>
                      </a14:backgroundRemoval>
                    </a14:imgEffect>
                  </a14:imgLayer>
                </a14:imgProps>
              </a:ext>
              <a:ext uri="{28A0092B-C50C-407E-A947-70E740481C1C}">
                <a14:useLocalDpi xmlns:a14="http://schemas.microsoft.com/office/drawing/2010/main" val="0"/>
              </a:ext>
            </a:extLst>
          </a:blip>
          <a:srcRect l="8152" t="10833" r="7804" b="14907"/>
          <a:stretch/>
        </p:blipFill>
        <p:spPr bwMode="auto">
          <a:xfrm>
            <a:off x="123289" y="1396930"/>
            <a:ext cx="4232953" cy="3740147"/>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ECF555C4-0C94-904F-B36C-A3350E322D66}"/>
              </a:ext>
            </a:extLst>
          </p:cNvPr>
          <p:cNvSpPr/>
          <p:nvPr/>
        </p:nvSpPr>
        <p:spPr>
          <a:xfrm>
            <a:off x="1222625" y="1654139"/>
            <a:ext cx="1202077" cy="493159"/>
          </a:xfrm>
          <a:prstGeom prst="rect">
            <a:avLst/>
          </a:prstGeom>
          <a:solidFill>
            <a:srgbClr val="78C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B968E7B6-65C7-CD40-AA3D-2BD09C59DA59}"/>
              </a:ext>
            </a:extLst>
          </p:cNvPr>
          <p:cNvSpPr/>
          <p:nvPr/>
        </p:nvSpPr>
        <p:spPr>
          <a:xfrm>
            <a:off x="2155861" y="2332589"/>
            <a:ext cx="1202077" cy="493159"/>
          </a:xfrm>
          <a:prstGeom prst="rect">
            <a:avLst/>
          </a:prstGeom>
          <a:solidFill>
            <a:srgbClr val="01B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D639B8D1-07D9-9944-84B7-358FB716E7C1}"/>
              </a:ext>
            </a:extLst>
          </p:cNvPr>
          <p:cNvSpPr/>
          <p:nvPr/>
        </p:nvSpPr>
        <p:spPr>
          <a:xfrm>
            <a:off x="915289" y="3040971"/>
            <a:ext cx="1202077" cy="493159"/>
          </a:xfrm>
          <a:prstGeom prst="rect">
            <a:avLst/>
          </a:prstGeom>
          <a:solidFill>
            <a:srgbClr val="089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7CB590C1-FF5C-454A-BFCE-9D73CB66355E}"/>
              </a:ext>
            </a:extLst>
          </p:cNvPr>
          <p:cNvSpPr/>
          <p:nvPr/>
        </p:nvSpPr>
        <p:spPr>
          <a:xfrm>
            <a:off x="2424702" y="3721990"/>
            <a:ext cx="1202077" cy="493159"/>
          </a:xfrm>
          <a:prstGeom prst="rect">
            <a:avLst/>
          </a:prstGeom>
          <a:solidFill>
            <a:srgbClr val="0B76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234BECDA-8418-8D4F-811B-F7E1882F3CBF}"/>
              </a:ext>
            </a:extLst>
          </p:cNvPr>
          <p:cNvSpPr/>
          <p:nvPr/>
        </p:nvSpPr>
        <p:spPr>
          <a:xfrm>
            <a:off x="899055" y="4376433"/>
            <a:ext cx="1202077" cy="493159"/>
          </a:xfrm>
          <a:prstGeom prst="rect">
            <a:avLst/>
          </a:prstGeom>
          <a:solidFill>
            <a:srgbClr val="0B4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829E82FB-E906-2042-BEAE-B409EDAF47AD}"/>
              </a:ext>
            </a:extLst>
          </p:cNvPr>
          <p:cNvSpPr/>
          <p:nvPr/>
        </p:nvSpPr>
        <p:spPr>
          <a:xfrm>
            <a:off x="872929" y="1614566"/>
            <a:ext cx="2325384" cy="507831"/>
          </a:xfrm>
          <a:prstGeom prst="rect">
            <a:avLst/>
          </a:prstGeom>
        </p:spPr>
        <p:txBody>
          <a:bodyPr wrap="square">
            <a:spAutoFit/>
          </a:bodyPr>
          <a:lstStyle/>
          <a:p>
            <a:pPr algn="just"/>
            <a:r>
              <a:rPr lang="es-CO" sz="900" dirty="0">
                <a:latin typeface="Arial" panose="020B0604020202020204" pitchFamily="34" charset="0"/>
                <a:ea typeface="Arial" panose="020B0604020202020204" pitchFamily="34" charset="0"/>
              </a:rPr>
              <a:t>Nombrar un líder que se encargue de gestionar al personal que realiza las diferentes actividades en la organización.</a:t>
            </a:r>
          </a:p>
        </p:txBody>
      </p:sp>
      <p:sp>
        <p:nvSpPr>
          <p:cNvPr id="4" name="Rectángulo 3">
            <a:extLst>
              <a:ext uri="{FF2B5EF4-FFF2-40B4-BE49-F238E27FC236}">
                <a16:creationId xmlns:a16="http://schemas.microsoft.com/office/drawing/2014/main" id="{E79570A5-9408-884B-AEEC-653385291417}"/>
              </a:ext>
            </a:extLst>
          </p:cNvPr>
          <p:cNvSpPr/>
          <p:nvPr/>
        </p:nvSpPr>
        <p:spPr>
          <a:xfrm>
            <a:off x="1222625" y="2316602"/>
            <a:ext cx="2325384" cy="507831"/>
          </a:xfrm>
          <a:prstGeom prst="rect">
            <a:avLst/>
          </a:prstGeom>
        </p:spPr>
        <p:txBody>
          <a:bodyPr wrap="square">
            <a:spAutoFit/>
          </a:bodyPr>
          <a:lstStyle/>
          <a:p>
            <a:r>
              <a:rPr lang="es-CO" sz="900" dirty="0">
                <a:solidFill>
                  <a:schemeClr val="bg1"/>
                </a:solidFill>
                <a:latin typeface="Arial" panose="020B0604020202020204" pitchFamily="34" charset="0"/>
                <a:ea typeface="Arial" panose="020B0604020202020204" pitchFamily="34" charset="0"/>
              </a:rPr>
              <a:t>Nadie puede salirse de su contexto o perfil asignado ya que podría entorpecer el trabajo del otro.</a:t>
            </a:r>
          </a:p>
        </p:txBody>
      </p:sp>
      <p:sp>
        <p:nvSpPr>
          <p:cNvPr id="5" name="Rectángulo 4">
            <a:extLst>
              <a:ext uri="{FF2B5EF4-FFF2-40B4-BE49-F238E27FC236}">
                <a16:creationId xmlns:a16="http://schemas.microsoft.com/office/drawing/2014/main" id="{86E125DD-F407-E24E-8AD1-940DB1677DF2}"/>
              </a:ext>
            </a:extLst>
          </p:cNvPr>
          <p:cNvSpPr/>
          <p:nvPr/>
        </p:nvSpPr>
        <p:spPr>
          <a:xfrm>
            <a:off x="959437" y="3049289"/>
            <a:ext cx="2325384" cy="507831"/>
          </a:xfrm>
          <a:prstGeom prst="rect">
            <a:avLst/>
          </a:prstGeom>
        </p:spPr>
        <p:txBody>
          <a:bodyPr wrap="square">
            <a:spAutoFit/>
          </a:bodyPr>
          <a:lstStyle/>
          <a:p>
            <a:pPr algn="r"/>
            <a:r>
              <a:rPr lang="es-CO" sz="900" dirty="0">
                <a:latin typeface="Arial" panose="020B0604020202020204" pitchFamily="34" charset="0"/>
                <a:ea typeface="Arial" panose="020B0604020202020204" pitchFamily="34" charset="0"/>
              </a:rPr>
              <a:t>Los controles permiten que se cumplan los planes de contingencia y de continuidad del negocio.</a:t>
            </a:r>
          </a:p>
        </p:txBody>
      </p:sp>
      <p:sp>
        <p:nvSpPr>
          <p:cNvPr id="6" name="Rectángulo 5">
            <a:extLst>
              <a:ext uri="{FF2B5EF4-FFF2-40B4-BE49-F238E27FC236}">
                <a16:creationId xmlns:a16="http://schemas.microsoft.com/office/drawing/2014/main" id="{208014B0-439F-494F-A0DE-713034485B8F}"/>
              </a:ext>
            </a:extLst>
          </p:cNvPr>
          <p:cNvSpPr/>
          <p:nvPr/>
        </p:nvSpPr>
        <p:spPr>
          <a:xfrm>
            <a:off x="1102760" y="3712854"/>
            <a:ext cx="2667856" cy="507831"/>
          </a:xfrm>
          <a:prstGeom prst="rect">
            <a:avLst/>
          </a:prstGeom>
        </p:spPr>
        <p:txBody>
          <a:bodyPr wrap="square">
            <a:spAutoFit/>
          </a:bodyPr>
          <a:lstStyle/>
          <a:p>
            <a:r>
              <a:rPr lang="es-CO" sz="900" dirty="0">
                <a:solidFill>
                  <a:schemeClr val="bg1"/>
                </a:solidFill>
                <a:latin typeface="Arial" panose="020B0604020202020204" pitchFamily="34" charset="0"/>
                <a:ea typeface="Arial" panose="020B0604020202020204" pitchFamily="34" charset="0"/>
              </a:rPr>
              <a:t>Asegurar el compromiso de  todos los miembros de la organización con dichos procesos,  a través de una política de promoción.</a:t>
            </a:r>
          </a:p>
        </p:txBody>
      </p:sp>
      <p:sp>
        <p:nvSpPr>
          <p:cNvPr id="7" name="Rectángulo 6">
            <a:extLst>
              <a:ext uri="{FF2B5EF4-FFF2-40B4-BE49-F238E27FC236}">
                <a16:creationId xmlns:a16="http://schemas.microsoft.com/office/drawing/2014/main" id="{41336F01-AED9-194D-AADE-9B37370A23FD}"/>
              </a:ext>
            </a:extLst>
          </p:cNvPr>
          <p:cNvSpPr/>
          <p:nvPr/>
        </p:nvSpPr>
        <p:spPr>
          <a:xfrm>
            <a:off x="500008" y="5265262"/>
            <a:ext cx="7328900" cy="553998"/>
          </a:xfrm>
          <a:prstGeom prst="rect">
            <a:avLst/>
          </a:prstGeom>
        </p:spPr>
        <p:txBody>
          <a:bodyPr wrap="square">
            <a:spAutoFit/>
          </a:bodyPr>
          <a:lstStyle/>
          <a:p>
            <a:pPr algn="just"/>
            <a:r>
              <a:rPr lang="es-CO" sz="1000" dirty="0">
                <a:latin typeface="Arial" panose="020B0604020202020204" pitchFamily="34" charset="0"/>
                <a:ea typeface="Arial" panose="020B0604020202020204" pitchFamily="34" charset="0"/>
              </a:rPr>
              <a:t>En ocasiones se generan los procesos cuando inicia todo lo referente a la política pero luego se va dejando de lado hasta que empieza a convertirse en parte de la cultura organizacional y, por tanto, es más complejo lograr que el personal cumpla con dichos compromisos plasmados con miras al mejoramiento continuo de los procesos que la empresa desea implementar.</a:t>
            </a:r>
          </a:p>
        </p:txBody>
      </p:sp>
      <p:sp>
        <p:nvSpPr>
          <p:cNvPr id="12" name="Rectángulo 11">
            <a:extLst>
              <a:ext uri="{FF2B5EF4-FFF2-40B4-BE49-F238E27FC236}">
                <a16:creationId xmlns:a16="http://schemas.microsoft.com/office/drawing/2014/main" id="{4C73A5DD-F4C5-F24C-B5BE-69188A40BBB9}"/>
              </a:ext>
            </a:extLst>
          </p:cNvPr>
          <p:cNvSpPr/>
          <p:nvPr/>
        </p:nvSpPr>
        <p:spPr>
          <a:xfrm>
            <a:off x="1176012" y="4507596"/>
            <a:ext cx="2095445" cy="230832"/>
          </a:xfrm>
          <a:prstGeom prst="rect">
            <a:avLst/>
          </a:prstGeom>
        </p:spPr>
        <p:txBody>
          <a:bodyPr wrap="none">
            <a:spAutoFit/>
          </a:bodyPr>
          <a:lstStyle/>
          <a:p>
            <a:pPr algn="r"/>
            <a:r>
              <a:rPr lang="es-CO" sz="900" dirty="0">
                <a:solidFill>
                  <a:schemeClr val="bg1"/>
                </a:solidFill>
                <a:latin typeface="Arial" panose="020B0604020202020204" pitchFamily="34" charset="0"/>
                <a:ea typeface="Arial" panose="020B0604020202020204" pitchFamily="34" charset="0"/>
              </a:rPr>
              <a:t>Continuar con la vigilancia constante.</a:t>
            </a:r>
            <a:endParaRPr lang="es-CO" sz="900" dirty="0">
              <a:solidFill>
                <a:schemeClr val="bg1"/>
              </a:solidFill>
            </a:endParaRPr>
          </a:p>
        </p:txBody>
      </p:sp>
      <p:sp>
        <p:nvSpPr>
          <p:cNvPr id="13" name="Rectángulo redondeado 12">
            <a:extLst>
              <a:ext uri="{FF2B5EF4-FFF2-40B4-BE49-F238E27FC236}">
                <a16:creationId xmlns:a16="http://schemas.microsoft.com/office/drawing/2014/main" id="{D1356972-A703-554E-B3C9-AB80A9F4F7D6}"/>
              </a:ext>
            </a:extLst>
          </p:cNvPr>
          <p:cNvSpPr/>
          <p:nvPr/>
        </p:nvSpPr>
        <p:spPr>
          <a:xfrm>
            <a:off x="349321" y="5137077"/>
            <a:ext cx="7633700" cy="842483"/>
          </a:xfrm>
          <a:prstGeom prst="roundRect">
            <a:avLst/>
          </a:prstGeom>
          <a:noFill/>
          <a:ln>
            <a:solidFill>
              <a:srgbClr val="0B4C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5" name="Conector angular 14">
            <a:extLst>
              <a:ext uri="{FF2B5EF4-FFF2-40B4-BE49-F238E27FC236}">
                <a16:creationId xmlns:a16="http://schemas.microsoft.com/office/drawing/2014/main" id="{F2A42DFE-FCCE-4645-BA99-34D57AF3CEB1}"/>
              </a:ext>
            </a:extLst>
          </p:cNvPr>
          <p:cNvCxnSpPr>
            <a:endCxn id="13" idx="1"/>
          </p:cNvCxnSpPr>
          <p:nvPr/>
        </p:nvCxnSpPr>
        <p:spPr>
          <a:xfrm rot="5400000">
            <a:off x="20549" y="4952144"/>
            <a:ext cx="934948" cy="277403"/>
          </a:xfrm>
          <a:prstGeom prst="bentConnector4">
            <a:avLst>
              <a:gd name="adj1" fmla="val -1"/>
              <a:gd name="adj2" fmla="val 182407"/>
            </a:avLst>
          </a:prstGeom>
          <a:ln w="12700">
            <a:solidFill>
              <a:srgbClr val="0B4C4F"/>
            </a:solidFill>
          </a:ln>
        </p:spPr>
        <p:style>
          <a:lnRef idx="1">
            <a:schemeClr val="accent1"/>
          </a:lnRef>
          <a:fillRef idx="0">
            <a:schemeClr val="accent1"/>
          </a:fillRef>
          <a:effectRef idx="0">
            <a:schemeClr val="accent1"/>
          </a:effectRef>
          <a:fontRef idx="minor">
            <a:schemeClr val="tx1"/>
          </a:fontRef>
        </p:style>
      </p:cxnSp>
      <p:pic>
        <p:nvPicPr>
          <p:cNvPr id="1028" name="Picture 4" descr="Reunión corporativa. empleados personajes de dibujos animados que discuten la estrategia comercial y planifican acciones adicionales. lluvia de ideas, comunicación formal, ilustración del concepto de seminario vector gratuito">
            <a:extLst>
              <a:ext uri="{FF2B5EF4-FFF2-40B4-BE49-F238E27FC236}">
                <a16:creationId xmlns:a16="http://schemas.microsoft.com/office/drawing/2014/main" id="{F4ADC8DC-18C6-AB46-AA32-FCFAD91AE6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3778" y="1432359"/>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232</Words>
  <Application>Microsoft Office PowerPoint</Application>
  <PresentationFormat>Panorámica</PresentationFormat>
  <Paragraphs>12</Paragraphs>
  <Slides>2</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vt:i4>
      </vt:variant>
    </vt:vector>
  </HeadingPairs>
  <TitlesOfParts>
    <vt:vector size="5" baseType="lpstr">
      <vt:lpstr>Arial</vt:lpstr>
      <vt:lpstr>Calibri</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JHON JAIRO RODRIGUEZ PEREZ</cp:lastModifiedBy>
  <cp:revision>7</cp:revision>
  <dcterms:modified xsi:type="dcterms:W3CDTF">2022-05-27T02:25:10Z</dcterms:modified>
</cp:coreProperties>
</file>