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8" r:id="rId2"/>
    <p:sldId id="259"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7DB9"/>
    <a:srgbClr val="F19A15"/>
    <a:srgbClr val="D62A21"/>
    <a:srgbClr val="15AA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customschemas.google.com/relationships/presentationmetadata" Target="metadata"/><Relationship Id="rId3" Type="http://schemas.openxmlformats.org/officeDocument/2006/relationships/slide" Target="slides/slide2.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15" Type="http://schemas.openxmlformats.org/officeDocument/2006/relationships/viewProps" Target="viewProps.xml"/><Relationship Id="rId4"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es/vector-gratis/plantilla-infografia-cuatro-circulos-diferentes-colores_959053.htm#query=infograf%C3%ADa%20cuatro&amp;position=22&amp;from_view=search"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213098"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CF02_2_1_gráfico_factores BIA</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9" name="Google Shape;99;p4"/>
          <p:cNvSpPr txBox="1"/>
          <p:nvPr/>
        </p:nvSpPr>
        <p:spPr>
          <a:xfrm>
            <a:off x="8424393" y="939986"/>
            <a:ext cx="3513728"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realizar gráfico de acuerdo a referencia visual dada.</a:t>
            </a:r>
            <a:endParaRPr sz="1400" b="0" i="0" u="none" strike="noStrike" cap="none" dirty="0">
              <a:solidFill>
                <a:schemeClr val="dk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3956187"/>
            <a:ext cx="3948174" cy="2901811"/>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a:t>
            </a:r>
            <a:r>
              <a:rPr lang="es-ES" sz="1100" dirty="0">
                <a:solidFill>
                  <a:schemeClr val="dk1"/>
                </a:solidFill>
                <a:hlinkClick r:id="rId3"/>
              </a:rPr>
              <a:t>https://www.freepik.es/vector-gratis/plantilla-infografia-cuatro-circulos-diferentes-colores_959053.htm#query=infograf%C3%ADa%20cuatro&amp;position=22&amp;from_view=search</a:t>
            </a:r>
            <a:endParaRPr lang="es-ES" sz="1100" dirty="0">
              <a:solidFill>
                <a:schemeClr val="dk1"/>
              </a:solidFill>
            </a:endParaRPr>
          </a:p>
          <a:p>
            <a:pPr lvl="0">
              <a:buClr>
                <a:schemeClr val="dk1"/>
              </a:buClr>
              <a:buSzPts val="300"/>
            </a:pPr>
            <a:endParaRPr lang="es-CO" sz="1100" dirty="0"/>
          </a:p>
          <a:p>
            <a:pPr lvl="0">
              <a:buClr>
                <a:schemeClr val="dk1"/>
              </a:buClr>
              <a:buSzPts val="300"/>
            </a:pPr>
            <a:r>
              <a:rPr lang="es-CO" sz="1100" dirty="0"/>
              <a:t>https://www.freepik.es/vector-gratis/flujo-trabajo-estresado-mujer-laptop-sentada-personaje-dibujos-animados-reloj-arena-falta-tiempo-equipo-programadores-proceso-trabajo-equipo-proyecto-coworking-ilustracion-metafora-concepto-aislado-vector_12083292.htm#page=2&amp;query=tiempo&amp;position=4&amp;from_view=search </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Plantilla de infografía con cuatro círculos en diferentes colores vector gratuito">
            <a:extLst>
              <a:ext uri="{FF2B5EF4-FFF2-40B4-BE49-F238E27FC236}">
                <a16:creationId xmlns:a16="http://schemas.microsoft.com/office/drawing/2014/main" id="{694F891E-D1AC-4347-B67C-B0C4046E0C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5506" b="18308"/>
          <a:stretch/>
        </p:blipFill>
        <p:spPr bwMode="auto">
          <a:xfrm>
            <a:off x="1207805" y="1216301"/>
            <a:ext cx="5932246" cy="273988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4BFF3380-C241-B247-BED1-D4145F9DEBA4}"/>
              </a:ext>
            </a:extLst>
          </p:cNvPr>
          <p:cNvSpPr/>
          <p:nvPr/>
        </p:nvSpPr>
        <p:spPr>
          <a:xfrm>
            <a:off x="5497203" y="1527055"/>
            <a:ext cx="2575772" cy="1200329"/>
          </a:xfrm>
          <a:prstGeom prst="rect">
            <a:avLst/>
          </a:prstGeom>
        </p:spPr>
        <p:txBody>
          <a:bodyPr wrap="square">
            <a:spAutoFit/>
          </a:bodyPr>
          <a:lstStyle/>
          <a:p>
            <a:pPr lvl="0" algn="just"/>
            <a:r>
              <a:rPr lang="es-CO" sz="1200" b="1" dirty="0">
                <a:solidFill>
                  <a:srgbClr val="15AA96"/>
                </a:solidFill>
                <a:latin typeface="Arial" panose="020B0604020202020204" pitchFamily="34" charset="0"/>
                <a:ea typeface="Arial" panose="020B0604020202020204" pitchFamily="34" charset="0"/>
              </a:rPr>
              <a:t>MTD</a:t>
            </a:r>
            <a:r>
              <a:rPr lang="es-CO" sz="1200" dirty="0">
                <a:latin typeface="Arial" panose="020B0604020202020204" pitchFamily="34" charset="0"/>
                <a:ea typeface="Arial" panose="020B0604020202020204" pitchFamily="34" charset="0"/>
              </a:rPr>
              <a:t> (</a:t>
            </a:r>
            <a:r>
              <a:rPr lang="es-CO" sz="1200" i="1" dirty="0" err="1">
                <a:latin typeface="Arial" panose="020B0604020202020204" pitchFamily="34" charset="0"/>
                <a:ea typeface="Arial" panose="020B0604020202020204" pitchFamily="34" charset="0"/>
              </a:rPr>
              <a:t>Maximun</a:t>
            </a:r>
            <a:r>
              <a:rPr lang="es-CO" sz="1200" i="1" dirty="0">
                <a:latin typeface="Arial" panose="020B0604020202020204" pitchFamily="34" charset="0"/>
                <a:ea typeface="Arial" panose="020B0604020202020204" pitchFamily="34" charset="0"/>
              </a:rPr>
              <a:t> Tolerable </a:t>
            </a:r>
            <a:r>
              <a:rPr lang="es-CO" sz="1200" i="1" dirty="0" err="1">
                <a:latin typeface="Arial" panose="020B0604020202020204" pitchFamily="34" charset="0"/>
                <a:ea typeface="Arial" panose="020B0604020202020204" pitchFamily="34" charset="0"/>
              </a:rPr>
              <a:t>Downtime</a:t>
            </a:r>
            <a:r>
              <a:rPr lang="es-CO" sz="1200" dirty="0">
                <a:latin typeface="Arial" panose="020B0604020202020204" pitchFamily="34" charset="0"/>
                <a:ea typeface="Arial" panose="020B0604020202020204" pitchFamily="34" charset="0"/>
              </a:rPr>
              <a:t>) o tiempo máximo de inactividad tolerable. Es el tiempo en el cual los procesos de negocio se encuentran inoperables luego de que un suceso ocurra.</a:t>
            </a:r>
          </a:p>
        </p:txBody>
      </p:sp>
      <p:cxnSp>
        <p:nvCxnSpPr>
          <p:cNvPr id="5" name="Conector recto 4">
            <a:extLst>
              <a:ext uri="{FF2B5EF4-FFF2-40B4-BE49-F238E27FC236}">
                <a16:creationId xmlns:a16="http://schemas.microsoft.com/office/drawing/2014/main" id="{C2A5D9E2-C355-954B-81AA-F8B3C84C40F2}"/>
              </a:ext>
            </a:extLst>
          </p:cNvPr>
          <p:cNvCxnSpPr>
            <a:cxnSpLocks/>
          </p:cNvCxnSpPr>
          <p:nvPr/>
        </p:nvCxnSpPr>
        <p:spPr>
          <a:xfrm>
            <a:off x="4908917" y="1370371"/>
            <a:ext cx="2482987" cy="0"/>
          </a:xfrm>
          <a:prstGeom prst="line">
            <a:avLst/>
          </a:prstGeom>
          <a:ln>
            <a:solidFill>
              <a:srgbClr val="15AA96"/>
            </a:solidFill>
          </a:ln>
        </p:spPr>
        <p:style>
          <a:lnRef idx="1">
            <a:schemeClr val="accent1"/>
          </a:lnRef>
          <a:fillRef idx="0">
            <a:schemeClr val="accent1"/>
          </a:fillRef>
          <a:effectRef idx="0">
            <a:schemeClr val="accent1"/>
          </a:effectRef>
          <a:fontRef idx="minor">
            <a:schemeClr val="tx1"/>
          </a:fontRef>
        </p:style>
      </p:cxnSp>
      <p:sp>
        <p:nvSpPr>
          <p:cNvPr id="6" name="Rectángulo 5">
            <a:extLst>
              <a:ext uri="{FF2B5EF4-FFF2-40B4-BE49-F238E27FC236}">
                <a16:creationId xmlns:a16="http://schemas.microsoft.com/office/drawing/2014/main" id="{4E902E37-AB59-D24D-8972-55869413F620}"/>
              </a:ext>
            </a:extLst>
          </p:cNvPr>
          <p:cNvSpPr/>
          <p:nvPr/>
        </p:nvSpPr>
        <p:spPr>
          <a:xfrm rot="5400000">
            <a:off x="7530513" y="1007125"/>
            <a:ext cx="137213" cy="759077"/>
          </a:xfrm>
          <a:prstGeom prst="rect">
            <a:avLst/>
          </a:prstGeom>
          <a:solidFill>
            <a:srgbClr val="15A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2" name="Conector recto 11">
            <a:extLst>
              <a:ext uri="{FF2B5EF4-FFF2-40B4-BE49-F238E27FC236}">
                <a16:creationId xmlns:a16="http://schemas.microsoft.com/office/drawing/2014/main" id="{63296B8F-383D-4145-B10A-C4CC0B20C2AC}"/>
              </a:ext>
            </a:extLst>
          </p:cNvPr>
          <p:cNvCxnSpPr>
            <a:cxnSpLocks/>
          </p:cNvCxnSpPr>
          <p:nvPr/>
        </p:nvCxnSpPr>
        <p:spPr>
          <a:xfrm flipH="1">
            <a:off x="5147351" y="3006816"/>
            <a:ext cx="1751358" cy="0"/>
          </a:xfrm>
          <a:prstGeom prst="line">
            <a:avLst/>
          </a:prstGeom>
          <a:ln>
            <a:solidFill>
              <a:srgbClr val="D62A21"/>
            </a:solidFill>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4ED26307-20CC-2948-863A-3744F686767D}"/>
              </a:ext>
            </a:extLst>
          </p:cNvPr>
          <p:cNvSpPr/>
          <p:nvPr/>
        </p:nvSpPr>
        <p:spPr>
          <a:xfrm rot="16200000">
            <a:off x="7328603" y="2470898"/>
            <a:ext cx="133983" cy="1074469"/>
          </a:xfrm>
          <a:prstGeom prst="rect">
            <a:avLst/>
          </a:prstGeom>
          <a:solidFill>
            <a:srgbClr val="D62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extLst>
              <a:ext uri="{FF2B5EF4-FFF2-40B4-BE49-F238E27FC236}">
                <a16:creationId xmlns:a16="http://schemas.microsoft.com/office/drawing/2014/main" id="{1200354E-4345-8A46-81EB-4BE482B49061}"/>
              </a:ext>
            </a:extLst>
          </p:cNvPr>
          <p:cNvSpPr/>
          <p:nvPr/>
        </p:nvSpPr>
        <p:spPr>
          <a:xfrm>
            <a:off x="5514089" y="3124214"/>
            <a:ext cx="2490085" cy="1569660"/>
          </a:xfrm>
          <a:prstGeom prst="rect">
            <a:avLst/>
          </a:prstGeom>
        </p:spPr>
        <p:txBody>
          <a:bodyPr wrap="square">
            <a:spAutoFit/>
          </a:bodyPr>
          <a:lstStyle/>
          <a:p>
            <a:pPr lvl="0"/>
            <a:r>
              <a:rPr lang="es-CO" sz="1200" b="1" dirty="0">
                <a:solidFill>
                  <a:srgbClr val="D62A21"/>
                </a:solidFill>
                <a:latin typeface="Arial" panose="020B0604020202020204" pitchFamily="34" charset="0"/>
                <a:ea typeface="Arial" panose="020B0604020202020204" pitchFamily="34" charset="0"/>
              </a:rPr>
              <a:t>RTO</a:t>
            </a:r>
            <a:r>
              <a:rPr lang="es-CO" sz="1200" dirty="0">
                <a:latin typeface="Arial" panose="020B0604020202020204" pitchFamily="34" charset="0"/>
                <a:ea typeface="Arial" panose="020B0604020202020204" pitchFamily="34" charset="0"/>
              </a:rPr>
              <a:t> (</a:t>
            </a:r>
            <a:r>
              <a:rPr lang="es-CO" sz="1200" i="1" dirty="0" err="1">
                <a:latin typeface="Arial" panose="020B0604020202020204" pitchFamily="34" charset="0"/>
                <a:ea typeface="Arial" panose="020B0604020202020204" pitchFamily="34" charset="0"/>
              </a:rPr>
              <a:t>Recovery</a:t>
            </a:r>
            <a:r>
              <a:rPr lang="es-CO" sz="1200" i="1" dirty="0">
                <a:latin typeface="Arial" panose="020B0604020202020204" pitchFamily="34" charset="0"/>
                <a:ea typeface="Arial" panose="020B0604020202020204" pitchFamily="34" charset="0"/>
              </a:rPr>
              <a:t> Time </a:t>
            </a:r>
            <a:r>
              <a:rPr lang="es-CO" sz="1200" i="1" dirty="0" err="1">
                <a:latin typeface="Arial" panose="020B0604020202020204" pitchFamily="34" charset="0"/>
                <a:ea typeface="Arial" panose="020B0604020202020204" pitchFamily="34" charset="0"/>
              </a:rPr>
              <a:t>Objective</a:t>
            </a:r>
            <a:r>
              <a:rPr lang="es-CO" sz="1200" dirty="0">
                <a:latin typeface="Arial" panose="020B0604020202020204" pitchFamily="34" charset="0"/>
                <a:ea typeface="Arial" panose="020B0604020202020204" pitchFamily="34" charset="0"/>
              </a:rPr>
              <a:t>) o tiempo de recuperación objetivo. Es el tiempo que transcurre cuando sucede un inconveniente y los procesos de negocio se recuperan en su totalidad y vuelven a ser operables de manera correcta en el negocio.</a:t>
            </a:r>
          </a:p>
        </p:txBody>
      </p:sp>
      <p:sp>
        <p:nvSpPr>
          <p:cNvPr id="7" name="Rectángulo 6">
            <a:extLst>
              <a:ext uri="{FF2B5EF4-FFF2-40B4-BE49-F238E27FC236}">
                <a16:creationId xmlns:a16="http://schemas.microsoft.com/office/drawing/2014/main" id="{04C35C26-3790-9140-AAF3-54719ACE8003}"/>
              </a:ext>
            </a:extLst>
          </p:cNvPr>
          <p:cNvSpPr/>
          <p:nvPr/>
        </p:nvSpPr>
        <p:spPr>
          <a:xfrm>
            <a:off x="319118" y="1410515"/>
            <a:ext cx="2414347" cy="1200329"/>
          </a:xfrm>
          <a:prstGeom prst="rect">
            <a:avLst/>
          </a:prstGeom>
        </p:spPr>
        <p:txBody>
          <a:bodyPr wrap="square">
            <a:spAutoFit/>
          </a:bodyPr>
          <a:lstStyle/>
          <a:p>
            <a:pPr algn="just"/>
            <a:r>
              <a:rPr lang="es-CO" sz="1200" b="1" dirty="0">
                <a:solidFill>
                  <a:srgbClr val="227DB9"/>
                </a:solidFill>
              </a:rPr>
              <a:t>RPO</a:t>
            </a:r>
            <a:r>
              <a:rPr lang="es-CO" sz="1200" dirty="0"/>
              <a:t> (</a:t>
            </a:r>
            <a:r>
              <a:rPr lang="es-CO" sz="1200" i="1" dirty="0" err="1"/>
              <a:t>Recovery</a:t>
            </a:r>
            <a:r>
              <a:rPr lang="es-CO" sz="1200" i="1" dirty="0"/>
              <a:t> Point </a:t>
            </a:r>
            <a:r>
              <a:rPr lang="es-CO" sz="1200" i="1" dirty="0" err="1"/>
              <a:t>Objective</a:t>
            </a:r>
            <a:r>
              <a:rPr lang="es-CO" sz="1200" dirty="0"/>
              <a:t>) o punto de recuperación objetivo. Es el rango de tolerancia que la entidad puede tener sobre la pérdida de datos y el evento de desastre.</a:t>
            </a:r>
          </a:p>
        </p:txBody>
      </p:sp>
      <p:cxnSp>
        <p:nvCxnSpPr>
          <p:cNvPr id="16" name="Conector recto 15">
            <a:extLst>
              <a:ext uri="{FF2B5EF4-FFF2-40B4-BE49-F238E27FC236}">
                <a16:creationId xmlns:a16="http://schemas.microsoft.com/office/drawing/2014/main" id="{1C877C8F-AD79-7444-83D7-46E1B58A93E2}"/>
              </a:ext>
            </a:extLst>
          </p:cNvPr>
          <p:cNvCxnSpPr>
            <a:cxnSpLocks/>
          </p:cNvCxnSpPr>
          <p:nvPr/>
        </p:nvCxnSpPr>
        <p:spPr>
          <a:xfrm>
            <a:off x="954380" y="1279143"/>
            <a:ext cx="2557824" cy="12322"/>
          </a:xfrm>
          <a:prstGeom prst="line">
            <a:avLst/>
          </a:prstGeom>
          <a:ln>
            <a:solidFill>
              <a:srgbClr val="227DB9"/>
            </a:solidFill>
          </a:ln>
        </p:spPr>
        <p:style>
          <a:lnRef idx="1">
            <a:schemeClr val="accent1"/>
          </a:lnRef>
          <a:fillRef idx="0">
            <a:schemeClr val="accent1"/>
          </a:fillRef>
          <a:effectRef idx="0">
            <a:schemeClr val="accent1"/>
          </a:effectRef>
          <a:fontRef idx="minor">
            <a:schemeClr val="tx1"/>
          </a:fontRef>
        </p:style>
      </p:cxnSp>
      <p:sp>
        <p:nvSpPr>
          <p:cNvPr id="17" name="Rectángulo 16">
            <a:extLst>
              <a:ext uri="{FF2B5EF4-FFF2-40B4-BE49-F238E27FC236}">
                <a16:creationId xmlns:a16="http://schemas.microsoft.com/office/drawing/2014/main" id="{D9BA6507-7929-7641-9062-FCCDDFFA1330}"/>
              </a:ext>
            </a:extLst>
          </p:cNvPr>
          <p:cNvSpPr/>
          <p:nvPr/>
        </p:nvSpPr>
        <p:spPr>
          <a:xfrm rot="16200000">
            <a:off x="708377" y="897134"/>
            <a:ext cx="137213" cy="759077"/>
          </a:xfrm>
          <a:prstGeom prst="rect">
            <a:avLst/>
          </a:prstGeom>
          <a:solidFill>
            <a:srgbClr val="227D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8" name="Conector recto 17">
            <a:extLst>
              <a:ext uri="{FF2B5EF4-FFF2-40B4-BE49-F238E27FC236}">
                <a16:creationId xmlns:a16="http://schemas.microsoft.com/office/drawing/2014/main" id="{913167F2-23B6-E34A-ADA2-871408EAA160}"/>
              </a:ext>
            </a:extLst>
          </p:cNvPr>
          <p:cNvCxnSpPr>
            <a:cxnSpLocks/>
          </p:cNvCxnSpPr>
          <p:nvPr/>
        </p:nvCxnSpPr>
        <p:spPr>
          <a:xfrm>
            <a:off x="1257106" y="3018543"/>
            <a:ext cx="2026407" cy="0"/>
          </a:xfrm>
          <a:prstGeom prst="line">
            <a:avLst/>
          </a:prstGeom>
          <a:ln>
            <a:solidFill>
              <a:srgbClr val="F19A15"/>
            </a:solidFill>
          </a:ln>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id="{DC48A67D-A7DD-9A40-911B-BB842EE2F187}"/>
              </a:ext>
            </a:extLst>
          </p:cNvPr>
          <p:cNvSpPr/>
          <p:nvPr/>
        </p:nvSpPr>
        <p:spPr>
          <a:xfrm rot="5400000">
            <a:off x="847012" y="2529462"/>
            <a:ext cx="133983" cy="978162"/>
          </a:xfrm>
          <a:prstGeom prst="rect">
            <a:avLst/>
          </a:prstGeom>
          <a:solidFill>
            <a:srgbClr val="F19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5001BDA1-8544-4D40-88D9-56A5412B3B04}"/>
              </a:ext>
            </a:extLst>
          </p:cNvPr>
          <p:cNvSpPr/>
          <p:nvPr/>
        </p:nvSpPr>
        <p:spPr>
          <a:xfrm>
            <a:off x="343682" y="3200116"/>
            <a:ext cx="2403694" cy="1384995"/>
          </a:xfrm>
          <a:prstGeom prst="rect">
            <a:avLst/>
          </a:prstGeom>
        </p:spPr>
        <p:txBody>
          <a:bodyPr wrap="square">
            <a:spAutoFit/>
          </a:bodyPr>
          <a:lstStyle/>
          <a:p>
            <a:pPr lvl="0" algn="just"/>
            <a:r>
              <a:rPr lang="es-CO" sz="1200" b="1" dirty="0">
                <a:solidFill>
                  <a:srgbClr val="F19A15"/>
                </a:solidFill>
                <a:latin typeface="Arial" panose="020B0604020202020204" pitchFamily="34" charset="0"/>
                <a:ea typeface="Arial" panose="020B0604020202020204" pitchFamily="34" charset="0"/>
              </a:rPr>
              <a:t>WRT</a:t>
            </a:r>
            <a:r>
              <a:rPr lang="es-CO" sz="1200" dirty="0">
                <a:latin typeface="Arial" panose="020B0604020202020204" pitchFamily="34" charset="0"/>
                <a:ea typeface="Arial" panose="020B0604020202020204" pitchFamily="34" charset="0"/>
              </a:rPr>
              <a:t> (</a:t>
            </a:r>
            <a:r>
              <a:rPr lang="es-CO" sz="1200" i="1" dirty="0" err="1">
                <a:latin typeface="Arial" panose="020B0604020202020204" pitchFamily="34" charset="0"/>
                <a:ea typeface="Arial" panose="020B0604020202020204" pitchFamily="34" charset="0"/>
              </a:rPr>
              <a:t>Work</a:t>
            </a:r>
            <a:r>
              <a:rPr lang="es-CO" sz="1200" i="1" dirty="0">
                <a:latin typeface="Arial" panose="020B0604020202020204" pitchFamily="34" charset="0"/>
                <a:ea typeface="Arial" panose="020B0604020202020204" pitchFamily="34" charset="0"/>
              </a:rPr>
              <a:t> </a:t>
            </a:r>
            <a:r>
              <a:rPr lang="es-CO" sz="1200" i="1" dirty="0" err="1">
                <a:latin typeface="Arial" panose="020B0604020202020204" pitchFamily="34" charset="0"/>
                <a:ea typeface="Arial" panose="020B0604020202020204" pitchFamily="34" charset="0"/>
              </a:rPr>
              <a:t>Recovery</a:t>
            </a:r>
            <a:r>
              <a:rPr lang="es-CO" sz="1200" i="1" dirty="0">
                <a:latin typeface="Arial" panose="020B0604020202020204" pitchFamily="34" charset="0"/>
                <a:ea typeface="Arial" panose="020B0604020202020204" pitchFamily="34" charset="0"/>
              </a:rPr>
              <a:t> Time</a:t>
            </a:r>
            <a:r>
              <a:rPr lang="es-CO" sz="1200" dirty="0">
                <a:latin typeface="Arial" panose="020B0604020202020204" pitchFamily="34" charset="0"/>
                <a:ea typeface="Arial" panose="020B0604020202020204" pitchFamily="34" charset="0"/>
              </a:rPr>
              <a:t>). Es el tiempo invertido en buscar datos perdidos y realizar reparaciones. Se calcula como el tiempo entre la recuperación del sistema y la normalización de los procesos.</a:t>
            </a:r>
          </a:p>
        </p:txBody>
      </p:sp>
      <p:sp>
        <p:nvSpPr>
          <p:cNvPr id="9" name="Elipse 8">
            <a:extLst>
              <a:ext uri="{FF2B5EF4-FFF2-40B4-BE49-F238E27FC236}">
                <a16:creationId xmlns:a16="http://schemas.microsoft.com/office/drawing/2014/main" id="{89DDC500-9ACC-574C-A1F1-C6C20D7809A7}"/>
              </a:ext>
            </a:extLst>
          </p:cNvPr>
          <p:cNvSpPr/>
          <p:nvPr/>
        </p:nvSpPr>
        <p:spPr>
          <a:xfrm>
            <a:off x="4573008" y="1653562"/>
            <a:ext cx="466761" cy="435429"/>
          </a:xfrm>
          <a:prstGeom prst="ellipse">
            <a:avLst/>
          </a:prstGeom>
          <a:solidFill>
            <a:srgbClr val="15A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lipse 21">
            <a:extLst>
              <a:ext uri="{FF2B5EF4-FFF2-40B4-BE49-F238E27FC236}">
                <a16:creationId xmlns:a16="http://schemas.microsoft.com/office/drawing/2014/main" id="{60D0E781-2F2D-324F-8DE3-E1AECCE17985}"/>
              </a:ext>
            </a:extLst>
          </p:cNvPr>
          <p:cNvSpPr/>
          <p:nvPr/>
        </p:nvSpPr>
        <p:spPr>
          <a:xfrm>
            <a:off x="4573008" y="3083496"/>
            <a:ext cx="466761" cy="435429"/>
          </a:xfrm>
          <a:prstGeom prst="ellipse">
            <a:avLst/>
          </a:prstGeom>
          <a:solidFill>
            <a:srgbClr val="D62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a:extLst>
              <a:ext uri="{FF2B5EF4-FFF2-40B4-BE49-F238E27FC236}">
                <a16:creationId xmlns:a16="http://schemas.microsoft.com/office/drawing/2014/main" id="{98D00F9E-0F20-B741-A0EC-6C38525B2664}"/>
              </a:ext>
            </a:extLst>
          </p:cNvPr>
          <p:cNvSpPr/>
          <p:nvPr/>
        </p:nvSpPr>
        <p:spPr>
          <a:xfrm>
            <a:off x="3283513" y="3083496"/>
            <a:ext cx="466761" cy="435429"/>
          </a:xfrm>
          <a:prstGeom prst="ellipse">
            <a:avLst/>
          </a:prstGeom>
          <a:solidFill>
            <a:srgbClr val="F19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a:extLst>
              <a:ext uri="{FF2B5EF4-FFF2-40B4-BE49-F238E27FC236}">
                <a16:creationId xmlns:a16="http://schemas.microsoft.com/office/drawing/2014/main" id="{C474803C-C621-6841-9E92-6FE749AB8BD4}"/>
              </a:ext>
            </a:extLst>
          </p:cNvPr>
          <p:cNvSpPr/>
          <p:nvPr/>
        </p:nvSpPr>
        <p:spPr>
          <a:xfrm>
            <a:off x="3235829" y="1686364"/>
            <a:ext cx="466761" cy="435429"/>
          </a:xfrm>
          <a:prstGeom prst="ellipse">
            <a:avLst/>
          </a:prstGeom>
          <a:solidFill>
            <a:srgbClr val="227D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1A3524AD-1E25-EC4E-B7F6-3971809013DC}"/>
              </a:ext>
            </a:extLst>
          </p:cNvPr>
          <p:cNvSpPr/>
          <p:nvPr/>
        </p:nvSpPr>
        <p:spPr>
          <a:xfrm>
            <a:off x="4508622" y="1701999"/>
            <a:ext cx="628698" cy="338554"/>
          </a:xfrm>
          <a:prstGeom prst="rect">
            <a:avLst/>
          </a:prstGeom>
        </p:spPr>
        <p:txBody>
          <a:bodyPr wrap="none">
            <a:spAutoFit/>
          </a:bodyPr>
          <a:lstStyle/>
          <a:p>
            <a:r>
              <a:rPr lang="es-CO" sz="1600" b="1" dirty="0">
                <a:solidFill>
                  <a:schemeClr val="bg1"/>
                </a:solidFill>
                <a:latin typeface="Arial" panose="020B0604020202020204" pitchFamily="34" charset="0"/>
                <a:ea typeface="Arial" panose="020B0604020202020204" pitchFamily="34" charset="0"/>
              </a:rPr>
              <a:t>MTD</a:t>
            </a:r>
            <a:endParaRPr lang="es-CO" sz="1600" b="1" dirty="0">
              <a:solidFill>
                <a:schemeClr val="bg1"/>
              </a:solidFill>
            </a:endParaRPr>
          </a:p>
        </p:txBody>
      </p:sp>
      <p:sp>
        <p:nvSpPr>
          <p:cNvPr id="26" name="Rectángulo 25">
            <a:extLst>
              <a:ext uri="{FF2B5EF4-FFF2-40B4-BE49-F238E27FC236}">
                <a16:creationId xmlns:a16="http://schemas.microsoft.com/office/drawing/2014/main" id="{0F008242-86C7-344A-B8DF-D0FF2F0BA0BD}"/>
              </a:ext>
            </a:extLst>
          </p:cNvPr>
          <p:cNvSpPr/>
          <p:nvPr/>
        </p:nvSpPr>
        <p:spPr>
          <a:xfrm>
            <a:off x="4529874" y="3129337"/>
            <a:ext cx="617477" cy="338554"/>
          </a:xfrm>
          <a:prstGeom prst="rect">
            <a:avLst/>
          </a:prstGeom>
        </p:spPr>
        <p:txBody>
          <a:bodyPr wrap="none">
            <a:spAutoFit/>
          </a:bodyPr>
          <a:lstStyle/>
          <a:p>
            <a:r>
              <a:rPr lang="es-CO" sz="1600" b="1" dirty="0">
                <a:solidFill>
                  <a:schemeClr val="bg1"/>
                </a:solidFill>
                <a:latin typeface="Arial" panose="020B0604020202020204" pitchFamily="34" charset="0"/>
                <a:ea typeface="Arial" panose="020B0604020202020204" pitchFamily="34" charset="0"/>
              </a:rPr>
              <a:t>RTO</a:t>
            </a:r>
            <a:endParaRPr lang="es-CO" sz="1600" b="1" dirty="0">
              <a:solidFill>
                <a:schemeClr val="bg1"/>
              </a:solidFill>
            </a:endParaRPr>
          </a:p>
        </p:txBody>
      </p:sp>
      <p:sp>
        <p:nvSpPr>
          <p:cNvPr id="27" name="Rectángulo 26">
            <a:extLst>
              <a:ext uri="{FF2B5EF4-FFF2-40B4-BE49-F238E27FC236}">
                <a16:creationId xmlns:a16="http://schemas.microsoft.com/office/drawing/2014/main" id="{0EB2CF5C-7989-C94F-83CE-F448F5F8F2BF}"/>
              </a:ext>
            </a:extLst>
          </p:cNvPr>
          <p:cNvSpPr/>
          <p:nvPr/>
        </p:nvSpPr>
        <p:spPr>
          <a:xfrm>
            <a:off x="3141797" y="3143786"/>
            <a:ext cx="651140" cy="338554"/>
          </a:xfrm>
          <a:prstGeom prst="rect">
            <a:avLst/>
          </a:prstGeom>
        </p:spPr>
        <p:txBody>
          <a:bodyPr wrap="none">
            <a:spAutoFit/>
          </a:bodyPr>
          <a:lstStyle/>
          <a:p>
            <a:r>
              <a:rPr lang="es-CO" sz="1600" b="1" dirty="0">
                <a:solidFill>
                  <a:schemeClr val="bg1"/>
                </a:solidFill>
                <a:latin typeface="Arial" panose="020B0604020202020204" pitchFamily="34" charset="0"/>
                <a:ea typeface="Arial" panose="020B0604020202020204" pitchFamily="34" charset="0"/>
              </a:rPr>
              <a:t>WRT</a:t>
            </a:r>
            <a:endParaRPr lang="es-CO" sz="1600" b="1" dirty="0">
              <a:solidFill>
                <a:schemeClr val="bg1"/>
              </a:solidFill>
            </a:endParaRPr>
          </a:p>
        </p:txBody>
      </p:sp>
      <p:sp>
        <p:nvSpPr>
          <p:cNvPr id="28" name="Rectángulo 27">
            <a:extLst>
              <a:ext uri="{FF2B5EF4-FFF2-40B4-BE49-F238E27FC236}">
                <a16:creationId xmlns:a16="http://schemas.microsoft.com/office/drawing/2014/main" id="{0BD872EF-20E3-D74C-88C2-5ECC9338F312}"/>
              </a:ext>
            </a:extLst>
          </p:cNvPr>
          <p:cNvSpPr/>
          <p:nvPr/>
        </p:nvSpPr>
        <p:spPr>
          <a:xfrm>
            <a:off x="3154820" y="1706670"/>
            <a:ext cx="628698" cy="338554"/>
          </a:xfrm>
          <a:prstGeom prst="rect">
            <a:avLst/>
          </a:prstGeom>
        </p:spPr>
        <p:txBody>
          <a:bodyPr wrap="none">
            <a:spAutoFit/>
          </a:bodyPr>
          <a:lstStyle/>
          <a:p>
            <a:r>
              <a:rPr lang="es-CO" sz="1600" b="1" dirty="0">
                <a:solidFill>
                  <a:schemeClr val="bg1"/>
                </a:solidFill>
                <a:latin typeface="Arial" panose="020B0604020202020204" pitchFamily="34" charset="0"/>
                <a:ea typeface="Arial" panose="020B0604020202020204" pitchFamily="34" charset="0"/>
              </a:rPr>
              <a:t>RPO</a:t>
            </a:r>
            <a:endParaRPr lang="es-CO" sz="1600" b="1" dirty="0">
              <a:solidFill>
                <a:schemeClr val="bg1"/>
              </a:solidFill>
            </a:endParaRPr>
          </a:p>
        </p:txBody>
      </p:sp>
      <p:sp>
        <p:nvSpPr>
          <p:cNvPr id="11" name="Rectángulo 10">
            <a:extLst>
              <a:ext uri="{FF2B5EF4-FFF2-40B4-BE49-F238E27FC236}">
                <a16:creationId xmlns:a16="http://schemas.microsoft.com/office/drawing/2014/main" id="{12DB2E36-9A47-FF40-BACF-DD8DA3D5F2C7}"/>
              </a:ext>
            </a:extLst>
          </p:cNvPr>
          <p:cNvSpPr/>
          <p:nvPr/>
        </p:nvSpPr>
        <p:spPr>
          <a:xfrm>
            <a:off x="249495" y="4801106"/>
            <a:ext cx="7856054" cy="13849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a:extLst>
              <a:ext uri="{FF2B5EF4-FFF2-40B4-BE49-F238E27FC236}">
                <a16:creationId xmlns:a16="http://schemas.microsoft.com/office/drawing/2014/main" id="{2D8417A4-E6CD-5D4D-917C-CEB2286F6E24}"/>
              </a:ext>
            </a:extLst>
          </p:cNvPr>
          <p:cNvSpPr/>
          <p:nvPr/>
        </p:nvSpPr>
        <p:spPr>
          <a:xfrm>
            <a:off x="422656" y="5014792"/>
            <a:ext cx="7509731" cy="1015663"/>
          </a:xfrm>
          <a:prstGeom prst="rect">
            <a:avLst/>
          </a:prstGeom>
        </p:spPr>
        <p:txBody>
          <a:bodyPr wrap="square">
            <a:spAutoFit/>
          </a:bodyPr>
          <a:lstStyle/>
          <a:p>
            <a:pPr algn="just"/>
            <a:r>
              <a:rPr lang="es-CO" sz="1200" dirty="0">
                <a:latin typeface="Arial" panose="020B0604020202020204" pitchFamily="34" charset="0"/>
                <a:ea typeface="Arial" panose="020B0604020202020204" pitchFamily="34" charset="0"/>
              </a:rPr>
              <a:t>Estos aspectos reflejan las circunstancias en las cuales se puede ver expuesto el negocio cuando un suceso ocurre y este a su vez arroja unos resultados que definen las estrategias a seguir para la recuperación de los procesos de manera completa. No obstante,  cuando se analizan estos conceptos sin valores de proceso acompañándolos no parecen tan ofensivos que cuando se establecen valores numéricos para ver el impacto real que estos podrían tener en el negocio.</a:t>
            </a:r>
          </a:p>
        </p:txBody>
      </p:sp>
      <p:sp>
        <p:nvSpPr>
          <p:cNvPr id="36" name="Rectángulo 35">
            <a:extLst>
              <a:ext uri="{FF2B5EF4-FFF2-40B4-BE49-F238E27FC236}">
                <a16:creationId xmlns:a16="http://schemas.microsoft.com/office/drawing/2014/main" id="{C036A0B4-9A94-CE49-BA68-18AE5D981FCF}"/>
              </a:ext>
            </a:extLst>
          </p:cNvPr>
          <p:cNvSpPr/>
          <p:nvPr/>
        </p:nvSpPr>
        <p:spPr>
          <a:xfrm>
            <a:off x="249495" y="742949"/>
            <a:ext cx="7856054" cy="5443151"/>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Flujo de trabajo estresado. mujer con laptop sentada en personaje de dibujos animados de reloj de arena. falta de tiempo, equipo de programadores, proceso de trabajo en equipo. proyecto de coworking. ilustración de metáfora de concepto aislado de vector vector gratuito">
            <a:extLst>
              <a:ext uri="{FF2B5EF4-FFF2-40B4-BE49-F238E27FC236}">
                <a16:creationId xmlns:a16="http://schemas.microsoft.com/office/drawing/2014/main" id="{52643B2A-2CCE-B744-B41C-B020D3F8053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286" r="3968"/>
          <a:stretch/>
        </p:blipFill>
        <p:spPr bwMode="auto">
          <a:xfrm>
            <a:off x="3658502" y="2065077"/>
            <a:ext cx="1002396" cy="999082"/>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319</Words>
  <Application>Microsoft Office PowerPoint</Application>
  <PresentationFormat>Panorámica</PresentationFormat>
  <Paragraphs>15</Paragraphs>
  <Slides>2</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vt:i4>
      </vt:variant>
    </vt:vector>
  </HeadingPairs>
  <TitlesOfParts>
    <vt:vector size="5" baseType="lpstr">
      <vt:lpstr>Arial</vt:lpstr>
      <vt:lpstr>Calibri</vt:lpstr>
      <vt:lpstr>Tema de Office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JHON JAIRO RODRIGUEZ PEREZ</cp:lastModifiedBy>
  <cp:revision>16</cp:revision>
  <dcterms:modified xsi:type="dcterms:W3CDTF">2022-05-27T03:18:44Z</dcterms:modified>
</cp:coreProperties>
</file>