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8" r:id="rId2"/>
    <p:sldId id="259" r:id="rId3"/>
    <p:sldId id="261" r:id="rId4"/>
    <p:sldId id="262" r:id="rId5"/>
    <p:sldId id="263" r:id="rId6"/>
    <p:sldId id="264" r:id="rId7"/>
    <p:sldId id="265" r:id="rId8"/>
    <p:sldId id="266" r:id="rId9"/>
    <p:sldId id="267" r:id="rId10"/>
    <p:sldId id="268" r:id="rId11"/>
    <p:sldId id="269"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 roundtripDataSignature="AMtx7miwIgsM3IInNC7IAEmpXvjC6uhY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867F"/>
    <a:srgbClr val="D68D5D"/>
    <a:srgbClr val="EE9D65"/>
    <a:srgbClr val="7EA579"/>
    <a:srgbClr val="2C373B"/>
    <a:srgbClr val="E2485D"/>
    <a:srgbClr val="ECEE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5D0EDA-7DB7-4499-ACAF-B607AEF1F999}">
  <a:tblStyle styleId="{025D0EDA-7DB7-4499-ACAF-B607AEF1F999}" styleName="Table_0">
    <a:wholeTbl>
      <a:tcTxStyle>
        <a:font>
          <a:latin typeface="Arial"/>
          <a:ea typeface="Arial"/>
          <a:cs typeface="Arial"/>
        </a:font>
        <a:schemeClr val="tx1"/>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75" d="100"/>
          <a:sy n="75" d="100"/>
        </p:scale>
        <p:origin x="3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06076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54501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21794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56832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44842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42882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79273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2715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99692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524000" y="1122362"/>
            <a:ext cx="9144000" cy="2387600"/>
          </a:xfrm>
          <a:prstGeom prst="rect">
            <a:avLst/>
          </a:prstGeom>
          <a:noFill/>
          <a:ln>
            <a:noFill/>
          </a:ln>
        </p:spPr>
        <p:txBody>
          <a:bodyPr spcFirstLastPara="1" wrap="square" lIns="91425" tIns="91425" rIns="91425" bIns="91425" anchor="b" anchorCtr="0">
            <a:noAutofit/>
          </a:bodyPr>
          <a:lstStyle>
            <a:lvl1pPr marR="0" lvl="0" algn="ctr">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a:spcBef>
                <a:spcPts val="0"/>
              </a:spcBef>
              <a:spcAft>
                <a:spcPts val="0"/>
              </a:spcAft>
              <a:buSzPts val="1400"/>
              <a:buNone/>
              <a:defRPr/>
            </a:lvl2pPr>
            <a:lvl3pPr marR="0" lvl="2" algn="l">
              <a:spcBef>
                <a:spcPts val="0"/>
              </a:spcBef>
              <a:spcAft>
                <a:spcPts val="0"/>
              </a:spcAft>
              <a:buSzPts val="1400"/>
              <a:buNone/>
              <a:defRPr/>
            </a:lvl3pPr>
            <a:lvl4pPr marR="0" lvl="3" algn="l">
              <a:spcBef>
                <a:spcPts val="0"/>
              </a:spcBef>
              <a:spcAft>
                <a:spcPts val="0"/>
              </a:spcAft>
              <a:buSzPts val="1400"/>
              <a:buNone/>
              <a:defRPr/>
            </a:lvl4pPr>
            <a:lvl5pPr marR="0" lvl="4" algn="l">
              <a:spcBef>
                <a:spcPts val="0"/>
              </a:spcBef>
              <a:spcAft>
                <a:spcPts val="0"/>
              </a:spcAft>
              <a:buSzPts val="1400"/>
              <a:buNone/>
              <a:defRPr/>
            </a:lvl5pPr>
            <a:lvl6pPr marR="0" lvl="5" algn="l">
              <a:spcBef>
                <a:spcPts val="0"/>
              </a:spcBef>
              <a:spcAft>
                <a:spcPts val="0"/>
              </a:spcAft>
              <a:buSzPts val="1400"/>
              <a:buNone/>
              <a:defRPr/>
            </a:lvl6pPr>
            <a:lvl7pPr marR="0" lvl="6" algn="l">
              <a:spcBef>
                <a:spcPts val="0"/>
              </a:spcBef>
              <a:spcAft>
                <a:spcPts val="0"/>
              </a:spcAft>
              <a:buSzPts val="1400"/>
              <a:buNone/>
              <a:defRPr/>
            </a:lvl7pPr>
            <a:lvl8pPr marR="0" lvl="7" algn="l">
              <a:spcBef>
                <a:spcPts val="0"/>
              </a:spcBef>
              <a:spcAft>
                <a:spcPts val="0"/>
              </a:spcAft>
              <a:buSzPts val="1400"/>
              <a:buNone/>
              <a:defRPr/>
            </a:lvl8pPr>
            <a:lvl9pPr marR="0" lvl="8" algn="l">
              <a:spcBef>
                <a:spcPts val="0"/>
              </a:spcBef>
              <a:spcAft>
                <a:spcPts val="0"/>
              </a:spcAft>
              <a:buSzPts val="1400"/>
              <a:buNone/>
              <a:defRPr/>
            </a:lvl9pPr>
          </a:lstStyle>
          <a:p>
            <a:endParaRPr/>
          </a:p>
        </p:txBody>
      </p:sp>
      <p:sp>
        <p:nvSpPr>
          <p:cNvPr id="13" name="Google Shape;13;p9"/>
          <p:cNvSpPr txBox="1">
            <a:spLocks noGrp="1"/>
          </p:cNvSpPr>
          <p:nvPr>
            <p:ph type="subTitle" idx="1"/>
          </p:nvPr>
        </p:nvSpPr>
        <p:spPr>
          <a:xfrm>
            <a:off x="1524000" y="3602037"/>
            <a:ext cx="9144000" cy="1655761"/>
          </a:xfrm>
          <a:prstGeom prst="rect">
            <a:avLst/>
          </a:prstGeom>
          <a:noFill/>
          <a:ln>
            <a:noFill/>
          </a:ln>
        </p:spPr>
        <p:txBody>
          <a:bodyPr spcFirstLastPara="1" wrap="square" lIns="91425" tIns="91425" rIns="91425" bIns="91425" anchor="t" anchorCtr="0">
            <a:noAutofit/>
          </a:bodyPr>
          <a:lstStyle>
            <a:lvl1pPr marR="0" lvl="0" algn="ctr">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9"/>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rot="5400000">
            <a:off x="7133431" y="1956594"/>
            <a:ext cx="5811838" cy="2628899"/>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1799431" y="-596105"/>
            <a:ext cx="5811838" cy="77342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71" name="Google Shape;71;p1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831850" y="1709738"/>
            <a:ext cx="10515599" cy="2852737"/>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60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body" idx="1"/>
          </p:nvPr>
        </p:nvSpPr>
        <p:spPr>
          <a:xfrm>
            <a:off x="831850" y="4589462"/>
            <a:ext cx="10515599" cy="1500187"/>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Clr>
                <a:srgbClr val="888888"/>
              </a:buClr>
              <a:buSzPts val="2400"/>
              <a:buFont typeface="Calibri"/>
              <a:buNone/>
              <a:defRPr sz="2400">
                <a:solidFill>
                  <a:srgbClr val="888888"/>
                </a:solidFill>
              </a:defRPr>
            </a:lvl1pPr>
            <a:lvl2pPr marL="914400" lvl="1" indent="-228600" algn="l">
              <a:lnSpc>
                <a:spcPct val="90000"/>
              </a:lnSpc>
              <a:spcBef>
                <a:spcPts val="0"/>
              </a:spcBef>
              <a:spcAft>
                <a:spcPts val="0"/>
              </a:spcAft>
              <a:buClr>
                <a:srgbClr val="888888"/>
              </a:buClr>
              <a:buSzPts val="2000"/>
              <a:buFont typeface="Calibri"/>
              <a:buNone/>
              <a:defRPr sz="2000">
                <a:solidFill>
                  <a:srgbClr val="888888"/>
                </a:solidFill>
              </a:defRPr>
            </a:lvl2pPr>
            <a:lvl3pPr marL="1371600" lvl="2" indent="-228600" algn="l">
              <a:lnSpc>
                <a:spcPct val="90000"/>
              </a:lnSpc>
              <a:spcBef>
                <a:spcPts val="0"/>
              </a:spcBef>
              <a:spcAft>
                <a:spcPts val="0"/>
              </a:spcAft>
              <a:buClr>
                <a:srgbClr val="888888"/>
              </a:buClr>
              <a:buSzPts val="1800"/>
              <a:buFont typeface="Calibri"/>
              <a:buNone/>
              <a:defRPr sz="1800">
                <a:solidFill>
                  <a:srgbClr val="888888"/>
                </a:solidFill>
              </a:defRPr>
            </a:lvl3pPr>
            <a:lvl4pPr marL="1828800" lvl="3" indent="-228600" algn="l">
              <a:lnSpc>
                <a:spcPct val="90000"/>
              </a:lnSpc>
              <a:spcBef>
                <a:spcPts val="0"/>
              </a:spcBef>
              <a:spcAft>
                <a:spcPts val="0"/>
              </a:spcAft>
              <a:buClr>
                <a:srgbClr val="888888"/>
              </a:buClr>
              <a:buSzPts val="1600"/>
              <a:buFont typeface="Calibri"/>
              <a:buNone/>
              <a:defRPr sz="1600">
                <a:solidFill>
                  <a:srgbClr val="888888"/>
                </a:solidFill>
              </a:defRPr>
            </a:lvl4pPr>
            <a:lvl5pPr marL="2286000" lvl="4" indent="-228600" algn="l">
              <a:lnSpc>
                <a:spcPct val="90000"/>
              </a:lnSpc>
              <a:spcBef>
                <a:spcPts val="0"/>
              </a:spcBef>
              <a:spcAft>
                <a:spcPts val="0"/>
              </a:spcAft>
              <a:buClr>
                <a:srgbClr val="888888"/>
              </a:buClr>
              <a:buSzPts val="1600"/>
              <a:buFont typeface="Calibri"/>
              <a:buNone/>
              <a:defRPr sz="1600">
                <a:solidFill>
                  <a:srgbClr val="888888"/>
                </a:solidFill>
              </a:defRPr>
            </a:lvl5pPr>
            <a:lvl6pPr marL="2743200" lvl="5" indent="-228600" algn="l">
              <a:lnSpc>
                <a:spcPct val="90000"/>
              </a:lnSpc>
              <a:spcBef>
                <a:spcPts val="0"/>
              </a:spcBef>
              <a:spcAft>
                <a:spcPts val="0"/>
              </a:spcAft>
              <a:buClr>
                <a:srgbClr val="888888"/>
              </a:buClr>
              <a:buSzPts val="1600"/>
              <a:buFont typeface="Calibri"/>
              <a:buNone/>
              <a:defRPr sz="1600">
                <a:solidFill>
                  <a:srgbClr val="888888"/>
                </a:solidFill>
              </a:defRPr>
            </a:lvl6pPr>
            <a:lvl7pPr marL="3200400" lvl="6" indent="-228600" algn="l">
              <a:lnSpc>
                <a:spcPct val="90000"/>
              </a:lnSpc>
              <a:spcBef>
                <a:spcPts val="0"/>
              </a:spcBef>
              <a:spcAft>
                <a:spcPts val="0"/>
              </a:spcAft>
              <a:buClr>
                <a:srgbClr val="888888"/>
              </a:buClr>
              <a:buSzPts val="1600"/>
              <a:buFont typeface="Calibri"/>
              <a:buNone/>
              <a:defRPr sz="1600">
                <a:solidFill>
                  <a:srgbClr val="888888"/>
                </a:solidFill>
              </a:defRPr>
            </a:lvl7pPr>
            <a:lvl8pPr marL="3657600" lvl="7" indent="-228600" algn="l">
              <a:lnSpc>
                <a:spcPct val="90000"/>
              </a:lnSpc>
              <a:spcBef>
                <a:spcPts val="0"/>
              </a:spcBef>
              <a:spcAft>
                <a:spcPts val="0"/>
              </a:spcAft>
              <a:buClr>
                <a:srgbClr val="888888"/>
              </a:buClr>
              <a:buSzPts val="1600"/>
              <a:buFont typeface="Calibri"/>
              <a:buNone/>
              <a:defRPr sz="1600">
                <a:solidFill>
                  <a:srgbClr val="888888"/>
                </a:solidFill>
              </a:defRPr>
            </a:lvl8pPr>
            <a:lvl9pPr marL="4114800" lvl="8" indent="-228600" algn="l">
              <a:lnSpc>
                <a:spcPct val="90000"/>
              </a:lnSpc>
              <a:spcBef>
                <a:spcPts val="0"/>
              </a:spcBef>
              <a:spcAft>
                <a:spcPts val="0"/>
              </a:spcAft>
              <a:buClr>
                <a:srgbClr val="888888"/>
              </a:buClr>
              <a:buSzPts val="1600"/>
              <a:buFont typeface="Calibri"/>
              <a:buNone/>
              <a:defRPr sz="1600">
                <a:solidFill>
                  <a:srgbClr val="888888"/>
                </a:solidFill>
              </a:defRPr>
            </a:lvl9pPr>
          </a:lstStyle>
          <a:p>
            <a:endParaRPr/>
          </a:p>
        </p:txBody>
      </p:sp>
      <p:sp>
        <p:nvSpPr>
          <p:cNvPr id="20" name="Google Shape;20;p10"/>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10"/>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6" name="Google Shape;26;p11"/>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7" name="Google Shape;27;p11"/>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11"/>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0"/>
        <p:cNvGrpSpPr/>
        <p:nvPr/>
      </p:nvGrpSpPr>
      <p:grpSpPr>
        <a:xfrm>
          <a:off x="0" y="0"/>
          <a:ext cx="0" cy="0"/>
          <a:chOff x="0" y="0"/>
          <a:chExt cx="0" cy="0"/>
        </a:xfrm>
      </p:grpSpPr>
      <p:sp>
        <p:nvSpPr>
          <p:cNvPr id="31" name="Google Shape;31;p12"/>
          <p:cNvSpPr txBox="1">
            <a:spLocks noGrp="1"/>
          </p:cNvSpPr>
          <p:nvPr>
            <p:ph type="title"/>
          </p:nvPr>
        </p:nvSpPr>
        <p:spPr>
          <a:xfrm>
            <a:off x="839787"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txBox="1">
            <a:spLocks noGrp="1"/>
          </p:cNvSpPr>
          <p:nvPr>
            <p:ph type="body" idx="1"/>
          </p:nvPr>
        </p:nvSpPr>
        <p:spPr>
          <a:xfrm>
            <a:off x="839787" y="1681163"/>
            <a:ext cx="51577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3" name="Google Shape;33;p12"/>
          <p:cNvSpPr txBox="1">
            <a:spLocks noGrp="1"/>
          </p:cNvSpPr>
          <p:nvPr>
            <p:ph type="body" idx="2"/>
          </p:nvPr>
        </p:nvSpPr>
        <p:spPr>
          <a:xfrm>
            <a:off x="839787" y="2505075"/>
            <a:ext cx="51577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4" name="Google Shape;34;p12"/>
          <p:cNvSpPr txBox="1">
            <a:spLocks noGrp="1"/>
          </p:cNvSpPr>
          <p:nvPr>
            <p:ph type="body" idx="3"/>
          </p:nvPr>
        </p:nvSpPr>
        <p:spPr>
          <a:xfrm>
            <a:off x="6172200" y="1681163"/>
            <a:ext cx="51831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5" name="Google Shape;35;p12"/>
          <p:cNvSpPr txBox="1">
            <a:spLocks noGrp="1"/>
          </p:cNvSpPr>
          <p:nvPr>
            <p:ph type="body" idx="4"/>
          </p:nvPr>
        </p:nvSpPr>
        <p:spPr>
          <a:xfrm>
            <a:off x="6172200" y="2505075"/>
            <a:ext cx="51831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6" name="Google Shape;36;p12"/>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12"/>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3"/>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1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13"/>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44"/>
        <p:cNvGrpSpPr/>
        <p:nvPr/>
      </p:nvGrpSpPr>
      <p:grpSpPr>
        <a:xfrm>
          <a:off x="0" y="0"/>
          <a:ext cx="0" cy="0"/>
          <a:chOff x="0" y="0"/>
          <a:chExt cx="0" cy="0"/>
        </a:xfrm>
      </p:grpSpPr>
      <p:sp>
        <p:nvSpPr>
          <p:cNvPr id="45" name="Google Shape;45;p14"/>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1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14"/>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8"/>
        <p:cNvGrpSpPr/>
        <p:nvPr/>
      </p:nvGrpSpPr>
      <p:grpSpPr>
        <a:xfrm>
          <a:off x="0" y="0"/>
          <a:ext cx="0" cy="0"/>
          <a:chOff x="0" y="0"/>
          <a:chExt cx="0" cy="0"/>
        </a:xfrm>
      </p:grpSpPr>
      <p:sp>
        <p:nvSpPr>
          <p:cNvPr id="49" name="Google Shape;49;p15"/>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5"/>
          <p:cNvSpPr txBox="1">
            <a:spLocks noGrp="1"/>
          </p:cNvSpPr>
          <p:nvPr>
            <p:ph type="body" idx="1"/>
          </p:nvPr>
        </p:nvSpPr>
        <p:spPr>
          <a:xfrm>
            <a:off x="5183187" y="987425"/>
            <a:ext cx="6172199" cy="4873624"/>
          </a:xfrm>
          <a:prstGeom prst="rect">
            <a:avLst/>
          </a:prstGeom>
          <a:noFill/>
          <a:ln>
            <a:noFill/>
          </a:ln>
        </p:spPr>
        <p:txBody>
          <a:bodyPr spcFirstLastPara="1" wrap="square" lIns="91425" tIns="91425" rIns="91425" bIns="91425" anchor="t" anchorCtr="0">
            <a:noAutofit/>
          </a:bodyPr>
          <a:lstStyle>
            <a:lvl1pPr marL="457200" lvl="0" indent="-431800" algn="l">
              <a:lnSpc>
                <a:spcPct val="90000"/>
              </a:lnSpc>
              <a:spcBef>
                <a:spcPts val="0"/>
              </a:spcBef>
              <a:spcAft>
                <a:spcPts val="0"/>
              </a:spcAft>
              <a:buSzPts val="3200"/>
              <a:buChar char="•"/>
              <a:defRPr sz="3200"/>
            </a:lvl1pPr>
            <a:lvl2pPr marL="914400" lvl="1" indent="-406400" algn="l">
              <a:lnSpc>
                <a:spcPct val="90000"/>
              </a:lnSpc>
              <a:spcBef>
                <a:spcPts val="0"/>
              </a:spcBef>
              <a:spcAft>
                <a:spcPts val="0"/>
              </a:spcAft>
              <a:buSzPts val="2800"/>
              <a:buChar char="•"/>
              <a:defRPr sz="2800"/>
            </a:lvl2pPr>
            <a:lvl3pPr marL="1371600" lvl="2" indent="-381000" algn="l">
              <a:lnSpc>
                <a:spcPct val="90000"/>
              </a:lnSpc>
              <a:spcBef>
                <a:spcPts val="0"/>
              </a:spcBef>
              <a:spcAft>
                <a:spcPts val="0"/>
              </a:spcAft>
              <a:buSzPts val="2400"/>
              <a:buChar char="•"/>
              <a:defRPr sz="2400"/>
            </a:lvl3pPr>
            <a:lvl4pPr marL="1828800" lvl="3" indent="-355600" algn="l">
              <a:lnSpc>
                <a:spcPct val="90000"/>
              </a:lnSpc>
              <a:spcBef>
                <a:spcPts val="0"/>
              </a:spcBef>
              <a:spcAft>
                <a:spcPts val="0"/>
              </a:spcAft>
              <a:buSzPts val="2000"/>
              <a:buChar char="•"/>
              <a:defRPr sz="2000"/>
            </a:lvl4pPr>
            <a:lvl5pPr marL="2286000" lvl="4" indent="-355600" algn="l">
              <a:lnSpc>
                <a:spcPct val="90000"/>
              </a:lnSpc>
              <a:spcBef>
                <a:spcPts val="0"/>
              </a:spcBef>
              <a:spcAft>
                <a:spcPts val="0"/>
              </a:spcAft>
              <a:buSzPts val="2000"/>
              <a:buChar char="•"/>
              <a:defRPr sz="2000"/>
            </a:lvl5pPr>
            <a:lvl6pPr marL="2743200" lvl="5" indent="-355600" algn="l">
              <a:lnSpc>
                <a:spcPct val="90000"/>
              </a:lnSpc>
              <a:spcBef>
                <a:spcPts val="0"/>
              </a:spcBef>
              <a:spcAft>
                <a:spcPts val="0"/>
              </a:spcAft>
              <a:buSzPts val="2000"/>
              <a:buChar char="•"/>
              <a:defRPr sz="2000"/>
            </a:lvl6pPr>
            <a:lvl7pPr marL="3200400" lvl="6" indent="-355600" algn="l">
              <a:lnSpc>
                <a:spcPct val="90000"/>
              </a:lnSpc>
              <a:spcBef>
                <a:spcPts val="0"/>
              </a:spcBef>
              <a:spcAft>
                <a:spcPts val="0"/>
              </a:spcAft>
              <a:buSzPts val="2000"/>
              <a:buChar char="•"/>
              <a:defRPr sz="2000"/>
            </a:lvl7pPr>
            <a:lvl8pPr marL="3657600" lvl="7" indent="-355600" algn="l">
              <a:lnSpc>
                <a:spcPct val="90000"/>
              </a:lnSpc>
              <a:spcBef>
                <a:spcPts val="0"/>
              </a:spcBef>
              <a:spcAft>
                <a:spcPts val="0"/>
              </a:spcAft>
              <a:buSzPts val="2000"/>
              <a:buChar char="•"/>
              <a:defRPr sz="2000"/>
            </a:lvl8pPr>
            <a:lvl9pPr marL="4114800" lvl="8" indent="-355600" algn="l">
              <a:lnSpc>
                <a:spcPct val="90000"/>
              </a:lnSpc>
              <a:spcBef>
                <a:spcPts val="0"/>
              </a:spcBef>
              <a:spcAft>
                <a:spcPts val="0"/>
              </a:spcAft>
              <a:buSzPts val="2000"/>
              <a:buChar char="•"/>
              <a:defRPr sz="2000"/>
            </a:lvl9pPr>
          </a:lstStyle>
          <a:p>
            <a:endParaRPr/>
          </a:p>
        </p:txBody>
      </p:sp>
      <p:sp>
        <p:nvSpPr>
          <p:cNvPr id="51" name="Google Shape;51;p15"/>
          <p:cNvSpPr txBox="1">
            <a:spLocks noGrp="1"/>
          </p:cNvSpPr>
          <p:nvPr>
            <p:ph type="body" idx="2"/>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2" name="Google Shape;52;p15"/>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5"/>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55"/>
        <p:cNvGrpSpPr/>
        <p:nvPr/>
      </p:nvGrpSpPr>
      <p:grpSpPr>
        <a:xfrm>
          <a:off x="0" y="0"/>
          <a:ext cx="0" cy="0"/>
          <a:chOff x="0" y="0"/>
          <a:chExt cx="0" cy="0"/>
        </a:xfrm>
      </p:grpSpPr>
      <p:sp>
        <p:nvSpPr>
          <p:cNvPr id="56" name="Google Shape;56;p16"/>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6"/>
          <p:cNvSpPr>
            <a:spLocks noGrp="1"/>
          </p:cNvSpPr>
          <p:nvPr>
            <p:ph type="pic" idx="2"/>
          </p:nvPr>
        </p:nvSpPr>
        <p:spPr>
          <a:xfrm>
            <a:off x="5183187" y="987425"/>
            <a:ext cx="6172199" cy="4873624"/>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1pPr>
            <a:lvl2pPr marR="0" lvl="1" algn="l" rtl="0">
              <a:lnSpc>
                <a:spcPct val="90000"/>
              </a:lnSpc>
              <a:spcBef>
                <a:spcPts val="0"/>
              </a:spcBef>
              <a:spcAft>
                <a:spcPts val="0"/>
              </a:spcAft>
              <a:buClr>
                <a:schemeClr val="dk1"/>
              </a:buClr>
              <a:buSzPts val="2800"/>
              <a:buFont typeface="Calibri"/>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58" name="Google Shape;58;p16"/>
          <p:cNvSpPr txBox="1">
            <a:spLocks noGrp="1"/>
          </p:cNvSpPr>
          <p:nvPr>
            <p:ph type="body" idx="1"/>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9" name="Google Shape;59;p16"/>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1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16"/>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2"/>
        <p:cNvGrpSpPr/>
        <p:nvPr/>
      </p:nvGrpSpPr>
      <p:grpSpPr>
        <a:xfrm>
          <a:off x="0" y="0"/>
          <a:ext cx="0" cy="0"/>
          <a:chOff x="0" y="0"/>
          <a:chExt cx="0" cy="0"/>
        </a:xfrm>
      </p:grpSpPr>
      <p:sp>
        <p:nvSpPr>
          <p:cNvPr id="63" name="Google Shape;63;p17"/>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body" idx="1"/>
          </p:nvPr>
        </p:nvSpPr>
        <p:spPr>
          <a:xfrm rot="5400000">
            <a:off x="3920331" y="-1256505"/>
            <a:ext cx="4351338" cy="105155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65" name="Google Shape;65;p17"/>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7"/>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a:lvl2pPr>
            <a:lvl3pPr marR="0" lvl="2" algn="l" rtl="0">
              <a:spcBef>
                <a:spcPts val="0"/>
              </a:spcBef>
              <a:spcAft>
                <a:spcPts val="0"/>
              </a:spcAft>
              <a:buSzPts val="1400"/>
              <a:buNone/>
              <a:defRPr sz="1800"/>
            </a:lvl3pPr>
            <a:lvl4pPr marR="0" lvl="3" algn="l" rtl="0">
              <a:spcBef>
                <a:spcPts val="0"/>
              </a:spcBef>
              <a:spcAft>
                <a:spcPts val="0"/>
              </a:spcAft>
              <a:buSzPts val="1400"/>
              <a:buNone/>
              <a:defRPr sz="1800"/>
            </a:lvl4pPr>
            <a:lvl5pPr marR="0" lvl="4" algn="l" rtl="0">
              <a:spcBef>
                <a:spcPts val="0"/>
              </a:spcBef>
              <a:spcAft>
                <a:spcPts val="0"/>
              </a:spcAft>
              <a:buSzPts val="1400"/>
              <a:buNone/>
              <a:defRPr sz="1800"/>
            </a:lvl5pPr>
            <a:lvl6pPr marR="0" lvl="5" algn="l" rtl="0">
              <a:spcBef>
                <a:spcPts val="0"/>
              </a:spcBef>
              <a:spcAft>
                <a:spcPts val="0"/>
              </a:spcAft>
              <a:buSzPts val="1400"/>
              <a:buNone/>
              <a:defRPr sz="1800"/>
            </a:lvl6pPr>
            <a:lvl7pPr marR="0" lvl="6" algn="l" rtl="0">
              <a:spcBef>
                <a:spcPts val="0"/>
              </a:spcBef>
              <a:spcAft>
                <a:spcPts val="0"/>
              </a:spcAft>
              <a:buSzPts val="1400"/>
              <a:buNone/>
              <a:defRPr sz="1800"/>
            </a:lvl7pPr>
            <a:lvl8pPr marR="0" lvl="7" algn="l" rtl="0">
              <a:spcBef>
                <a:spcPts val="0"/>
              </a:spcBef>
              <a:spcAft>
                <a:spcPts val="0"/>
              </a:spcAft>
              <a:buSzPts val="1400"/>
              <a:buNone/>
              <a:defRPr sz="1800"/>
            </a:lvl8pPr>
            <a:lvl9pPr marR="0" lvl="8" algn="l" rtl="0">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838200" y="1825625"/>
            <a:ext cx="10515599"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microsoft.com/office/2007/relationships/hdphoto" Target="../media/hdphoto7.wdp"/><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microsoft.com/office/2007/relationships/hdphoto" Target="../media/hdphoto8.wdp"/><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microsoft.com/office/2007/relationships/hdphoto" Target="../media/hdphoto3.wdp"/><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microsoft.com/office/2007/relationships/hdphoto" Target="../media/hdphoto4.wdp"/><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microsoft.com/office/2007/relationships/hdphoto" Target="../media/hdphoto5.wdp"/><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microsoft.com/office/2007/relationships/hdphoto" Target="../media/hdphoto6.wdp"/><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2301833" y="2823358"/>
            <a:ext cx="7588333" cy="1211283"/>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lvl="0" algn="ctr">
              <a:buClr>
                <a:schemeClr val="lt1"/>
              </a:buClr>
              <a:buSzPts val="450"/>
            </a:pPr>
            <a:r>
              <a:rPr lang="es-ES" sz="1800" dirty="0">
                <a:solidFill>
                  <a:schemeClr val="lt1"/>
                </a:solidFill>
              </a:rPr>
              <a:t>CF02_2_1_interactivo_impacto BIA</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2" name="Rectángulo 1">
            <a:extLst>
              <a:ext uri="{FF2B5EF4-FFF2-40B4-BE49-F238E27FC236}">
                <a16:creationId xmlns:a16="http://schemas.microsoft.com/office/drawing/2014/main" id="{88330A0D-4516-554A-B4FF-B86F6B80F7C6}"/>
              </a:ext>
            </a:extLst>
          </p:cNvPr>
          <p:cNvSpPr/>
          <p:nvPr/>
        </p:nvSpPr>
        <p:spPr>
          <a:xfrm>
            <a:off x="308225" y="1925121"/>
            <a:ext cx="7541230" cy="2595508"/>
          </a:xfrm>
          <a:prstGeom prst="rect">
            <a:avLst/>
          </a:prstGeom>
          <a:solidFill>
            <a:srgbClr val="ECEEED"/>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8" name="Google Shape;98;p4"/>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0" name="Google Shape;100;p4"/>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1" name="Google Shape;101;p4"/>
          <p:cNvSpPr/>
          <p:nvPr/>
        </p:nvSpPr>
        <p:spPr>
          <a:xfrm>
            <a:off x="8253350" y="4520629"/>
            <a:ext cx="3948174" cy="2337369"/>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100" b="0" i="0" u="none" strike="noStrike" cap="none" dirty="0">
                <a:solidFill>
                  <a:schemeClr val="dk1"/>
                </a:solidFill>
                <a:latin typeface="Arial"/>
                <a:ea typeface="Arial"/>
                <a:cs typeface="Arial"/>
                <a:sym typeface="Arial"/>
              </a:rPr>
              <a:t>Referencias de las imágenes</a:t>
            </a:r>
            <a:r>
              <a:rPr lang="es-ES" sz="1100" dirty="0">
                <a:solidFill>
                  <a:schemeClr val="dk1"/>
                </a:solidFill>
              </a:rPr>
              <a:t>: https://</a:t>
            </a:r>
            <a:r>
              <a:rPr lang="es-ES" sz="1100" dirty="0" err="1">
                <a:solidFill>
                  <a:schemeClr val="dk1"/>
                </a:solidFill>
              </a:rPr>
              <a:t>stock.adobe.com</a:t>
            </a:r>
            <a:r>
              <a:rPr lang="es-ES" sz="1100" dirty="0">
                <a:solidFill>
                  <a:schemeClr val="dk1"/>
                </a:solidFill>
              </a:rPr>
              <a:t>/</a:t>
            </a:r>
            <a:r>
              <a:rPr lang="es-ES" sz="1100" dirty="0" err="1">
                <a:solidFill>
                  <a:schemeClr val="dk1"/>
                </a:solidFill>
              </a:rPr>
              <a:t>co</a:t>
            </a:r>
            <a:r>
              <a:rPr lang="es-ES" sz="1100" dirty="0">
                <a:solidFill>
                  <a:schemeClr val="dk1"/>
                </a:solidFill>
              </a:rPr>
              <a:t>/</a:t>
            </a:r>
            <a:r>
              <a:rPr lang="es-ES" sz="1100" dirty="0" err="1">
                <a:solidFill>
                  <a:schemeClr val="dk1"/>
                </a:solidFill>
              </a:rPr>
              <a:t>images</a:t>
            </a:r>
            <a:r>
              <a:rPr lang="es-ES" sz="1100" dirty="0">
                <a:solidFill>
                  <a:schemeClr val="dk1"/>
                </a:solidFill>
              </a:rPr>
              <a:t>/id/295777202?as_audience=</a:t>
            </a:r>
            <a:r>
              <a:rPr lang="es-ES" sz="1100" dirty="0" err="1">
                <a:solidFill>
                  <a:schemeClr val="dk1"/>
                </a:solidFill>
              </a:rPr>
              <a:t>srp&amp;as_campaign</a:t>
            </a:r>
            <a:r>
              <a:rPr lang="es-ES" sz="1100" dirty="0">
                <a:solidFill>
                  <a:schemeClr val="dk1"/>
                </a:solidFill>
              </a:rPr>
              <a:t>=</a:t>
            </a:r>
            <a:r>
              <a:rPr lang="es-ES" sz="1100" dirty="0" err="1">
                <a:solidFill>
                  <a:schemeClr val="dk1"/>
                </a:solidFill>
              </a:rPr>
              <a:t>Freepik&amp;get_facets</a:t>
            </a:r>
            <a:r>
              <a:rPr lang="es-ES" sz="1100" dirty="0">
                <a:solidFill>
                  <a:schemeClr val="dk1"/>
                </a:solidFill>
              </a:rPr>
              <a:t>=1&amp;order=</a:t>
            </a:r>
            <a:r>
              <a:rPr lang="es-ES" sz="1100" dirty="0" err="1">
                <a:solidFill>
                  <a:schemeClr val="dk1"/>
                </a:solidFill>
              </a:rPr>
              <a:t>relevance&amp;safe_search</a:t>
            </a:r>
            <a:r>
              <a:rPr lang="es-ES" sz="1100" dirty="0">
                <a:solidFill>
                  <a:schemeClr val="dk1"/>
                </a:solidFill>
              </a:rPr>
              <a:t>=1&amp;as_content=</a:t>
            </a:r>
            <a:r>
              <a:rPr lang="es-ES" sz="1100" dirty="0" err="1">
                <a:solidFill>
                  <a:schemeClr val="dk1"/>
                </a:solidFill>
              </a:rPr>
              <a:t>api&amp;k</a:t>
            </a:r>
            <a:r>
              <a:rPr lang="es-ES" sz="1100" dirty="0">
                <a:solidFill>
                  <a:schemeClr val="dk1"/>
                </a:solidFill>
              </a:rPr>
              <a:t>=infograf%C3%ADa%20cinco&amp;filterscontent_typezip_vector=1&amp;tduid=58d5dcab88cd4f318bf9cd67f089f83c&amp;as_channel=</a:t>
            </a:r>
            <a:r>
              <a:rPr lang="es-ES" sz="1100" dirty="0" err="1">
                <a:solidFill>
                  <a:schemeClr val="dk1"/>
                </a:solidFill>
              </a:rPr>
              <a:t>affiliate&amp;as_campclass</a:t>
            </a:r>
            <a:r>
              <a:rPr lang="es-ES" sz="1100" dirty="0">
                <a:solidFill>
                  <a:schemeClr val="dk1"/>
                </a:solidFill>
              </a:rPr>
              <a:t>=</a:t>
            </a:r>
            <a:r>
              <a:rPr lang="es-ES" sz="1100" dirty="0" err="1">
                <a:solidFill>
                  <a:schemeClr val="dk1"/>
                </a:solidFill>
              </a:rPr>
              <a:t>redirect&amp;as_source</a:t>
            </a:r>
            <a:r>
              <a:rPr lang="es-ES" sz="1100" dirty="0">
                <a:solidFill>
                  <a:schemeClr val="dk1"/>
                </a:solidFill>
              </a:rPr>
              <a:t>=</a:t>
            </a:r>
            <a:r>
              <a:rPr lang="es-ES" sz="1100" dirty="0" err="1">
                <a:solidFill>
                  <a:schemeClr val="dk1"/>
                </a:solidFill>
              </a:rPr>
              <a:t>arvato</a:t>
            </a:r>
            <a:endParaRPr lang="es-ES" sz="1100" dirty="0">
              <a:solidFill>
                <a:schemeClr val="dk1"/>
              </a:solidFill>
            </a:endParaRPr>
          </a:p>
          <a:p>
            <a:pPr lvl="0">
              <a:buClr>
                <a:schemeClr val="dk1"/>
              </a:buClr>
              <a:buSzPts val="300"/>
            </a:pPr>
            <a:r>
              <a:rPr lang="es-CO" sz="1100" dirty="0"/>
              <a:t>https://</a:t>
            </a:r>
            <a:r>
              <a:rPr lang="es-CO" sz="1100" dirty="0" err="1"/>
              <a:t>www.freepik.es</a:t>
            </a:r>
            <a:r>
              <a:rPr lang="es-CO" sz="1100" dirty="0"/>
              <a:t>/vector-gratis/analisis-rendimiento-empresarial-graficos_3585415.htm#query=an%C3%A1lisis&amp;position=2&amp;from_view=</a:t>
            </a:r>
            <a:r>
              <a:rPr lang="es-CO" sz="1100" dirty="0" err="1"/>
              <a:t>search</a:t>
            </a:r>
            <a:endParaRPr sz="1100" dirty="0"/>
          </a:p>
          <a:p>
            <a:pPr marL="0" marR="0" lvl="0" indent="0" algn="ctr" rtl="0">
              <a:lnSpc>
                <a:spcPct val="100000"/>
              </a:lnSpc>
              <a:spcBef>
                <a:spcPts val="0"/>
              </a:spcBef>
              <a:spcAft>
                <a:spcPts val="0"/>
              </a:spcAft>
              <a:buClr>
                <a:srgbClr val="000000"/>
              </a:buClr>
              <a:buSzPts val="1800"/>
              <a:buFont typeface="Arial"/>
              <a:buNone/>
            </a:pPr>
            <a:endParaRPr sz="1100" b="0" i="0" u="none" strike="noStrike" cap="none" dirty="0">
              <a:solidFill>
                <a:schemeClr val="dk1"/>
              </a:solidFill>
              <a:latin typeface="Arial"/>
              <a:ea typeface="Arial"/>
              <a:cs typeface="Arial"/>
              <a:sym typeface="Arial"/>
            </a:endParaRPr>
          </a:p>
        </p:txBody>
      </p:sp>
      <p:pic>
        <p:nvPicPr>
          <p:cNvPr id="1026" name="Picture 2" descr="5 point diagram option element infographic circles shapes chart. red, pink, yellow, orange, green color. vector template">
            <a:extLst>
              <a:ext uri="{FF2B5EF4-FFF2-40B4-BE49-F238E27FC236}">
                <a16:creationId xmlns:a16="http://schemas.microsoft.com/office/drawing/2014/main" id="{62FC1C59-7AAF-6547-BDD1-80C0BD01C10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551" b="41083"/>
          <a:stretch/>
        </p:blipFill>
        <p:spPr bwMode="auto">
          <a:xfrm>
            <a:off x="482886" y="2216429"/>
            <a:ext cx="4602822" cy="2119266"/>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58399FBD-662E-204E-A654-3A705963935B}"/>
              </a:ext>
            </a:extLst>
          </p:cNvPr>
          <p:cNvSpPr/>
          <p:nvPr/>
        </p:nvSpPr>
        <p:spPr>
          <a:xfrm>
            <a:off x="2116477" y="2671282"/>
            <a:ext cx="1602768" cy="359595"/>
          </a:xfrm>
          <a:prstGeom prst="rect">
            <a:avLst/>
          </a:prstGeom>
          <a:solidFill>
            <a:srgbClr val="7EA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E6609622-C694-944F-87DE-998F790CBA2B}"/>
              </a:ext>
            </a:extLst>
          </p:cNvPr>
          <p:cNvSpPr/>
          <p:nvPr/>
        </p:nvSpPr>
        <p:spPr>
          <a:xfrm>
            <a:off x="2607923" y="3264836"/>
            <a:ext cx="1602768" cy="359595"/>
          </a:xfrm>
          <a:prstGeom prst="rect">
            <a:avLst/>
          </a:prstGeom>
          <a:solidFill>
            <a:srgbClr val="EE9D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9">
            <a:extLst>
              <a:ext uri="{FF2B5EF4-FFF2-40B4-BE49-F238E27FC236}">
                <a16:creationId xmlns:a16="http://schemas.microsoft.com/office/drawing/2014/main" id="{F2BA0258-E037-574C-8D8F-6F8756085289}"/>
              </a:ext>
            </a:extLst>
          </p:cNvPr>
          <p:cNvSpPr/>
          <p:nvPr/>
        </p:nvSpPr>
        <p:spPr>
          <a:xfrm>
            <a:off x="2811694" y="3862021"/>
            <a:ext cx="1602768" cy="359595"/>
          </a:xfrm>
          <a:prstGeom prst="rect">
            <a:avLst/>
          </a:prstGeom>
          <a:solidFill>
            <a:srgbClr val="FE86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Rectángulo 3">
            <a:extLst>
              <a:ext uri="{FF2B5EF4-FFF2-40B4-BE49-F238E27FC236}">
                <a16:creationId xmlns:a16="http://schemas.microsoft.com/office/drawing/2014/main" id="{C26F57D0-8CD5-FC45-BDD2-EC2CBFAC3832}"/>
              </a:ext>
            </a:extLst>
          </p:cNvPr>
          <p:cNvSpPr/>
          <p:nvPr/>
        </p:nvSpPr>
        <p:spPr>
          <a:xfrm>
            <a:off x="2127096" y="2703684"/>
            <a:ext cx="1596912" cy="276999"/>
          </a:xfrm>
          <a:prstGeom prst="rect">
            <a:avLst/>
          </a:prstGeom>
        </p:spPr>
        <p:txBody>
          <a:bodyPr wrap="none">
            <a:spAutoFit/>
          </a:bodyPr>
          <a:lstStyle/>
          <a:p>
            <a:r>
              <a:rPr lang="es-CO" sz="1200" b="1" dirty="0">
                <a:solidFill>
                  <a:schemeClr val="bg1"/>
                </a:solidFill>
                <a:latin typeface="Arial" panose="020B0604020202020204" pitchFamily="34" charset="0"/>
                <a:ea typeface="Arial" panose="020B0604020202020204" pitchFamily="34" charset="0"/>
              </a:rPr>
              <a:t>Reunir información</a:t>
            </a:r>
            <a:endParaRPr lang="es-CO" sz="1200" dirty="0">
              <a:solidFill>
                <a:schemeClr val="bg1"/>
              </a:solidFill>
            </a:endParaRPr>
          </a:p>
        </p:txBody>
      </p:sp>
      <p:sp>
        <p:nvSpPr>
          <p:cNvPr id="5" name="Rectángulo redondeado 4">
            <a:extLst>
              <a:ext uri="{FF2B5EF4-FFF2-40B4-BE49-F238E27FC236}">
                <a16:creationId xmlns:a16="http://schemas.microsoft.com/office/drawing/2014/main" id="{783C5851-469F-6C44-81E5-618F3D1A5611}"/>
              </a:ext>
            </a:extLst>
          </p:cNvPr>
          <p:cNvSpPr/>
          <p:nvPr/>
        </p:nvSpPr>
        <p:spPr>
          <a:xfrm>
            <a:off x="4414462" y="2095929"/>
            <a:ext cx="1164406" cy="277402"/>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redondeado 14">
            <a:extLst>
              <a:ext uri="{FF2B5EF4-FFF2-40B4-BE49-F238E27FC236}">
                <a16:creationId xmlns:a16="http://schemas.microsoft.com/office/drawing/2014/main" id="{998E11DC-ECF2-CA4E-BF42-00EFD98483D5}"/>
              </a:ext>
            </a:extLst>
          </p:cNvPr>
          <p:cNvSpPr/>
          <p:nvPr/>
        </p:nvSpPr>
        <p:spPr>
          <a:xfrm>
            <a:off x="5303175" y="2448250"/>
            <a:ext cx="1164406" cy="277402"/>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ángulo redondeado 15">
            <a:extLst>
              <a:ext uri="{FF2B5EF4-FFF2-40B4-BE49-F238E27FC236}">
                <a16:creationId xmlns:a16="http://schemas.microsoft.com/office/drawing/2014/main" id="{FEEBA944-AB91-5747-9F22-40F3616454B3}"/>
              </a:ext>
            </a:extLst>
          </p:cNvPr>
          <p:cNvSpPr/>
          <p:nvPr/>
        </p:nvSpPr>
        <p:spPr>
          <a:xfrm>
            <a:off x="4414462" y="2788581"/>
            <a:ext cx="1164406" cy="277402"/>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CuadroTexto 5">
            <a:extLst>
              <a:ext uri="{FF2B5EF4-FFF2-40B4-BE49-F238E27FC236}">
                <a16:creationId xmlns:a16="http://schemas.microsoft.com/office/drawing/2014/main" id="{D918F775-4E5F-8C46-A95B-3939FD38DBE5}"/>
              </a:ext>
            </a:extLst>
          </p:cNvPr>
          <p:cNvSpPr txBox="1"/>
          <p:nvPr/>
        </p:nvSpPr>
        <p:spPr>
          <a:xfrm>
            <a:off x="4520412" y="2096332"/>
            <a:ext cx="952505" cy="276999"/>
          </a:xfrm>
          <a:prstGeom prst="rect">
            <a:avLst/>
          </a:prstGeom>
          <a:noFill/>
        </p:spPr>
        <p:txBody>
          <a:bodyPr wrap="none" rtlCol="0">
            <a:spAutoFit/>
          </a:bodyPr>
          <a:lstStyle/>
          <a:p>
            <a:r>
              <a:rPr lang="es-CO" sz="1200" b="1" dirty="0">
                <a:solidFill>
                  <a:schemeClr val="bg1"/>
                </a:solidFill>
              </a:rPr>
              <a:t>Encuestas</a:t>
            </a:r>
          </a:p>
        </p:txBody>
      </p:sp>
      <p:sp>
        <p:nvSpPr>
          <p:cNvPr id="18" name="CuadroTexto 17">
            <a:extLst>
              <a:ext uri="{FF2B5EF4-FFF2-40B4-BE49-F238E27FC236}">
                <a16:creationId xmlns:a16="http://schemas.microsoft.com/office/drawing/2014/main" id="{C024EB0E-745B-3E4A-8DF2-95A0B82BED6C}"/>
              </a:ext>
            </a:extLst>
          </p:cNvPr>
          <p:cNvSpPr txBox="1"/>
          <p:nvPr/>
        </p:nvSpPr>
        <p:spPr>
          <a:xfrm>
            <a:off x="5379470" y="2448653"/>
            <a:ext cx="1011815" cy="276999"/>
          </a:xfrm>
          <a:prstGeom prst="rect">
            <a:avLst/>
          </a:prstGeom>
          <a:noFill/>
        </p:spPr>
        <p:txBody>
          <a:bodyPr wrap="none" rtlCol="0">
            <a:spAutoFit/>
          </a:bodyPr>
          <a:lstStyle/>
          <a:p>
            <a:r>
              <a:rPr lang="es-CO" sz="1200" b="1" dirty="0">
                <a:solidFill>
                  <a:schemeClr val="bg1"/>
                </a:solidFill>
              </a:rPr>
              <a:t>Entrevistas</a:t>
            </a:r>
          </a:p>
        </p:txBody>
      </p:sp>
      <p:sp>
        <p:nvSpPr>
          <p:cNvPr id="19" name="CuadroTexto 18">
            <a:extLst>
              <a:ext uri="{FF2B5EF4-FFF2-40B4-BE49-F238E27FC236}">
                <a16:creationId xmlns:a16="http://schemas.microsoft.com/office/drawing/2014/main" id="{B8A971EC-28AC-1545-A072-FAE510847D67}"/>
              </a:ext>
            </a:extLst>
          </p:cNvPr>
          <p:cNvSpPr txBox="1"/>
          <p:nvPr/>
        </p:nvSpPr>
        <p:spPr>
          <a:xfrm>
            <a:off x="4621510" y="2788581"/>
            <a:ext cx="764953" cy="276999"/>
          </a:xfrm>
          <a:prstGeom prst="rect">
            <a:avLst/>
          </a:prstGeom>
          <a:noFill/>
        </p:spPr>
        <p:txBody>
          <a:bodyPr wrap="none" rtlCol="0">
            <a:spAutoFit/>
          </a:bodyPr>
          <a:lstStyle/>
          <a:p>
            <a:r>
              <a:rPr lang="es-CO" sz="1200" b="1" dirty="0">
                <a:solidFill>
                  <a:schemeClr val="bg1"/>
                </a:solidFill>
              </a:rPr>
              <a:t>Talleres</a:t>
            </a:r>
          </a:p>
        </p:txBody>
      </p:sp>
      <p:cxnSp>
        <p:nvCxnSpPr>
          <p:cNvPr id="8" name="Conector angular 7">
            <a:extLst>
              <a:ext uri="{FF2B5EF4-FFF2-40B4-BE49-F238E27FC236}">
                <a16:creationId xmlns:a16="http://schemas.microsoft.com/office/drawing/2014/main" id="{3F41500C-0675-5D4F-8F24-494718F28883}"/>
              </a:ext>
            </a:extLst>
          </p:cNvPr>
          <p:cNvCxnSpPr/>
          <p:nvPr/>
        </p:nvCxnSpPr>
        <p:spPr>
          <a:xfrm flipV="1">
            <a:off x="3843334" y="2234630"/>
            <a:ext cx="571128" cy="553951"/>
          </a:xfrm>
          <a:prstGeom prst="bentConnector3">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Conector angular 21">
            <a:extLst>
              <a:ext uri="{FF2B5EF4-FFF2-40B4-BE49-F238E27FC236}">
                <a16:creationId xmlns:a16="http://schemas.microsoft.com/office/drawing/2014/main" id="{A645675D-1527-6E4C-8928-E47372FC2212}"/>
              </a:ext>
            </a:extLst>
          </p:cNvPr>
          <p:cNvCxnSpPr>
            <a:cxnSpLocks/>
            <a:endCxn id="15" idx="1"/>
          </p:cNvCxnSpPr>
          <p:nvPr/>
        </p:nvCxnSpPr>
        <p:spPr>
          <a:xfrm flipV="1">
            <a:off x="3843333" y="2586951"/>
            <a:ext cx="1459842" cy="213238"/>
          </a:xfrm>
          <a:prstGeom prst="bentConnector3">
            <a:avLst>
              <a:gd name="adj1" fmla="val 19737"/>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Conector angular 24">
            <a:extLst>
              <a:ext uri="{FF2B5EF4-FFF2-40B4-BE49-F238E27FC236}">
                <a16:creationId xmlns:a16="http://schemas.microsoft.com/office/drawing/2014/main" id="{6DE18A19-B229-B442-BA2A-3CD2B66F9B85}"/>
              </a:ext>
            </a:extLst>
          </p:cNvPr>
          <p:cNvCxnSpPr>
            <a:cxnSpLocks/>
            <a:endCxn id="16" idx="1"/>
          </p:cNvCxnSpPr>
          <p:nvPr/>
        </p:nvCxnSpPr>
        <p:spPr>
          <a:xfrm>
            <a:off x="3832808" y="2797628"/>
            <a:ext cx="581654" cy="129654"/>
          </a:xfrm>
          <a:prstGeom prst="bentConnector3">
            <a:avLst>
              <a:gd name="adj1" fmla="val 50000"/>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ectángulo 19">
            <a:extLst>
              <a:ext uri="{FF2B5EF4-FFF2-40B4-BE49-F238E27FC236}">
                <a16:creationId xmlns:a16="http://schemas.microsoft.com/office/drawing/2014/main" id="{D2B7ED04-DE4D-B246-9644-B3A16EBE3BD8}"/>
              </a:ext>
            </a:extLst>
          </p:cNvPr>
          <p:cNvSpPr/>
          <p:nvPr/>
        </p:nvSpPr>
        <p:spPr>
          <a:xfrm>
            <a:off x="2588744" y="3264836"/>
            <a:ext cx="1621947" cy="400110"/>
          </a:xfrm>
          <a:prstGeom prst="rect">
            <a:avLst/>
          </a:prstGeom>
        </p:spPr>
        <p:txBody>
          <a:bodyPr wrap="square">
            <a:spAutoFit/>
          </a:bodyPr>
          <a:lstStyle/>
          <a:p>
            <a:pPr algn="ctr"/>
            <a:r>
              <a:rPr lang="es-CO" sz="1000" b="1" dirty="0">
                <a:solidFill>
                  <a:schemeClr val="bg1"/>
                </a:solidFill>
                <a:latin typeface="Arial" panose="020B0604020202020204" pitchFamily="34" charset="0"/>
                <a:ea typeface="Arial" panose="020B0604020202020204" pitchFamily="34" charset="0"/>
              </a:rPr>
              <a:t>Evaluar la información recopilada</a:t>
            </a:r>
            <a:endParaRPr lang="es-CO" sz="1000" dirty="0">
              <a:solidFill>
                <a:schemeClr val="bg1"/>
              </a:solidFill>
            </a:endParaRPr>
          </a:p>
        </p:txBody>
      </p:sp>
      <p:sp>
        <p:nvSpPr>
          <p:cNvPr id="28" name="Rectángulo redondeado 27">
            <a:extLst>
              <a:ext uri="{FF2B5EF4-FFF2-40B4-BE49-F238E27FC236}">
                <a16:creationId xmlns:a16="http://schemas.microsoft.com/office/drawing/2014/main" id="{C4FFC83E-9F6E-C84C-965B-FF0F311A5E29}"/>
              </a:ext>
            </a:extLst>
          </p:cNvPr>
          <p:cNvSpPr/>
          <p:nvPr/>
        </p:nvSpPr>
        <p:spPr>
          <a:xfrm>
            <a:off x="5611550" y="3265669"/>
            <a:ext cx="1164406" cy="277402"/>
          </a:xfrm>
          <a:prstGeom prst="roundRect">
            <a:avLst/>
          </a:prstGeom>
          <a:solidFill>
            <a:srgbClr val="D68D5D"/>
          </a:solidFill>
          <a:ln>
            <a:solidFill>
              <a:srgbClr val="EE9D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Rectángulo redondeado 28">
            <a:extLst>
              <a:ext uri="{FF2B5EF4-FFF2-40B4-BE49-F238E27FC236}">
                <a16:creationId xmlns:a16="http://schemas.microsoft.com/office/drawing/2014/main" id="{F5242608-5FDA-FC44-B0F3-E1FFA8E995A8}"/>
              </a:ext>
            </a:extLst>
          </p:cNvPr>
          <p:cNvSpPr/>
          <p:nvPr/>
        </p:nvSpPr>
        <p:spPr>
          <a:xfrm>
            <a:off x="6500263" y="3617990"/>
            <a:ext cx="1164406" cy="277402"/>
          </a:xfrm>
          <a:prstGeom prst="roundRect">
            <a:avLst/>
          </a:prstGeom>
          <a:solidFill>
            <a:srgbClr val="D68D5D"/>
          </a:solidFill>
          <a:ln>
            <a:solidFill>
              <a:srgbClr val="EE9D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0" name="Rectángulo redondeado 29">
            <a:extLst>
              <a:ext uri="{FF2B5EF4-FFF2-40B4-BE49-F238E27FC236}">
                <a16:creationId xmlns:a16="http://schemas.microsoft.com/office/drawing/2014/main" id="{1F920620-7A0B-DD42-80DC-EB2AD63E8BCF}"/>
              </a:ext>
            </a:extLst>
          </p:cNvPr>
          <p:cNvSpPr/>
          <p:nvPr/>
        </p:nvSpPr>
        <p:spPr>
          <a:xfrm>
            <a:off x="5611550" y="3958321"/>
            <a:ext cx="1164406" cy="277402"/>
          </a:xfrm>
          <a:prstGeom prst="roundRect">
            <a:avLst/>
          </a:prstGeom>
          <a:solidFill>
            <a:srgbClr val="D68D5D"/>
          </a:solidFill>
          <a:ln>
            <a:solidFill>
              <a:srgbClr val="EE9D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CuadroTexto 30">
            <a:extLst>
              <a:ext uri="{FF2B5EF4-FFF2-40B4-BE49-F238E27FC236}">
                <a16:creationId xmlns:a16="http://schemas.microsoft.com/office/drawing/2014/main" id="{03FC6697-F585-3941-9879-22073FA850B5}"/>
              </a:ext>
            </a:extLst>
          </p:cNvPr>
          <p:cNvSpPr txBox="1"/>
          <p:nvPr/>
        </p:nvSpPr>
        <p:spPr>
          <a:xfrm>
            <a:off x="5717500" y="3266072"/>
            <a:ext cx="918841" cy="276999"/>
          </a:xfrm>
          <a:prstGeom prst="rect">
            <a:avLst/>
          </a:prstGeom>
          <a:noFill/>
        </p:spPr>
        <p:txBody>
          <a:bodyPr wrap="none" rtlCol="0">
            <a:spAutoFit/>
          </a:bodyPr>
          <a:lstStyle/>
          <a:p>
            <a:r>
              <a:rPr lang="es-CO" sz="1200" b="1" dirty="0">
                <a:solidFill>
                  <a:schemeClr val="bg1"/>
                </a:solidFill>
              </a:rPr>
              <a:t>Veracidad</a:t>
            </a:r>
          </a:p>
        </p:txBody>
      </p:sp>
      <p:sp>
        <p:nvSpPr>
          <p:cNvPr id="32" name="CuadroTexto 31">
            <a:extLst>
              <a:ext uri="{FF2B5EF4-FFF2-40B4-BE49-F238E27FC236}">
                <a16:creationId xmlns:a16="http://schemas.microsoft.com/office/drawing/2014/main" id="{43553CF7-2255-7B47-A088-D4D62DA26937}"/>
              </a:ext>
            </a:extLst>
          </p:cNvPr>
          <p:cNvSpPr txBox="1"/>
          <p:nvPr/>
        </p:nvSpPr>
        <p:spPr>
          <a:xfrm>
            <a:off x="6742856" y="3618393"/>
            <a:ext cx="740908" cy="276999"/>
          </a:xfrm>
          <a:prstGeom prst="rect">
            <a:avLst/>
          </a:prstGeom>
          <a:noFill/>
        </p:spPr>
        <p:txBody>
          <a:bodyPr wrap="none" rtlCol="0">
            <a:spAutoFit/>
          </a:bodyPr>
          <a:lstStyle/>
          <a:p>
            <a:r>
              <a:rPr lang="es-CO" sz="1200" b="1" dirty="0">
                <a:solidFill>
                  <a:schemeClr val="bg1"/>
                </a:solidFill>
              </a:rPr>
              <a:t>Calidad</a:t>
            </a:r>
          </a:p>
        </p:txBody>
      </p:sp>
      <p:sp>
        <p:nvSpPr>
          <p:cNvPr id="33" name="CuadroTexto 32">
            <a:extLst>
              <a:ext uri="{FF2B5EF4-FFF2-40B4-BE49-F238E27FC236}">
                <a16:creationId xmlns:a16="http://schemas.microsoft.com/office/drawing/2014/main" id="{46BF5A6C-8CC7-3543-A7E1-41FBC9891C3F}"/>
              </a:ext>
            </a:extLst>
          </p:cNvPr>
          <p:cNvSpPr txBox="1"/>
          <p:nvPr/>
        </p:nvSpPr>
        <p:spPr>
          <a:xfrm>
            <a:off x="5630450" y="3958321"/>
            <a:ext cx="1176925" cy="276999"/>
          </a:xfrm>
          <a:prstGeom prst="rect">
            <a:avLst/>
          </a:prstGeom>
          <a:noFill/>
        </p:spPr>
        <p:txBody>
          <a:bodyPr wrap="none" rtlCol="0">
            <a:spAutoFit/>
          </a:bodyPr>
          <a:lstStyle/>
          <a:p>
            <a:r>
              <a:rPr lang="es-CO" sz="1200" b="1" dirty="0">
                <a:solidFill>
                  <a:schemeClr val="bg1"/>
                </a:solidFill>
              </a:rPr>
              <a:t>Comprobable</a:t>
            </a:r>
          </a:p>
        </p:txBody>
      </p:sp>
      <p:cxnSp>
        <p:nvCxnSpPr>
          <p:cNvPr id="34" name="Conector angular 33">
            <a:extLst>
              <a:ext uri="{FF2B5EF4-FFF2-40B4-BE49-F238E27FC236}">
                <a16:creationId xmlns:a16="http://schemas.microsoft.com/office/drawing/2014/main" id="{30793E56-F1A0-E541-80BF-1CE8074CDF05}"/>
              </a:ext>
            </a:extLst>
          </p:cNvPr>
          <p:cNvCxnSpPr>
            <a:cxnSpLocks/>
          </p:cNvCxnSpPr>
          <p:nvPr/>
        </p:nvCxnSpPr>
        <p:spPr>
          <a:xfrm flipV="1">
            <a:off x="4335695" y="3404371"/>
            <a:ext cx="1275855" cy="11586"/>
          </a:xfrm>
          <a:prstGeom prst="bentConnector3">
            <a:avLst/>
          </a:prstGeom>
          <a:ln>
            <a:solidFill>
              <a:srgbClr val="EE9D65"/>
            </a:solidFill>
          </a:ln>
        </p:spPr>
        <p:style>
          <a:lnRef idx="1">
            <a:schemeClr val="accent1"/>
          </a:lnRef>
          <a:fillRef idx="0">
            <a:schemeClr val="accent1"/>
          </a:fillRef>
          <a:effectRef idx="0">
            <a:schemeClr val="accent1"/>
          </a:effectRef>
          <a:fontRef idx="minor">
            <a:schemeClr val="tx1"/>
          </a:fontRef>
        </p:style>
      </p:cxnSp>
      <p:cxnSp>
        <p:nvCxnSpPr>
          <p:cNvPr id="35" name="Conector angular 34">
            <a:extLst>
              <a:ext uri="{FF2B5EF4-FFF2-40B4-BE49-F238E27FC236}">
                <a16:creationId xmlns:a16="http://schemas.microsoft.com/office/drawing/2014/main" id="{774BADA2-92FC-D04C-A697-82A7A669C564}"/>
              </a:ext>
            </a:extLst>
          </p:cNvPr>
          <p:cNvCxnSpPr>
            <a:cxnSpLocks/>
            <a:endCxn id="29" idx="1"/>
          </p:cNvCxnSpPr>
          <p:nvPr/>
        </p:nvCxnSpPr>
        <p:spPr>
          <a:xfrm>
            <a:off x="4316795" y="3415957"/>
            <a:ext cx="2183468" cy="340734"/>
          </a:xfrm>
          <a:prstGeom prst="bentConnector3">
            <a:avLst>
              <a:gd name="adj1" fmla="val 30237"/>
            </a:avLst>
          </a:prstGeom>
          <a:ln>
            <a:solidFill>
              <a:srgbClr val="EE9D65"/>
            </a:solidFill>
          </a:ln>
        </p:spPr>
        <p:style>
          <a:lnRef idx="1">
            <a:schemeClr val="accent1"/>
          </a:lnRef>
          <a:fillRef idx="0">
            <a:schemeClr val="accent1"/>
          </a:fillRef>
          <a:effectRef idx="0">
            <a:schemeClr val="accent1"/>
          </a:effectRef>
          <a:fontRef idx="minor">
            <a:schemeClr val="tx1"/>
          </a:fontRef>
        </p:style>
      </p:cxnSp>
      <p:cxnSp>
        <p:nvCxnSpPr>
          <p:cNvPr id="36" name="Conector angular 35">
            <a:extLst>
              <a:ext uri="{FF2B5EF4-FFF2-40B4-BE49-F238E27FC236}">
                <a16:creationId xmlns:a16="http://schemas.microsoft.com/office/drawing/2014/main" id="{41130CB6-BBF2-E548-9AA3-8C66C90E70A1}"/>
              </a:ext>
            </a:extLst>
          </p:cNvPr>
          <p:cNvCxnSpPr>
            <a:cxnSpLocks/>
            <a:endCxn id="30" idx="1"/>
          </p:cNvCxnSpPr>
          <p:nvPr/>
        </p:nvCxnSpPr>
        <p:spPr>
          <a:xfrm>
            <a:off x="4335695" y="3416360"/>
            <a:ext cx="1275855" cy="680662"/>
          </a:xfrm>
          <a:prstGeom prst="bentConnector3">
            <a:avLst>
              <a:gd name="adj1" fmla="val 50000"/>
            </a:avLst>
          </a:prstGeom>
          <a:ln>
            <a:solidFill>
              <a:srgbClr val="EE9D65"/>
            </a:solidFill>
          </a:ln>
        </p:spPr>
        <p:style>
          <a:lnRef idx="1">
            <a:schemeClr val="accent1"/>
          </a:lnRef>
          <a:fillRef idx="0">
            <a:schemeClr val="accent1"/>
          </a:fillRef>
          <a:effectRef idx="0">
            <a:schemeClr val="accent1"/>
          </a:effectRef>
          <a:fontRef idx="minor">
            <a:schemeClr val="tx1"/>
          </a:fontRef>
        </p:style>
      </p:cxnSp>
      <p:sp>
        <p:nvSpPr>
          <p:cNvPr id="41" name="Rectángulo 40">
            <a:extLst>
              <a:ext uri="{FF2B5EF4-FFF2-40B4-BE49-F238E27FC236}">
                <a16:creationId xmlns:a16="http://schemas.microsoft.com/office/drawing/2014/main" id="{CA4CCC27-15C1-634C-ACE4-8F424EF868EE}"/>
              </a:ext>
            </a:extLst>
          </p:cNvPr>
          <p:cNvSpPr/>
          <p:nvPr/>
        </p:nvSpPr>
        <p:spPr>
          <a:xfrm>
            <a:off x="2772924" y="3921475"/>
            <a:ext cx="1717137" cy="276999"/>
          </a:xfrm>
          <a:prstGeom prst="rect">
            <a:avLst/>
          </a:prstGeom>
        </p:spPr>
        <p:txBody>
          <a:bodyPr wrap="none">
            <a:spAutoFit/>
          </a:bodyPr>
          <a:lstStyle/>
          <a:p>
            <a:r>
              <a:rPr lang="es-CO" sz="1200" b="1" dirty="0">
                <a:solidFill>
                  <a:schemeClr val="bg1"/>
                </a:solidFill>
                <a:latin typeface="Arial" panose="020B0604020202020204" pitchFamily="34" charset="0"/>
                <a:ea typeface="Arial" panose="020B0604020202020204" pitchFamily="34" charset="0"/>
              </a:rPr>
              <a:t>Informe de hallazgos</a:t>
            </a:r>
            <a:endParaRPr lang="es-CO" sz="1200" dirty="0">
              <a:solidFill>
                <a:schemeClr val="bg1"/>
              </a:solidFill>
            </a:endParaRPr>
          </a:p>
        </p:txBody>
      </p:sp>
      <p:sp>
        <p:nvSpPr>
          <p:cNvPr id="27" name="Elipse 26">
            <a:extLst>
              <a:ext uri="{FF2B5EF4-FFF2-40B4-BE49-F238E27FC236}">
                <a16:creationId xmlns:a16="http://schemas.microsoft.com/office/drawing/2014/main" id="{DBDC98F3-2B50-8F44-B5B8-D8200E0C81BA}"/>
              </a:ext>
            </a:extLst>
          </p:cNvPr>
          <p:cNvSpPr/>
          <p:nvPr/>
        </p:nvSpPr>
        <p:spPr>
          <a:xfrm>
            <a:off x="760288" y="3664946"/>
            <a:ext cx="729465" cy="6707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28" name="Picture 4" descr="Análisis del rendimiento empresarial con gráficos. vector gratuito">
            <a:extLst>
              <a:ext uri="{FF2B5EF4-FFF2-40B4-BE49-F238E27FC236}">
                <a16:creationId xmlns:a16="http://schemas.microsoft.com/office/drawing/2014/main" id="{617E21B6-1B4F-7A4D-ACEC-ED1718C109C7}"/>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7933" b="96635" l="9585" r="89617">
                        <a14:foregroundMark x1="53195" y1="8173" x2="43930" y2="10096"/>
                        <a14:foregroundMark x1="25719" y1="41827" x2="20767" y2="80529"/>
                        <a14:foregroundMark x1="20767" y1="80529" x2="18530" y2="89423"/>
                        <a14:foregroundMark x1="18530" y1="89423" x2="18211" y2="89423"/>
                        <a14:foregroundMark x1="36262" y1="84135" x2="49521" y2="92548"/>
                        <a14:foregroundMark x1="49521" y1="92548" x2="50799" y2="92788"/>
                        <a14:foregroundMark x1="82428" y1="70433" x2="85623" y2="96635"/>
                      </a14:backgroundRemoval>
                    </a14:imgEffect>
                  </a14:imgLayer>
                </a14:imgProps>
              </a:ext>
              <a:ext uri="{28A0092B-C50C-407E-A947-70E740481C1C}">
                <a14:useLocalDpi xmlns:a14="http://schemas.microsoft.com/office/drawing/2010/main" val="0"/>
              </a:ext>
            </a:extLst>
          </a:blip>
          <a:srcRect/>
          <a:stretch>
            <a:fillRect/>
          </a:stretch>
        </p:blipFill>
        <p:spPr bwMode="auto">
          <a:xfrm>
            <a:off x="266139" y="3264836"/>
            <a:ext cx="1893796" cy="1258497"/>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redondeado 6">
            <a:extLst>
              <a:ext uri="{FF2B5EF4-FFF2-40B4-BE49-F238E27FC236}">
                <a16:creationId xmlns:a16="http://schemas.microsoft.com/office/drawing/2014/main" id="{083A41E3-2173-F443-99F0-0BD0DD3B9D56}"/>
              </a:ext>
            </a:extLst>
          </p:cNvPr>
          <p:cNvSpPr/>
          <p:nvPr/>
        </p:nvSpPr>
        <p:spPr>
          <a:xfrm>
            <a:off x="308226" y="1925121"/>
            <a:ext cx="4037591" cy="2595508"/>
          </a:xfrm>
          <a:prstGeom prst="roundRect">
            <a:avLst>
              <a:gd name="adj" fmla="val 9938"/>
            </a:avLst>
          </a:prstGeom>
          <a:solidFill>
            <a:schemeClr val="bg1"/>
          </a:solidFill>
          <a:ln w="38100">
            <a:solidFill>
              <a:srgbClr val="EE9D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10">
            <a:extLst>
              <a:ext uri="{FF2B5EF4-FFF2-40B4-BE49-F238E27FC236}">
                <a16:creationId xmlns:a16="http://schemas.microsoft.com/office/drawing/2014/main" id="{618DBD15-540E-FC44-8E73-D43E26EF38E6}"/>
              </a:ext>
            </a:extLst>
          </p:cNvPr>
          <p:cNvSpPr/>
          <p:nvPr/>
        </p:nvSpPr>
        <p:spPr>
          <a:xfrm>
            <a:off x="483746" y="2160372"/>
            <a:ext cx="3808863" cy="2431435"/>
          </a:xfrm>
          <a:prstGeom prst="rect">
            <a:avLst/>
          </a:prstGeom>
        </p:spPr>
        <p:txBody>
          <a:bodyPr wrap="square">
            <a:spAutoFit/>
          </a:bodyPr>
          <a:lstStyle/>
          <a:p>
            <a:r>
              <a:rPr lang="es-CO" sz="1300" b="1" dirty="0">
                <a:solidFill>
                  <a:srgbClr val="D68D5D"/>
                </a:solidFill>
              </a:rPr>
              <a:t>Comprobable:</a:t>
            </a:r>
          </a:p>
          <a:p>
            <a:r>
              <a:rPr lang="es-CO" sz="1050" dirty="0">
                <a:solidFill>
                  <a:schemeClr val="tx1"/>
                </a:solidFill>
                <a:latin typeface="Arial" panose="020B0604020202020204" pitchFamily="34" charset="0"/>
              </a:rPr>
              <a:t>U</a:t>
            </a:r>
            <a:r>
              <a:rPr lang="es-CO" sz="1050" dirty="0">
                <a:latin typeface="Arial" panose="020B0604020202020204" pitchFamily="34" charset="0"/>
                <a:ea typeface="Arial" panose="020B0604020202020204" pitchFamily="34" charset="0"/>
              </a:rPr>
              <a:t>no de los problemas que surge al momento de solicitar información, sea cual sea el instrumento que se utilice, es que siempre existe un margen en el cual la información puede ser comprobada o validada con datos históricos o recopilados de procesos de seguimiento que sustenten los datos e información suministrada.  Un ejemplo de esto sería un empleado en una entrevista comenta que solo se han generado 2 fallas graves en el centro de datos pero en realidad no lleva un registro sobre esos sucesos presentados; por lo tanto, la información que suministra ayuda al proceso pero pierde trazabilidad y en la mayoría de los casos se termina no usando esta información o desechando porque no es comprobable.</a:t>
            </a:r>
          </a:p>
        </p:txBody>
      </p:sp>
      <p:sp>
        <p:nvSpPr>
          <p:cNvPr id="12" name="Elipse 11">
            <a:extLst>
              <a:ext uri="{FF2B5EF4-FFF2-40B4-BE49-F238E27FC236}">
                <a16:creationId xmlns:a16="http://schemas.microsoft.com/office/drawing/2014/main" id="{646CE522-1B05-9545-B6D4-F5E3EAA03D81}"/>
              </a:ext>
            </a:extLst>
          </p:cNvPr>
          <p:cNvSpPr/>
          <p:nvPr/>
        </p:nvSpPr>
        <p:spPr>
          <a:xfrm>
            <a:off x="3994570" y="1922417"/>
            <a:ext cx="352321" cy="352321"/>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X</a:t>
            </a:r>
          </a:p>
        </p:txBody>
      </p:sp>
      <p:sp>
        <p:nvSpPr>
          <p:cNvPr id="37" name="Google Shape;99;p4">
            <a:extLst>
              <a:ext uri="{FF2B5EF4-FFF2-40B4-BE49-F238E27FC236}">
                <a16:creationId xmlns:a16="http://schemas.microsoft.com/office/drawing/2014/main" id="{1CD7E52B-F0CA-A549-AB6C-79C73573F612}"/>
              </a:ext>
            </a:extLst>
          </p:cNvPr>
          <p:cNvSpPr txBox="1"/>
          <p:nvPr/>
        </p:nvSpPr>
        <p:spPr>
          <a:xfrm>
            <a:off x="8428010" y="1025619"/>
            <a:ext cx="3527681"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Contenido del botón: comprobable</a:t>
            </a:r>
            <a:endParaRPr sz="14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57711564"/>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2" name="Rectángulo 1">
            <a:extLst>
              <a:ext uri="{FF2B5EF4-FFF2-40B4-BE49-F238E27FC236}">
                <a16:creationId xmlns:a16="http://schemas.microsoft.com/office/drawing/2014/main" id="{88330A0D-4516-554A-B4FF-B86F6B80F7C6}"/>
              </a:ext>
            </a:extLst>
          </p:cNvPr>
          <p:cNvSpPr/>
          <p:nvPr/>
        </p:nvSpPr>
        <p:spPr>
          <a:xfrm>
            <a:off x="308225" y="1925121"/>
            <a:ext cx="7541230" cy="2595508"/>
          </a:xfrm>
          <a:prstGeom prst="rect">
            <a:avLst/>
          </a:prstGeom>
          <a:solidFill>
            <a:srgbClr val="ECEEED"/>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8" name="Google Shape;98;p4"/>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0" name="Google Shape;100;p4"/>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1" name="Google Shape;101;p4"/>
          <p:cNvSpPr/>
          <p:nvPr/>
        </p:nvSpPr>
        <p:spPr>
          <a:xfrm>
            <a:off x="8253350" y="4520629"/>
            <a:ext cx="3948174" cy="2337369"/>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100" b="0" i="0" u="none" strike="noStrike" cap="none" dirty="0">
                <a:solidFill>
                  <a:schemeClr val="dk1"/>
                </a:solidFill>
                <a:latin typeface="Arial"/>
                <a:ea typeface="Arial"/>
                <a:cs typeface="Arial"/>
                <a:sym typeface="Arial"/>
              </a:rPr>
              <a:t>Referencias de las imágenes</a:t>
            </a:r>
            <a:r>
              <a:rPr lang="es-ES" sz="1100" dirty="0">
                <a:solidFill>
                  <a:schemeClr val="dk1"/>
                </a:solidFill>
              </a:rPr>
              <a:t>: https://</a:t>
            </a:r>
            <a:r>
              <a:rPr lang="es-ES" sz="1100" dirty="0" err="1">
                <a:solidFill>
                  <a:schemeClr val="dk1"/>
                </a:solidFill>
              </a:rPr>
              <a:t>stock.adobe.com</a:t>
            </a:r>
            <a:r>
              <a:rPr lang="es-ES" sz="1100" dirty="0">
                <a:solidFill>
                  <a:schemeClr val="dk1"/>
                </a:solidFill>
              </a:rPr>
              <a:t>/</a:t>
            </a:r>
            <a:r>
              <a:rPr lang="es-ES" sz="1100" dirty="0" err="1">
                <a:solidFill>
                  <a:schemeClr val="dk1"/>
                </a:solidFill>
              </a:rPr>
              <a:t>co</a:t>
            </a:r>
            <a:r>
              <a:rPr lang="es-ES" sz="1100" dirty="0">
                <a:solidFill>
                  <a:schemeClr val="dk1"/>
                </a:solidFill>
              </a:rPr>
              <a:t>/</a:t>
            </a:r>
            <a:r>
              <a:rPr lang="es-ES" sz="1100" dirty="0" err="1">
                <a:solidFill>
                  <a:schemeClr val="dk1"/>
                </a:solidFill>
              </a:rPr>
              <a:t>images</a:t>
            </a:r>
            <a:r>
              <a:rPr lang="es-ES" sz="1100" dirty="0">
                <a:solidFill>
                  <a:schemeClr val="dk1"/>
                </a:solidFill>
              </a:rPr>
              <a:t>/id/295777202?as_audience=</a:t>
            </a:r>
            <a:r>
              <a:rPr lang="es-ES" sz="1100" dirty="0" err="1">
                <a:solidFill>
                  <a:schemeClr val="dk1"/>
                </a:solidFill>
              </a:rPr>
              <a:t>srp&amp;as_campaign</a:t>
            </a:r>
            <a:r>
              <a:rPr lang="es-ES" sz="1100" dirty="0">
                <a:solidFill>
                  <a:schemeClr val="dk1"/>
                </a:solidFill>
              </a:rPr>
              <a:t>=</a:t>
            </a:r>
            <a:r>
              <a:rPr lang="es-ES" sz="1100" dirty="0" err="1">
                <a:solidFill>
                  <a:schemeClr val="dk1"/>
                </a:solidFill>
              </a:rPr>
              <a:t>Freepik&amp;get_facets</a:t>
            </a:r>
            <a:r>
              <a:rPr lang="es-ES" sz="1100" dirty="0">
                <a:solidFill>
                  <a:schemeClr val="dk1"/>
                </a:solidFill>
              </a:rPr>
              <a:t>=1&amp;order=</a:t>
            </a:r>
            <a:r>
              <a:rPr lang="es-ES" sz="1100" dirty="0" err="1">
                <a:solidFill>
                  <a:schemeClr val="dk1"/>
                </a:solidFill>
              </a:rPr>
              <a:t>relevance&amp;safe_search</a:t>
            </a:r>
            <a:r>
              <a:rPr lang="es-ES" sz="1100" dirty="0">
                <a:solidFill>
                  <a:schemeClr val="dk1"/>
                </a:solidFill>
              </a:rPr>
              <a:t>=1&amp;as_content=</a:t>
            </a:r>
            <a:r>
              <a:rPr lang="es-ES" sz="1100" dirty="0" err="1">
                <a:solidFill>
                  <a:schemeClr val="dk1"/>
                </a:solidFill>
              </a:rPr>
              <a:t>api&amp;k</a:t>
            </a:r>
            <a:r>
              <a:rPr lang="es-ES" sz="1100" dirty="0">
                <a:solidFill>
                  <a:schemeClr val="dk1"/>
                </a:solidFill>
              </a:rPr>
              <a:t>=infograf%C3%ADa%20cinco&amp;filterscontent_typezip_vector=1&amp;tduid=58d5dcab88cd4f318bf9cd67f089f83c&amp;as_channel=</a:t>
            </a:r>
            <a:r>
              <a:rPr lang="es-ES" sz="1100" dirty="0" err="1">
                <a:solidFill>
                  <a:schemeClr val="dk1"/>
                </a:solidFill>
              </a:rPr>
              <a:t>affiliate&amp;as_campclass</a:t>
            </a:r>
            <a:r>
              <a:rPr lang="es-ES" sz="1100" dirty="0">
                <a:solidFill>
                  <a:schemeClr val="dk1"/>
                </a:solidFill>
              </a:rPr>
              <a:t>=</a:t>
            </a:r>
            <a:r>
              <a:rPr lang="es-ES" sz="1100" dirty="0" err="1">
                <a:solidFill>
                  <a:schemeClr val="dk1"/>
                </a:solidFill>
              </a:rPr>
              <a:t>redirect&amp;as_source</a:t>
            </a:r>
            <a:r>
              <a:rPr lang="es-ES" sz="1100" dirty="0">
                <a:solidFill>
                  <a:schemeClr val="dk1"/>
                </a:solidFill>
              </a:rPr>
              <a:t>=</a:t>
            </a:r>
            <a:r>
              <a:rPr lang="es-ES" sz="1100" dirty="0" err="1">
                <a:solidFill>
                  <a:schemeClr val="dk1"/>
                </a:solidFill>
              </a:rPr>
              <a:t>arvato</a:t>
            </a:r>
            <a:endParaRPr lang="es-ES" sz="1100" dirty="0">
              <a:solidFill>
                <a:schemeClr val="dk1"/>
              </a:solidFill>
            </a:endParaRPr>
          </a:p>
          <a:p>
            <a:pPr lvl="0">
              <a:buClr>
                <a:schemeClr val="dk1"/>
              </a:buClr>
              <a:buSzPts val="300"/>
            </a:pPr>
            <a:r>
              <a:rPr lang="es-CO" sz="1100" dirty="0"/>
              <a:t>https://</a:t>
            </a:r>
            <a:r>
              <a:rPr lang="es-CO" sz="1100" dirty="0" err="1"/>
              <a:t>www.freepik.es</a:t>
            </a:r>
            <a:r>
              <a:rPr lang="es-CO" sz="1100" dirty="0"/>
              <a:t>/vector-gratis/analisis-rendimiento-empresarial-graficos_3585415.htm#query=an%C3%A1lisis&amp;position=2&amp;from_view=</a:t>
            </a:r>
            <a:r>
              <a:rPr lang="es-CO" sz="1100" dirty="0" err="1"/>
              <a:t>search</a:t>
            </a:r>
            <a:endParaRPr sz="1100" dirty="0"/>
          </a:p>
          <a:p>
            <a:pPr marL="0" marR="0" lvl="0" indent="0" algn="ctr" rtl="0">
              <a:lnSpc>
                <a:spcPct val="100000"/>
              </a:lnSpc>
              <a:spcBef>
                <a:spcPts val="0"/>
              </a:spcBef>
              <a:spcAft>
                <a:spcPts val="0"/>
              </a:spcAft>
              <a:buClr>
                <a:srgbClr val="000000"/>
              </a:buClr>
              <a:buSzPts val="1800"/>
              <a:buFont typeface="Arial"/>
              <a:buNone/>
            </a:pPr>
            <a:endParaRPr sz="1100" b="0" i="0" u="none" strike="noStrike" cap="none" dirty="0">
              <a:solidFill>
                <a:schemeClr val="dk1"/>
              </a:solidFill>
              <a:latin typeface="Arial"/>
              <a:ea typeface="Arial"/>
              <a:cs typeface="Arial"/>
              <a:sym typeface="Arial"/>
            </a:endParaRPr>
          </a:p>
        </p:txBody>
      </p:sp>
      <p:pic>
        <p:nvPicPr>
          <p:cNvPr id="1026" name="Picture 2" descr="5 point diagram option element infographic circles shapes chart. red, pink, yellow, orange, green color. vector template">
            <a:extLst>
              <a:ext uri="{FF2B5EF4-FFF2-40B4-BE49-F238E27FC236}">
                <a16:creationId xmlns:a16="http://schemas.microsoft.com/office/drawing/2014/main" id="{62FC1C59-7AAF-6547-BDD1-80C0BD01C10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551" b="41083"/>
          <a:stretch/>
        </p:blipFill>
        <p:spPr bwMode="auto">
          <a:xfrm>
            <a:off x="482886" y="2216429"/>
            <a:ext cx="4602822" cy="2119266"/>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58399FBD-662E-204E-A654-3A705963935B}"/>
              </a:ext>
            </a:extLst>
          </p:cNvPr>
          <p:cNvSpPr/>
          <p:nvPr/>
        </p:nvSpPr>
        <p:spPr>
          <a:xfrm>
            <a:off x="2116477" y="2671282"/>
            <a:ext cx="1602768" cy="359595"/>
          </a:xfrm>
          <a:prstGeom prst="rect">
            <a:avLst/>
          </a:prstGeom>
          <a:solidFill>
            <a:srgbClr val="7EA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E6609622-C694-944F-87DE-998F790CBA2B}"/>
              </a:ext>
            </a:extLst>
          </p:cNvPr>
          <p:cNvSpPr/>
          <p:nvPr/>
        </p:nvSpPr>
        <p:spPr>
          <a:xfrm>
            <a:off x="2607923" y="3264836"/>
            <a:ext cx="1602768" cy="359595"/>
          </a:xfrm>
          <a:prstGeom prst="rect">
            <a:avLst/>
          </a:prstGeom>
          <a:solidFill>
            <a:srgbClr val="EE9D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9">
            <a:extLst>
              <a:ext uri="{FF2B5EF4-FFF2-40B4-BE49-F238E27FC236}">
                <a16:creationId xmlns:a16="http://schemas.microsoft.com/office/drawing/2014/main" id="{F2BA0258-E037-574C-8D8F-6F8756085289}"/>
              </a:ext>
            </a:extLst>
          </p:cNvPr>
          <p:cNvSpPr/>
          <p:nvPr/>
        </p:nvSpPr>
        <p:spPr>
          <a:xfrm>
            <a:off x="2811694" y="3862021"/>
            <a:ext cx="1602768" cy="359595"/>
          </a:xfrm>
          <a:prstGeom prst="rect">
            <a:avLst/>
          </a:prstGeom>
          <a:solidFill>
            <a:srgbClr val="FE86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Rectángulo 3">
            <a:extLst>
              <a:ext uri="{FF2B5EF4-FFF2-40B4-BE49-F238E27FC236}">
                <a16:creationId xmlns:a16="http://schemas.microsoft.com/office/drawing/2014/main" id="{C26F57D0-8CD5-FC45-BDD2-EC2CBFAC3832}"/>
              </a:ext>
            </a:extLst>
          </p:cNvPr>
          <p:cNvSpPr/>
          <p:nvPr/>
        </p:nvSpPr>
        <p:spPr>
          <a:xfrm>
            <a:off x="2127096" y="2703684"/>
            <a:ext cx="1596912" cy="276999"/>
          </a:xfrm>
          <a:prstGeom prst="rect">
            <a:avLst/>
          </a:prstGeom>
        </p:spPr>
        <p:txBody>
          <a:bodyPr wrap="none">
            <a:spAutoFit/>
          </a:bodyPr>
          <a:lstStyle/>
          <a:p>
            <a:r>
              <a:rPr lang="es-CO" sz="1200" b="1" dirty="0">
                <a:solidFill>
                  <a:schemeClr val="bg1"/>
                </a:solidFill>
                <a:latin typeface="Arial" panose="020B0604020202020204" pitchFamily="34" charset="0"/>
                <a:ea typeface="Arial" panose="020B0604020202020204" pitchFamily="34" charset="0"/>
              </a:rPr>
              <a:t>Reunir información</a:t>
            </a:r>
            <a:endParaRPr lang="es-CO" sz="1200" dirty="0">
              <a:solidFill>
                <a:schemeClr val="bg1"/>
              </a:solidFill>
            </a:endParaRPr>
          </a:p>
        </p:txBody>
      </p:sp>
      <p:sp>
        <p:nvSpPr>
          <p:cNvPr id="5" name="Rectángulo redondeado 4">
            <a:extLst>
              <a:ext uri="{FF2B5EF4-FFF2-40B4-BE49-F238E27FC236}">
                <a16:creationId xmlns:a16="http://schemas.microsoft.com/office/drawing/2014/main" id="{783C5851-469F-6C44-81E5-618F3D1A5611}"/>
              </a:ext>
            </a:extLst>
          </p:cNvPr>
          <p:cNvSpPr/>
          <p:nvPr/>
        </p:nvSpPr>
        <p:spPr>
          <a:xfrm>
            <a:off x="4414462" y="2095929"/>
            <a:ext cx="1164406" cy="277402"/>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redondeado 14">
            <a:extLst>
              <a:ext uri="{FF2B5EF4-FFF2-40B4-BE49-F238E27FC236}">
                <a16:creationId xmlns:a16="http://schemas.microsoft.com/office/drawing/2014/main" id="{998E11DC-ECF2-CA4E-BF42-00EFD98483D5}"/>
              </a:ext>
            </a:extLst>
          </p:cNvPr>
          <p:cNvSpPr/>
          <p:nvPr/>
        </p:nvSpPr>
        <p:spPr>
          <a:xfrm>
            <a:off x="5303175" y="2448250"/>
            <a:ext cx="1164406" cy="277402"/>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ángulo redondeado 15">
            <a:extLst>
              <a:ext uri="{FF2B5EF4-FFF2-40B4-BE49-F238E27FC236}">
                <a16:creationId xmlns:a16="http://schemas.microsoft.com/office/drawing/2014/main" id="{FEEBA944-AB91-5747-9F22-40F3616454B3}"/>
              </a:ext>
            </a:extLst>
          </p:cNvPr>
          <p:cNvSpPr/>
          <p:nvPr/>
        </p:nvSpPr>
        <p:spPr>
          <a:xfrm>
            <a:off x="4414462" y="2788581"/>
            <a:ext cx="1164406" cy="277402"/>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CuadroTexto 5">
            <a:extLst>
              <a:ext uri="{FF2B5EF4-FFF2-40B4-BE49-F238E27FC236}">
                <a16:creationId xmlns:a16="http://schemas.microsoft.com/office/drawing/2014/main" id="{D918F775-4E5F-8C46-A95B-3939FD38DBE5}"/>
              </a:ext>
            </a:extLst>
          </p:cNvPr>
          <p:cNvSpPr txBox="1"/>
          <p:nvPr/>
        </p:nvSpPr>
        <p:spPr>
          <a:xfrm>
            <a:off x="4520412" y="2096332"/>
            <a:ext cx="952505" cy="276999"/>
          </a:xfrm>
          <a:prstGeom prst="rect">
            <a:avLst/>
          </a:prstGeom>
          <a:noFill/>
        </p:spPr>
        <p:txBody>
          <a:bodyPr wrap="none" rtlCol="0">
            <a:spAutoFit/>
          </a:bodyPr>
          <a:lstStyle/>
          <a:p>
            <a:r>
              <a:rPr lang="es-CO" sz="1200" b="1" dirty="0">
                <a:solidFill>
                  <a:schemeClr val="bg1"/>
                </a:solidFill>
              </a:rPr>
              <a:t>Encuestas</a:t>
            </a:r>
          </a:p>
        </p:txBody>
      </p:sp>
      <p:sp>
        <p:nvSpPr>
          <p:cNvPr id="18" name="CuadroTexto 17">
            <a:extLst>
              <a:ext uri="{FF2B5EF4-FFF2-40B4-BE49-F238E27FC236}">
                <a16:creationId xmlns:a16="http://schemas.microsoft.com/office/drawing/2014/main" id="{C024EB0E-745B-3E4A-8DF2-95A0B82BED6C}"/>
              </a:ext>
            </a:extLst>
          </p:cNvPr>
          <p:cNvSpPr txBox="1"/>
          <p:nvPr/>
        </p:nvSpPr>
        <p:spPr>
          <a:xfrm>
            <a:off x="5379470" y="2448653"/>
            <a:ext cx="1011815" cy="276999"/>
          </a:xfrm>
          <a:prstGeom prst="rect">
            <a:avLst/>
          </a:prstGeom>
          <a:noFill/>
        </p:spPr>
        <p:txBody>
          <a:bodyPr wrap="none" rtlCol="0">
            <a:spAutoFit/>
          </a:bodyPr>
          <a:lstStyle/>
          <a:p>
            <a:r>
              <a:rPr lang="es-CO" sz="1200" b="1" dirty="0">
                <a:solidFill>
                  <a:schemeClr val="bg1"/>
                </a:solidFill>
              </a:rPr>
              <a:t>Entrevistas</a:t>
            </a:r>
          </a:p>
        </p:txBody>
      </p:sp>
      <p:sp>
        <p:nvSpPr>
          <p:cNvPr id="19" name="CuadroTexto 18">
            <a:extLst>
              <a:ext uri="{FF2B5EF4-FFF2-40B4-BE49-F238E27FC236}">
                <a16:creationId xmlns:a16="http://schemas.microsoft.com/office/drawing/2014/main" id="{B8A971EC-28AC-1545-A072-FAE510847D67}"/>
              </a:ext>
            </a:extLst>
          </p:cNvPr>
          <p:cNvSpPr txBox="1"/>
          <p:nvPr/>
        </p:nvSpPr>
        <p:spPr>
          <a:xfrm>
            <a:off x="4621510" y="2788581"/>
            <a:ext cx="764953" cy="276999"/>
          </a:xfrm>
          <a:prstGeom prst="rect">
            <a:avLst/>
          </a:prstGeom>
          <a:noFill/>
        </p:spPr>
        <p:txBody>
          <a:bodyPr wrap="none" rtlCol="0">
            <a:spAutoFit/>
          </a:bodyPr>
          <a:lstStyle/>
          <a:p>
            <a:r>
              <a:rPr lang="es-CO" sz="1200" b="1" dirty="0">
                <a:solidFill>
                  <a:schemeClr val="bg1"/>
                </a:solidFill>
              </a:rPr>
              <a:t>Talleres</a:t>
            </a:r>
          </a:p>
        </p:txBody>
      </p:sp>
      <p:cxnSp>
        <p:nvCxnSpPr>
          <p:cNvPr id="8" name="Conector angular 7">
            <a:extLst>
              <a:ext uri="{FF2B5EF4-FFF2-40B4-BE49-F238E27FC236}">
                <a16:creationId xmlns:a16="http://schemas.microsoft.com/office/drawing/2014/main" id="{3F41500C-0675-5D4F-8F24-494718F28883}"/>
              </a:ext>
            </a:extLst>
          </p:cNvPr>
          <p:cNvCxnSpPr/>
          <p:nvPr/>
        </p:nvCxnSpPr>
        <p:spPr>
          <a:xfrm flipV="1">
            <a:off x="3843334" y="2234630"/>
            <a:ext cx="571128" cy="553951"/>
          </a:xfrm>
          <a:prstGeom prst="bentConnector3">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Conector angular 21">
            <a:extLst>
              <a:ext uri="{FF2B5EF4-FFF2-40B4-BE49-F238E27FC236}">
                <a16:creationId xmlns:a16="http://schemas.microsoft.com/office/drawing/2014/main" id="{A645675D-1527-6E4C-8928-E47372FC2212}"/>
              </a:ext>
            </a:extLst>
          </p:cNvPr>
          <p:cNvCxnSpPr>
            <a:cxnSpLocks/>
            <a:endCxn id="15" idx="1"/>
          </p:cNvCxnSpPr>
          <p:nvPr/>
        </p:nvCxnSpPr>
        <p:spPr>
          <a:xfrm flipV="1">
            <a:off x="3843333" y="2586951"/>
            <a:ext cx="1459842" cy="213238"/>
          </a:xfrm>
          <a:prstGeom prst="bentConnector3">
            <a:avLst>
              <a:gd name="adj1" fmla="val 19737"/>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Conector angular 24">
            <a:extLst>
              <a:ext uri="{FF2B5EF4-FFF2-40B4-BE49-F238E27FC236}">
                <a16:creationId xmlns:a16="http://schemas.microsoft.com/office/drawing/2014/main" id="{6DE18A19-B229-B442-BA2A-3CD2B66F9B85}"/>
              </a:ext>
            </a:extLst>
          </p:cNvPr>
          <p:cNvCxnSpPr>
            <a:cxnSpLocks/>
            <a:endCxn id="16" idx="1"/>
          </p:cNvCxnSpPr>
          <p:nvPr/>
        </p:nvCxnSpPr>
        <p:spPr>
          <a:xfrm>
            <a:off x="3832808" y="2797628"/>
            <a:ext cx="581654" cy="129654"/>
          </a:xfrm>
          <a:prstGeom prst="bentConnector3">
            <a:avLst>
              <a:gd name="adj1" fmla="val 50000"/>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ectángulo 19">
            <a:extLst>
              <a:ext uri="{FF2B5EF4-FFF2-40B4-BE49-F238E27FC236}">
                <a16:creationId xmlns:a16="http://schemas.microsoft.com/office/drawing/2014/main" id="{D2B7ED04-DE4D-B246-9644-B3A16EBE3BD8}"/>
              </a:ext>
            </a:extLst>
          </p:cNvPr>
          <p:cNvSpPr/>
          <p:nvPr/>
        </p:nvSpPr>
        <p:spPr>
          <a:xfrm>
            <a:off x="2588744" y="3264836"/>
            <a:ext cx="1621947" cy="400110"/>
          </a:xfrm>
          <a:prstGeom prst="rect">
            <a:avLst/>
          </a:prstGeom>
        </p:spPr>
        <p:txBody>
          <a:bodyPr wrap="square">
            <a:spAutoFit/>
          </a:bodyPr>
          <a:lstStyle/>
          <a:p>
            <a:pPr algn="ctr"/>
            <a:r>
              <a:rPr lang="es-CO" sz="1000" b="1" dirty="0">
                <a:solidFill>
                  <a:schemeClr val="bg1"/>
                </a:solidFill>
                <a:latin typeface="Arial" panose="020B0604020202020204" pitchFamily="34" charset="0"/>
                <a:ea typeface="Arial" panose="020B0604020202020204" pitchFamily="34" charset="0"/>
              </a:rPr>
              <a:t>Evaluar la información recopilada</a:t>
            </a:r>
            <a:endParaRPr lang="es-CO" sz="1000" dirty="0">
              <a:solidFill>
                <a:schemeClr val="bg1"/>
              </a:solidFill>
            </a:endParaRPr>
          </a:p>
        </p:txBody>
      </p:sp>
      <p:sp>
        <p:nvSpPr>
          <p:cNvPr id="28" name="Rectángulo redondeado 27">
            <a:extLst>
              <a:ext uri="{FF2B5EF4-FFF2-40B4-BE49-F238E27FC236}">
                <a16:creationId xmlns:a16="http://schemas.microsoft.com/office/drawing/2014/main" id="{C4FFC83E-9F6E-C84C-965B-FF0F311A5E29}"/>
              </a:ext>
            </a:extLst>
          </p:cNvPr>
          <p:cNvSpPr/>
          <p:nvPr/>
        </p:nvSpPr>
        <p:spPr>
          <a:xfrm>
            <a:off x="5611550" y="3265669"/>
            <a:ext cx="1164406" cy="277402"/>
          </a:xfrm>
          <a:prstGeom prst="roundRect">
            <a:avLst/>
          </a:prstGeom>
          <a:solidFill>
            <a:srgbClr val="D68D5D"/>
          </a:solidFill>
          <a:ln>
            <a:solidFill>
              <a:srgbClr val="EE9D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Rectángulo redondeado 28">
            <a:extLst>
              <a:ext uri="{FF2B5EF4-FFF2-40B4-BE49-F238E27FC236}">
                <a16:creationId xmlns:a16="http://schemas.microsoft.com/office/drawing/2014/main" id="{F5242608-5FDA-FC44-B0F3-E1FFA8E995A8}"/>
              </a:ext>
            </a:extLst>
          </p:cNvPr>
          <p:cNvSpPr/>
          <p:nvPr/>
        </p:nvSpPr>
        <p:spPr>
          <a:xfrm>
            <a:off x="6500263" y="3617990"/>
            <a:ext cx="1164406" cy="277402"/>
          </a:xfrm>
          <a:prstGeom prst="roundRect">
            <a:avLst/>
          </a:prstGeom>
          <a:solidFill>
            <a:srgbClr val="D68D5D"/>
          </a:solidFill>
          <a:ln>
            <a:solidFill>
              <a:srgbClr val="EE9D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0" name="Rectángulo redondeado 29">
            <a:extLst>
              <a:ext uri="{FF2B5EF4-FFF2-40B4-BE49-F238E27FC236}">
                <a16:creationId xmlns:a16="http://schemas.microsoft.com/office/drawing/2014/main" id="{1F920620-7A0B-DD42-80DC-EB2AD63E8BCF}"/>
              </a:ext>
            </a:extLst>
          </p:cNvPr>
          <p:cNvSpPr/>
          <p:nvPr/>
        </p:nvSpPr>
        <p:spPr>
          <a:xfrm>
            <a:off x="5611550" y="3958321"/>
            <a:ext cx="1164406" cy="277402"/>
          </a:xfrm>
          <a:prstGeom prst="roundRect">
            <a:avLst/>
          </a:prstGeom>
          <a:solidFill>
            <a:srgbClr val="D68D5D"/>
          </a:solidFill>
          <a:ln>
            <a:solidFill>
              <a:srgbClr val="EE9D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CuadroTexto 30">
            <a:extLst>
              <a:ext uri="{FF2B5EF4-FFF2-40B4-BE49-F238E27FC236}">
                <a16:creationId xmlns:a16="http://schemas.microsoft.com/office/drawing/2014/main" id="{03FC6697-F585-3941-9879-22073FA850B5}"/>
              </a:ext>
            </a:extLst>
          </p:cNvPr>
          <p:cNvSpPr txBox="1"/>
          <p:nvPr/>
        </p:nvSpPr>
        <p:spPr>
          <a:xfrm>
            <a:off x="5717500" y="3266072"/>
            <a:ext cx="918841" cy="276999"/>
          </a:xfrm>
          <a:prstGeom prst="rect">
            <a:avLst/>
          </a:prstGeom>
          <a:noFill/>
        </p:spPr>
        <p:txBody>
          <a:bodyPr wrap="none" rtlCol="0">
            <a:spAutoFit/>
          </a:bodyPr>
          <a:lstStyle/>
          <a:p>
            <a:r>
              <a:rPr lang="es-CO" sz="1200" b="1" dirty="0">
                <a:solidFill>
                  <a:schemeClr val="bg1"/>
                </a:solidFill>
              </a:rPr>
              <a:t>Veracidad</a:t>
            </a:r>
          </a:p>
        </p:txBody>
      </p:sp>
      <p:sp>
        <p:nvSpPr>
          <p:cNvPr id="32" name="CuadroTexto 31">
            <a:extLst>
              <a:ext uri="{FF2B5EF4-FFF2-40B4-BE49-F238E27FC236}">
                <a16:creationId xmlns:a16="http://schemas.microsoft.com/office/drawing/2014/main" id="{43553CF7-2255-7B47-A088-D4D62DA26937}"/>
              </a:ext>
            </a:extLst>
          </p:cNvPr>
          <p:cNvSpPr txBox="1"/>
          <p:nvPr/>
        </p:nvSpPr>
        <p:spPr>
          <a:xfrm>
            <a:off x="6742856" y="3618393"/>
            <a:ext cx="740908" cy="276999"/>
          </a:xfrm>
          <a:prstGeom prst="rect">
            <a:avLst/>
          </a:prstGeom>
          <a:noFill/>
        </p:spPr>
        <p:txBody>
          <a:bodyPr wrap="none" rtlCol="0">
            <a:spAutoFit/>
          </a:bodyPr>
          <a:lstStyle/>
          <a:p>
            <a:r>
              <a:rPr lang="es-CO" sz="1200" b="1" dirty="0">
                <a:solidFill>
                  <a:schemeClr val="bg1"/>
                </a:solidFill>
              </a:rPr>
              <a:t>Calidad</a:t>
            </a:r>
          </a:p>
        </p:txBody>
      </p:sp>
      <p:sp>
        <p:nvSpPr>
          <p:cNvPr id="33" name="CuadroTexto 32">
            <a:extLst>
              <a:ext uri="{FF2B5EF4-FFF2-40B4-BE49-F238E27FC236}">
                <a16:creationId xmlns:a16="http://schemas.microsoft.com/office/drawing/2014/main" id="{46BF5A6C-8CC7-3543-A7E1-41FBC9891C3F}"/>
              </a:ext>
            </a:extLst>
          </p:cNvPr>
          <p:cNvSpPr txBox="1"/>
          <p:nvPr/>
        </p:nvSpPr>
        <p:spPr>
          <a:xfrm>
            <a:off x="5630450" y="3958321"/>
            <a:ext cx="1176925" cy="276999"/>
          </a:xfrm>
          <a:prstGeom prst="rect">
            <a:avLst/>
          </a:prstGeom>
          <a:noFill/>
        </p:spPr>
        <p:txBody>
          <a:bodyPr wrap="none" rtlCol="0">
            <a:spAutoFit/>
          </a:bodyPr>
          <a:lstStyle/>
          <a:p>
            <a:r>
              <a:rPr lang="es-CO" sz="1200" b="1" dirty="0">
                <a:solidFill>
                  <a:schemeClr val="bg1"/>
                </a:solidFill>
              </a:rPr>
              <a:t>Comprobable</a:t>
            </a:r>
          </a:p>
        </p:txBody>
      </p:sp>
      <p:cxnSp>
        <p:nvCxnSpPr>
          <p:cNvPr id="34" name="Conector angular 33">
            <a:extLst>
              <a:ext uri="{FF2B5EF4-FFF2-40B4-BE49-F238E27FC236}">
                <a16:creationId xmlns:a16="http://schemas.microsoft.com/office/drawing/2014/main" id="{30793E56-F1A0-E541-80BF-1CE8074CDF05}"/>
              </a:ext>
            </a:extLst>
          </p:cNvPr>
          <p:cNvCxnSpPr>
            <a:cxnSpLocks/>
          </p:cNvCxnSpPr>
          <p:nvPr/>
        </p:nvCxnSpPr>
        <p:spPr>
          <a:xfrm flipV="1">
            <a:off x="4335695" y="3404371"/>
            <a:ext cx="1275855" cy="11586"/>
          </a:xfrm>
          <a:prstGeom prst="bentConnector3">
            <a:avLst/>
          </a:prstGeom>
          <a:ln>
            <a:solidFill>
              <a:srgbClr val="EE9D65"/>
            </a:solidFill>
          </a:ln>
        </p:spPr>
        <p:style>
          <a:lnRef idx="1">
            <a:schemeClr val="accent1"/>
          </a:lnRef>
          <a:fillRef idx="0">
            <a:schemeClr val="accent1"/>
          </a:fillRef>
          <a:effectRef idx="0">
            <a:schemeClr val="accent1"/>
          </a:effectRef>
          <a:fontRef idx="minor">
            <a:schemeClr val="tx1"/>
          </a:fontRef>
        </p:style>
      </p:cxnSp>
      <p:cxnSp>
        <p:nvCxnSpPr>
          <p:cNvPr id="35" name="Conector angular 34">
            <a:extLst>
              <a:ext uri="{FF2B5EF4-FFF2-40B4-BE49-F238E27FC236}">
                <a16:creationId xmlns:a16="http://schemas.microsoft.com/office/drawing/2014/main" id="{774BADA2-92FC-D04C-A697-82A7A669C564}"/>
              </a:ext>
            </a:extLst>
          </p:cNvPr>
          <p:cNvCxnSpPr>
            <a:cxnSpLocks/>
            <a:endCxn id="29" idx="1"/>
          </p:cNvCxnSpPr>
          <p:nvPr/>
        </p:nvCxnSpPr>
        <p:spPr>
          <a:xfrm>
            <a:off x="4316795" y="3415957"/>
            <a:ext cx="2183468" cy="340734"/>
          </a:xfrm>
          <a:prstGeom prst="bentConnector3">
            <a:avLst>
              <a:gd name="adj1" fmla="val 30237"/>
            </a:avLst>
          </a:prstGeom>
          <a:ln>
            <a:solidFill>
              <a:srgbClr val="EE9D65"/>
            </a:solidFill>
          </a:ln>
        </p:spPr>
        <p:style>
          <a:lnRef idx="1">
            <a:schemeClr val="accent1"/>
          </a:lnRef>
          <a:fillRef idx="0">
            <a:schemeClr val="accent1"/>
          </a:fillRef>
          <a:effectRef idx="0">
            <a:schemeClr val="accent1"/>
          </a:effectRef>
          <a:fontRef idx="minor">
            <a:schemeClr val="tx1"/>
          </a:fontRef>
        </p:style>
      </p:cxnSp>
      <p:cxnSp>
        <p:nvCxnSpPr>
          <p:cNvPr id="36" name="Conector angular 35">
            <a:extLst>
              <a:ext uri="{FF2B5EF4-FFF2-40B4-BE49-F238E27FC236}">
                <a16:creationId xmlns:a16="http://schemas.microsoft.com/office/drawing/2014/main" id="{41130CB6-BBF2-E548-9AA3-8C66C90E70A1}"/>
              </a:ext>
            </a:extLst>
          </p:cNvPr>
          <p:cNvCxnSpPr>
            <a:cxnSpLocks/>
            <a:endCxn id="30" idx="1"/>
          </p:cNvCxnSpPr>
          <p:nvPr/>
        </p:nvCxnSpPr>
        <p:spPr>
          <a:xfrm>
            <a:off x="4335695" y="3416360"/>
            <a:ext cx="1275855" cy="680662"/>
          </a:xfrm>
          <a:prstGeom prst="bentConnector3">
            <a:avLst>
              <a:gd name="adj1" fmla="val 50000"/>
            </a:avLst>
          </a:prstGeom>
          <a:ln>
            <a:solidFill>
              <a:srgbClr val="EE9D65"/>
            </a:solidFill>
          </a:ln>
        </p:spPr>
        <p:style>
          <a:lnRef idx="1">
            <a:schemeClr val="accent1"/>
          </a:lnRef>
          <a:fillRef idx="0">
            <a:schemeClr val="accent1"/>
          </a:fillRef>
          <a:effectRef idx="0">
            <a:schemeClr val="accent1"/>
          </a:effectRef>
          <a:fontRef idx="minor">
            <a:schemeClr val="tx1"/>
          </a:fontRef>
        </p:style>
      </p:cxnSp>
      <p:sp>
        <p:nvSpPr>
          <p:cNvPr id="41" name="Rectángulo 40">
            <a:extLst>
              <a:ext uri="{FF2B5EF4-FFF2-40B4-BE49-F238E27FC236}">
                <a16:creationId xmlns:a16="http://schemas.microsoft.com/office/drawing/2014/main" id="{CA4CCC27-15C1-634C-ACE4-8F424EF868EE}"/>
              </a:ext>
            </a:extLst>
          </p:cNvPr>
          <p:cNvSpPr/>
          <p:nvPr/>
        </p:nvSpPr>
        <p:spPr>
          <a:xfrm>
            <a:off x="2772924" y="3921475"/>
            <a:ext cx="1717137" cy="276999"/>
          </a:xfrm>
          <a:prstGeom prst="rect">
            <a:avLst/>
          </a:prstGeom>
        </p:spPr>
        <p:txBody>
          <a:bodyPr wrap="none">
            <a:spAutoFit/>
          </a:bodyPr>
          <a:lstStyle/>
          <a:p>
            <a:r>
              <a:rPr lang="es-CO" sz="1200" b="1" dirty="0">
                <a:solidFill>
                  <a:schemeClr val="bg1"/>
                </a:solidFill>
                <a:latin typeface="Arial" panose="020B0604020202020204" pitchFamily="34" charset="0"/>
                <a:ea typeface="Arial" panose="020B0604020202020204" pitchFamily="34" charset="0"/>
              </a:rPr>
              <a:t>Informe de hallazgos</a:t>
            </a:r>
            <a:endParaRPr lang="es-CO" sz="1200" dirty="0">
              <a:solidFill>
                <a:schemeClr val="bg1"/>
              </a:solidFill>
            </a:endParaRPr>
          </a:p>
        </p:txBody>
      </p:sp>
      <p:sp>
        <p:nvSpPr>
          <p:cNvPr id="27" name="Elipse 26">
            <a:extLst>
              <a:ext uri="{FF2B5EF4-FFF2-40B4-BE49-F238E27FC236}">
                <a16:creationId xmlns:a16="http://schemas.microsoft.com/office/drawing/2014/main" id="{DBDC98F3-2B50-8F44-B5B8-D8200E0C81BA}"/>
              </a:ext>
            </a:extLst>
          </p:cNvPr>
          <p:cNvSpPr/>
          <p:nvPr/>
        </p:nvSpPr>
        <p:spPr>
          <a:xfrm>
            <a:off x="760288" y="3664946"/>
            <a:ext cx="729465" cy="6707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28" name="Picture 4" descr="Análisis del rendimiento empresarial con gráficos. vector gratuito">
            <a:extLst>
              <a:ext uri="{FF2B5EF4-FFF2-40B4-BE49-F238E27FC236}">
                <a16:creationId xmlns:a16="http://schemas.microsoft.com/office/drawing/2014/main" id="{617E21B6-1B4F-7A4D-ACEC-ED1718C109C7}"/>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7933" b="96635" l="9585" r="89617">
                        <a14:foregroundMark x1="53195" y1="8173" x2="43930" y2="10096"/>
                        <a14:foregroundMark x1="25719" y1="41827" x2="20767" y2="80529"/>
                        <a14:foregroundMark x1="20767" y1="80529" x2="18530" y2="89423"/>
                        <a14:foregroundMark x1="18530" y1="89423" x2="18211" y2="89423"/>
                        <a14:foregroundMark x1="36262" y1="84135" x2="49521" y2="92548"/>
                        <a14:foregroundMark x1="49521" y1="92548" x2="50799" y2="92788"/>
                        <a14:foregroundMark x1="82428" y1="70433" x2="85623" y2="96635"/>
                      </a14:backgroundRemoval>
                    </a14:imgEffect>
                  </a14:imgLayer>
                </a14:imgProps>
              </a:ext>
              <a:ext uri="{28A0092B-C50C-407E-A947-70E740481C1C}">
                <a14:useLocalDpi xmlns:a14="http://schemas.microsoft.com/office/drawing/2010/main" val="0"/>
              </a:ext>
            </a:extLst>
          </a:blip>
          <a:srcRect/>
          <a:stretch>
            <a:fillRect/>
          </a:stretch>
        </p:blipFill>
        <p:spPr bwMode="auto">
          <a:xfrm>
            <a:off x="266139" y="3264836"/>
            <a:ext cx="1893796" cy="1258497"/>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redondeado 6">
            <a:extLst>
              <a:ext uri="{FF2B5EF4-FFF2-40B4-BE49-F238E27FC236}">
                <a16:creationId xmlns:a16="http://schemas.microsoft.com/office/drawing/2014/main" id="{083A41E3-2173-F443-99F0-0BD0DD3B9D56}"/>
              </a:ext>
            </a:extLst>
          </p:cNvPr>
          <p:cNvSpPr/>
          <p:nvPr/>
        </p:nvSpPr>
        <p:spPr>
          <a:xfrm>
            <a:off x="308226" y="1925121"/>
            <a:ext cx="7541230" cy="2595508"/>
          </a:xfrm>
          <a:prstGeom prst="roundRect">
            <a:avLst>
              <a:gd name="adj" fmla="val 9938"/>
            </a:avLst>
          </a:prstGeom>
          <a:solidFill>
            <a:schemeClr val="bg1"/>
          </a:solidFill>
          <a:ln w="38100">
            <a:solidFill>
              <a:srgbClr val="FE86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10">
            <a:extLst>
              <a:ext uri="{FF2B5EF4-FFF2-40B4-BE49-F238E27FC236}">
                <a16:creationId xmlns:a16="http://schemas.microsoft.com/office/drawing/2014/main" id="{618DBD15-540E-FC44-8E73-D43E26EF38E6}"/>
              </a:ext>
            </a:extLst>
          </p:cNvPr>
          <p:cNvSpPr/>
          <p:nvPr/>
        </p:nvSpPr>
        <p:spPr>
          <a:xfrm>
            <a:off x="690013" y="2282364"/>
            <a:ext cx="6809161" cy="1991699"/>
          </a:xfrm>
          <a:prstGeom prst="rect">
            <a:avLst/>
          </a:prstGeom>
        </p:spPr>
        <p:txBody>
          <a:bodyPr wrap="square">
            <a:spAutoFit/>
          </a:bodyPr>
          <a:lstStyle/>
          <a:p>
            <a:r>
              <a:rPr lang="es-CO" sz="1600" b="1" dirty="0">
                <a:solidFill>
                  <a:srgbClr val="FE867F"/>
                </a:solidFill>
                <a:latin typeface="Arial" panose="020B0604020202020204" pitchFamily="34" charset="0"/>
                <a:ea typeface="Arial" panose="020B0604020202020204" pitchFamily="34" charset="0"/>
              </a:rPr>
              <a:t>Realizar un informe para dar a conocer los hallazgos presentados</a:t>
            </a:r>
          </a:p>
          <a:p>
            <a:endParaRPr lang="es-CO" sz="1200" dirty="0"/>
          </a:p>
          <a:p>
            <a:pPr lvl="0" algn="just">
              <a:lnSpc>
                <a:spcPct val="115000"/>
              </a:lnSpc>
            </a:pPr>
            <a:r>
              <a:rPr lang="es-CO" sz="1200" dirty="0">
                <a:latin typeface="Arial" panose="020B0604020202020204" pitchFamily="34" charset="0"/>
                <a:ea typeface="Arial" panose="020B0604020202020204" pitchFamily="34" charset="0"/>
              </a:rPr>
              <a:t>Para este factor se debe considerar tener en cuenta todos los pasos anteriores ya que estos involucran la necesidad de entregar un documento que permita tener una información filtrada y completamente verídica para poder tomar las decisiones que más convenga al negocio. Este informe debe contener un idioma comprensible para que la alta dirección pueda conocer de manera sencilla todos los hallazgos encontrados y de allí empezar a mirar cuáles serían los posibles planes de contingencia que se deben adoptar para que estos riesgos e inconvenientes sean subsanados en el menor tiempo posible.</a:t>
            </a:r>
          </a:p>
        </p:txBody>
      </p:sp>
      <p:sp>
        <p:nvSpPr>
          <p:cNvPr id="12" name="Elipse 11">
            <a:extLst>
              <a:ext uri="{FF2B5EF4-FFF2-40B4-BE49-F238E27FC236}">
                <a16:creationId xmlns:a16="http://schemas.microsoft.com/office/drawing/2014/main" id="{646CE522-1B05-9545-B6D4-F5E3EAA03D81}"/>
              </a:ext>
            </a:extLst>
          </p:cNvPr>
          <p:cNvSpPr/>
          <p:nvPr/>
        </p:nvSpPr>
        <p:spPr>
          <a:xfrm>
            <a:off x="7366571" y="2095929"/>
            <a:ext cx="352321" cy="352321"/>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X</a:t>
            </a:r>
          </a:p>
        </p:txBody>
      </p:sp>
      <p:sp>
        <p:nvSpPr>
          <p:cNvPr id="37" name="Google Shape;99;p4">
            <a:extLst>
              <a:ext uri="{FF2B5EF4-FFF2-40B4-BE49-F238E27FC236}">
                <a16:creationId xmlns:a16="http://schemas.microsoft.com/office/drawing/2014/main" id="{663E5C82-A25C-804B-90D6-0E667A2F8ED4}"/>
              </a:ext>
            </a:extLst>
          </p:cNvPr>
          <p:cNvSpPr txBox="1"/>
          <p:nvPr/>
        </p:nvSpPr>
        <p:spPr>
          <a:xfrm>
            <a:off x="8428010" y="1025619"/>
            <a:ext cx="3527681"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Contenido del botón: Informe de hallazgos</a:t>
            </a:r>
            <a:endParaRPr sz="14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412675511"/>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2" name="Rectángulo 1">
            <a:extLst>
              <a:ext uri="{FF2B5EF4-FFF2-40B4-BE49-F238E27FC236}">
                <a16:creationId xmlns:a16="http://schemas.microsoft.com/office/drawing/2014/main" id="{88330A0D-4516-554A-B4FF-B86F6B80F7C6}"/>
              </a:ext>
            </a:extLst>
          </p:cNvPr>
          <p:cNvSpPr/>
          <p:nvPr/>
        </p:nvSpPr>
        <p:spPr>
          <a:xfrm>
            <a:off x="308225" y="1925121"/>
            <a:ext cx="7541230" cy="2595508"/>
          </a:xfrm>
          <a:prstGeom prst="rect">
            <a:avLst/>
          </a:prstGeom>
          <a:solidFill>
            <a:srgbClr val="ECEEED"/>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8" name="Google Shape;98;p4"/>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9" name="Google Shape;99;p4"/>
          <p:cNvSpPr txBox="1"/>
          <p:nvPr/>
        </p:nvSpPr>
        <p:spPr>
          <a:xfrm>
            <a:off x="8446156" y="951510"/>
            <a:ext cx="3418933"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Favor realizar interactivo de nueve botones. Al hacer clic sobre cada uno se abre un </a:t>
            </a:r>
            <a:r>
              <a:rPr lang="es-ES" sz="1400" b="0" i="1" u="none" strike="noStrike" cap="none" dirty="0">
                <a:solidFill>
                  <a:schemeClr val="dk1"/>
                </a:solidFill>
                <a:latin typeface="Arial"/>
                <a:ea typeface="Arial"/>
                <a:cs typeface="Arial"/>
                <a:sym typeface="Arial"/>
              </a:rPr>
              <a:t>pop up </a:t>
            </a:r>
            <a:r>
              <a:rPr lang="es-ES" sz="1400" b="0" i="0" u="none" strike="noStrike" cap="none" dirty="0">
                <a:solidFill>
                  <a:schemeClr val="dk1"/>
                </a:solidFill>
                <a:latin typeface="Arial"/>
                <a:ea typeface="Arial"/>
                <a:cs typeface="Arial"/>
                <a:sym typeface="Arial"/>
              </a:rPr>
              <a:t>con su información respectiva, tal como se aprecia en los siguientes </a:t>
            </a:r>
            <a:r>
              <a:rPr lang="es-ES" sz="1400" b="0" i="1" u="none" strike="noStrike" cap="none" dirty="0" err="1">
                <a:solidFill>
                  <a:schemeClr val="dk1"/>
                </a:solidFill>
                <a:latin typeface="Arial"/>
                <a:ea typeface="Arial"/>
                <a:cs typeface="Arial"/>
                <a:sym typeface="Arial"/>
              </a:rPr>
              <a:t>slides</a:t>
            </a:r>
            <a:r>
              <a:rPr lang="es-ES" sz="1400" b="0" i="1" u="none" strike="noStrike" cap="none" dirty="0">
                <a:solidFill>
                  <a:schemeClr val="dk1"/>
                </a:solidFill>
                <a:latin typeface="Arial"/>
                <a:ea typeface="Arial"/>
                <a:cs typeface="Arial"/>
                <a:sym typeface="Arial"/>
              </a:rPr>
              <a:t>.</a:t>
            </a:r>
            <a:endParaRPr sz="1400" b="0" i="1" u="none" strike="noStrike" cap="none" dirty="0">
              <a:solidFill>
                <a:schemeClr val="dk1"/>
              </a:solidFill>
              <a:latin typeface="Arial"/>
              <a:ea typeface="Arial"/>
              <a:cs typeface="Arial"/>
              <a:sym typeface="Arial"/>
            </a:endParaRPr>
          </a:p>
        </p:txBody>
      </p:sp>
      <p:sp>
        <p:nvSpPr>
          <p:cNvPr id="100" name="Google Shape;100;p4"/>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1" name="Google Shape;101;p4"/>
          <p:cNvSpPr/>
          <p:nvPr/>
        </p:nvSpPr>
        <p:spPr>
          <a:xfrm>
            <a:off x="8253350" y="4520629"/>
            <a:ext cx="3948174" cy="2337369"/>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100" b="0" i="0" u="none" strike="noStrike" cap="none" dirty="0">
                <a:solidFill>
                  <a:schemeClr val="dk1"/>
                </a:solidFill>
                <a:latin typeface="Arial"/>
                <a:ea typeface="Arial"/>
                <a:cs typeface="Arial"/>
                <a:sym typeface="Arial"/>
              </a:rPr>
              <a:t>Referencias de las imágenes</a:t>
            </a:r>
            <a:r>
              <a:rPr lang="es-ES" sz="1100" dirty="0">
                <a:solidFill>
                  <a:schemeClr val="dk1"/>
                </a:solidFill>
              </a:rPr>
              <a:t>: https://</a:t>
            </a:r>
            <a:r>
              <a:rPr lang="es-ES" sz="1100" dirty="0" err="1">
                <a:solidFill>
                  <a:schemeClr val="dk1"/>
                </a:solidFill>
              </a:rPr>
              <a:t>stock.adobe.com</a:t>
            </a:r>
            <a:r>
              <a:rPr lang="es-ES" sz="1100" dirty="0">
                <a:solidFill>
                  <a:schemeClr val="dk1"/>
                </a:solidFill>
              </a:rPr>
              <a:t>/</a:t>
            </a:r>
            <a:r>
              <a:rPr lang="es-ES" sz="1100" dirty="0" err="1">
                <a:solidFill>
                  <a:schemeClr val="dk1"/>
                </a:solidFill>
              </a:rPr>
              <a:t>co</a:t>
            </a:r>
            <a:r>
              <a:rPr lang="es-ES" sz="1100" dirty="0">
                <a:solidFill>
                  <a:schemeClr val="dk1"/>
                </a:solidFill>
              </a:rPr>
              <a:t>/</a:t>
            </a:r>
            <a:r>
              <a:rPr lang="es-ES" sz="1100" dirty="0" err="1">
                <a:solidFill>
                  <a:schemeClr val="dk1"/>
                </a:solidFill>
              </a:rPr>
              <a:t>images</a:t>
            </a:r>
            <a:r>
              <a:rPr lang="es-ES" sz="1100" dirty="0">
                <a:solidFill>
                  <a:schemeClr val="dk1"/>
                </a:solidFill>
              </a:rPr>
              <a:t>/id/295777202?as_audience=</a:t>
            </a:r>
            <a:r>
              <a:rPr lang="es-ES" sz="1100" dirty="0" err="1">
                <a:solidFill>
                  <a:schemeClr val="dk1"/>
                </a:solidFill>
              </a:rPr>
              <a:t>srp&amp;as_campaign</a:t>
            </a:r>
            <a:r>
              <a:rPr lang="es-ES" sz="1100" dirty="0">
                <a:solidFill>
                  <a:schemeClr val="dk1"/>
                </a:solidFill>
              </a:rPr>
              <a:t>=</a:t>
            </a:r>
            <a:r>
              <a:rPr lang="es-ES" sz="1100" dirty="0" err="1">
                <a:solidFill>
                  <a:schemeClr val="dk1"/>
                </a:solidFill>
              </a:rPr>
              <a:t>Freepik&amp;get_facets</a:t>
            </a:r>
            <a:r>
              <a:rPr lang="es-ES" sz="1100" dirty="0">
                <a:solidFill>
                  <a:schemeClr val="dk1"/>
                </a:solidFill>
              </a:rPr>
              <a:t>=1&amp;order=</a:t>
            </a:r>
            <a:r>
              <a:rPr lang="es-ES" sz="1100" dirty="0" err="1">
                <a:solidFill>
                  <a:schemeClr val="dk1"/>
                </a:solidFill>
              </a:rPr>
              <a:t>relevance&amp;safe_search</a:t>
            </a:r>
            <a:r>
              <a:rPr lang="es-ES" sz="1100" dirty="0">
                <a:solidFill>
                  <a:schemeClr val="dk1"/>
                </a:solidFill>
              </a:rPr>
              <a:t>=1&amp;as_content=</a:t>
            </a:r>
            <a:r>
              <a:rPr lang="es-ES" sz="1100" dirty="0" err="1">
                <a:solidFill>
                  <a:schemeClr val="dk1"/>
                </a:solidFill>
              </a:rPr>
              <a:t>api&amp;k</a:t>
            </a:r>
            <a:r>
              <a:rPr lang="es-ES" sz="1100" dirty="0">
                <a:solidFill>
                  <a:schemeClr val="dk1"/>
                </a:solidFill>
              </a:rPr>
              <a:t>=infograf%C3%ADa%20cinco&amp;filterscontent_typezip_vector=1&amp;tduid=58d5dcab88cd4f318bf9cd67f089f83c&amp;as_channel=</a:t>
            </a:r>
            <a:r>
              <a:rPr lang="es-ES" sz="1100" dirty="0" err="1">
                <a:solidFill>
                  <a:schemeClr val="dk1"/>
                </a:solidFill>
              </a:rPr>
              <a:t>affiliate&amp;as_campclass</a:t>
            </a:r>
            <a:r>
              <a:rPr lang="es-ES" sz="1100" dirty="0">
                <a:solidFill>
                  <a:schemeClr val="dk1"/>
                </a:solidFill>
              </a:rPr>
              <a:t>=</a:t>
            </a:r>
            <a:r>
              <a:rPr lang="es-ES" sz="1100" dirty="0" err="1">
                <a:solidFill>
                  <a:schemeClr val="dk1"/>
                </a:solidFill>
              </a:rPr>
              <a:t>redirect&amp;as_source</a:t>
            </a:r>
            <a:r>
              <a:rPr lang="es-ES" sz="1100" dirty="0">
                <a:solidFill>
                  <a:schemeClr val="dk1"/>
                </a:solidFill>
              </a:rPr>
              <a:t>=</a:t>
            </a:r>
            <a:r>
              <a:rPr lang="es-ES" sz="1100" dirty="0" err="1">
                <a:solidFill>
                  <a:schemeClr val="dk1"/>
                </a:solidFill>
              </a:rPr>
              <a:t>arvato</a:t>
            </a:r>
            <a:endParaRPr lang="es-ES" sz="1100" dirty="0">
              <a:solidFill>
                <a:schemeClr val="dk1"/>
              </a:solidFill>
            </a:endParaRPr>
          </a:p>
          <a:p>
            <a:pPr lvl="0">
              <a:buClr>
                <a:schemeClr val="dk1"/>
              </a:buClr>
              <a:buSzPts val="300"/>
            </a:pPr>
            <a:r>
              <a:rPr lang="es-CO" sz="1100" dirty="0"/>
              <a:t>https://</a:t>
            </a:r>
            <a:r>
              <a:rPr lang="es-CO" sz="1100" dirty="0" err="1"/>
              <a:t>www.freepik.es</a:t>
            </a:r>
            <a:r>
              <a:rPr lang="es-CO" sz="1100" dirty="0"/>
              <a:t>/vector-gratis/analisis-rendimiento-empresarial-graficos_3585415.htm#query=an%C3%A1lisis&amp;position=2&amp;from_view=</a:t>
            </a:r>
            <a:r>
              <a:rPr lang="es-CO" sz="1100" dirty="0" err="1"/>
              <a:t>search</a:t>
            </a:r>
            <a:endParaRPr sz="1100" dirty="0"/>
          </a:p>
          <a:p>
            <a:pPr marL="0" marR="0" lvl="0" indent="0" algn="ctr" rtl="0">
              <a:lnSpc>
                <a:spcPct val="100000"/>
              </a:lnSpc>
              <a:spcBef>
                <a:spcPts val="0"/>
              </a:spcBef>
              <a:spcAft>
                <a:spcPts val="0"/>
              </a:spcAft>
              <a:buClr>
                <a:srgbClr val="000000"/>
              </a:buClr>
              <a:buSzPts val="1800"/>
              <a:buFont typeface="Arial"/>
              <a:buNone/>
            </a:pPr>
            <a:endParaRPr sz="1100" b="0" i="0" u="none" strike="noStrike" cap="none" dirty="0">
              <a:solidFill>
                <a:schemeClr val="dk1"/>
              </a:solidFill>
              <a:latin typeface="Arial"/>
              <a:ea typeface="Arial"/>
              <a:cs typeface="Arial"/>
              <a:sym typeface="Arial"/>
            </a:endParaRPr>
          </a:p>
        </p:txBody>
      </p:sp>
      <p:pic>
        <p:nvPicPr>
          <p:cNvPr id="1026" name="Picture 2" descr="5 point diagram option element infographic circles shapes chart. red, pink, yellow, orange, green color. vector template">
            <a:extLst>
              <a:ext uri="{FF2B5EF4-FFF2-40B4-BE49-F238E27FC236}">
                <a16:creationId xmlns:a16="http://schemas.microsoft.com/office/drawing/2014/main" id="{62FC1C59-7AAF-6547-BDD1-80C0BD01C10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551" b="41083"/>
          <a:stretch/>
        </p:blipFill>
        <p:spPr bwMode="auto">
          <a:xfrm>
            <a:off x="482886" y="2216429"/>
            <a:ext cx="4602822" cy="2119266"/>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58399FBD-662E-204E-A654-3A705963935B}"/>
              </a:ext>
            </a:extLst>
          </p:cNvPr>
          <p:cNvSpPr/>
          <p:nvPr/>
        </p:nvSpPr>
        <p:spPr>
          <a:xfrm>
            <a:off x="2116477" y="2671282"/>
            <a:ext cx="1602768" cy="359595"/>
          </a:xfrm>
          <a:prstGeom prst="rect">
            <a:avLst/>
          </a:prstGeom>
          <a:solidFill>
            <a:srgbClr val="7EA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E6609622-C694-944F-87DE-998F790CBA2B}"/>
              </a:ext>
            </a:extLst>
          </p:cNvPr>
          <p:cNvSpPr/>
          <p:nvPr/>
        </p:nvSpPr>
        <p:spPr>
          <a:xfrm>
            <a:off x="2607923" y="3264836"/>
            <a:ext cx="1602768" cy="359595"/>
          </a:xfrm>
          <a:prstGeom prst="rect">
            <a:avLst/>
          </a:prstGeom>
          <a:solidFill>
            <a:srgbClr val="EE9D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9">
            <a:extLst>
              <a:ext uri="{FF2B5EF4-FFF2-40B4-BE49-F238E27FC236}">
                <a16:creationId xmlns:a16="http://schemas.microsoft.com/office/drawing/2014/main" id="{F2BA0258-E037-574C-8D8F-6F8756085289}"/>
              </a:ext>
            </a:extLst>
          </p:cNvPr>
          <p:cNvSpPr/>
          <p:nvPr/>
        </p:nvSpPr>
        <p:spPr>
          <a:xfrm>
            <a:off x="2811694" y="3862021"/>
            <a:ext cx="1602768" cy="359595"/>
          </a:xfrm>
          <a:prstGeom prst="rect">
            <a:avLst/>
          </a:prstGeom>
          <a:solidFill>
            <a:srgbClr val="FE86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Rectángulo 3">
            <a:extLst>
              <a:ext uri="{FF2B5EF4-FFF2-40B4-BE49-F238E27FC236}">
                <a16:creationId xmlns:a16="http://schemas.microsoft.com/office/drawing/2014/main" id="{C26F57D0-8CD5-FC45-BDD2-EC2CBFAC3832}"/>
              </a:ext>
            </a:extLst>
          </p:cNvPr>
          <p:cNvSpPr/>
          <p:nvPr/>
        </p:nvSpPr>
        <p:spPr>
          <a:xfrm>
            <a:off x="2127096" y="2703684"/>
            <a:ext cx="1596912" cy="276999"/>
          </a:xfrm>
          <a:prstGeom prst="rect">
            <a:avLst/>
          </a:prstGeom>
        </p:spPr>
        <p:txBody>
          <a:bodyPr wrap="none">
            <a:spAutoFit/>
          </a:bodyPr>
          <a:lstStyle/>
          <a:p>
            <a:r>
              <a:rPr lang="es-CO" sz="1200" b="1" dirty="0">
                <a:solidFill>
                  <a:schemeClr val="bg1"/>
                </a:solidFill>
                <a:latin typeface="Arial" panose="020B0604020202020204" pitchFamily="34" charset="0"/>
                <a:ea typeface="Arial" panose="020B0604020202020204" pitchFamily="34" charset="0"/>
              </a:rPr>
              <a:t>Reunir información</a:t>
            </a:r>
            <a:endParaRPr lang="es-CO" sz="1200" dirty="0">
              <a:solidFill>
                <a:schemeClr val="bg1"/>
              </a:solidFill>
            </a:endParaRPr>
          </a:p>
        </p:txBody>
      </p:sp>
      <p:sp>
        <p:nvSpPr>
          <p:cNvPr id="5" name="Rectángulo redondeado 4">
            <a:extLst>
              <a:ext uri="{FF2B5EF4-FFF2-40B4-BE49-F238E27FC236}">
                <a16:creationId xmlns:a16="http://schemas.microsoft.com/office/drawing/2014/main" id="{783C5851-469F-6C44-81E5-618F3D1A5611}"/>
              </a:ext>
            </a:extLst>
          </p:cNvPr>
          <p:cNvSpPr/>
          <p:nvPr/>
        </p:nvSpPr>
        <p:spPr>
          <a:xfrm>
            <a:off x="4414462" y="2095929"/>
            <a:ext cx="1164406" cy="277402"/>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redondeado 14">
            <a:extLst>
              <a:ext uri="{FF2B5EF4-FFF2-40B4-BE49-F238E27FC236}">
                <a16:creationId xmlns:a16="http://schemas.microsoft.com/office/drawing/2014/main" id="{998E11DC-ECF2-CA4E-BF42-00EFD98483D5}"/>
              </a:ext>
            </a:extLst>
          </p:cNvPr>
          <p:cNvSpPr/>
          <p:nvPr/>
        </p:nvSpPr>
        <p:spPr>
          <a:xfrm>
            <a:off x="5303175" y="2448250"/>
            <a:ext cx="1164406" cy="277402"/>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ángulo redondeado 15">
            <a:extLst>
              <a:ext uri="{FF2B5EF4-FFF2-40B4-BE49-F238E27FC236}">
                <a16:creationId xmlns:a16="http://schemas.microsoft.com/office/drawing/2014/main" id="{FEEBA944-AB91-5747-9F22-40F3616454B3}"/>
              </a:ext>
            </a:extLst>
          </p:cNvPr>
          <p:cNvSpPr/>
          <p:nvPr/>
        </p:nvSpPr>
        <p:spPr>
          <a:xfrm>
            <a:off x="4414462" y="2788581"/>
            <a:ext cx="1164406" cy="277402"/>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CuadroTexto 5">
            <a:extLst>
              <a:ext uri="{FF2B5EF4-FFF2-40B4-BE49-F238E27FC236}">
                <a16:creationId xmlns:a16="http://schemas.microsoft.com/office/drawing/2014/main" id="{D918F775-4E5F-8C46-A95B-3939FD38DBE5}"/>
              </a:ext>
            </a:extLst>
          </p:cNvPr>
          <p:cNvSpPr txBox="1"/>
          <p:nvPr/>
        </p:nvSpPr>
        <p:spPr>
          <a:xfrm>
            <a:off x="4520412" y="2096332"/>
            <a:ext cx="952505" cy="276999"/>
          </a:xfrm>
          <a:prstGeom prst="rect">
            <a:avLst/>
          </a:prstGeom>
          <a:noFill/>
        </p:spPr>
        <p:txBody>
          <a:bodyPr wrap="none" rtlCol="0">
            <a:spAutoFit/>
          </a:bodyPr>
          <a:lstStyle/>
          <a:p>
            <a:r>
              <a:rPr lang="es-CO" sz="1200" b="1" dirty="0">
                <a:solidFill>
                  <a:schemeClr val="bg1"/>
                </a:solidFill>
              </a:rPr>
              <a:t>Encuestas</a:t>
            </a:r>
          </a:p>
        </p:txBody>
      </p:sp>
      <p:sp>
        <p:nvSpPr>
          <p:cNvPr id="18" name="CuadroTexto 17">
            <a:extLst>
              <a:ext uri="{FF2B5EF4-FFF2-40B4-BE49-F238E27FC236}">
                <a16:creationId xmlns:a16="http://schemas.microsoft.com/office/drawing/2014/main" id="{C024EB0E-745B-3E4A-8DF2-95A0B82BED6C}"/>
              </a:ext>
            </a:extLst>
          </p:cNvPr>
          <p:cNvSpPr txBox="1"/>
          <p:nvPr/>
        </p:nvSpPr>
        <p:spPr>
          <a:xfrm>
            <a:off x="5379470" y="2448653"/>
            <a:ext cx="1011815" cy="276999"/>
          </a:xfrm>
          <a:prstGeom prst="rect">
            <a:avLst/>
          </a:prstGeom>
          <a:noFill/>
        </p:spPr>
        <p:txBody>
          <a:bodyPr wrap="none" rtlCol="0">
            <a:spAutoFit/>
          </a:bodyPr>
          <a:lstStyle/>
          <a:p>
            <a:r>
              <a:rPr lang="es-CO" sz="1200" b="1" dirty="0">
                <a:solidFill>
                  <a:schemeClr val="bg1"/>
                </a:solidFill>
              </a:rPr>
              <a:t>Entrevistas</a:t>
            </a:r>
          </a:p>
        </p:txBody>
      </p:sp>
      <p:sp>
        <p:nvSpPr>
          <p:cNvPr id="19" name="CuadroTexto 18">
            <a:extLst>
              <a:ext uri="{FF2B5EF4-FFF2-40B4-BE49-F238E27FC236}">
                <a16:creationId xmlns:a16="http://schemas.microsoft.com/office/drawing/2014/main" id="{B8A971EC-28AC-1545-A072-FAE510847D67}"/>
              </a:ext>
            </a:extLst>
          </p:cNvPr>
          <p:cNvSpPr txBox="1"/>
          <p:nvPr/>
        </p:nvSpPr>
        <p:spPr>
          <a:xfrm>
            <a:off x="4621510" y="2788581"/>
            <a:ext cx="764953" cy="276999"/>
          </a:xfrm>
          <a:prstGeom prst="rect">
            <a:avLst/>
          </a:prstGeom>
          <a:noFill/>
        </p:spPr>
        <p:txBody>
          <a:bodyPr wrap="none" rtlCol="0">
            <a:spAutoFit/>
          </a:bodyPr>
          <a:lstStyle/>
          <a:p>
            <a:r>
              <a:rPr lang="es-CO" sz="1200" b="1" dirty="0">
                <a:solidFill>
                  <a:schemeClr val="bg1"/>
                </a:solidFill>
              </a:rPr>
              <a:t>Talleres</a:t>
            </a:r>
          </a:p>
        </p:txBody>
      </p:sp>
      <p:cxnSp>
        <p:nvCxnSpPr>
          <p:cNvPr id="8" name="Conector angular 7">
            <a:extLst>
              <a:ext uri="{FF2B5EF4-FFF2-40B4-BE49-F238E27FC236}">
                <a16:creationId xmlns:a16="http://schemas.microsoft.com/office/drawing/2014/main" id="{3F41500C-0675-5D4F-8F24-494718F28883}"/>
              </a:ext>
            </a:extLst>
          </p:cNvPr>
          <p:cNvCxnSpPr/>
          <p:nvPr/>
        </p:nvCxnSpPr>
        <p:spPr>
          <a:xfrm flipV="1">
            <a:off x="3843334" y="2234630"/>
            <a:ext cx="571128" cy="553951"/>
          </a:xfrm>
          <a:prstGeom prst="bentConnector3">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Conector angular 21">
            <a:extLst>
              <a:ext uri="{FF2B5EF4-FFF2-40B4-BE49-F238E27FC236}">
                <a16:creationId xmlns:a16="http://schemas.microsoft.com/office/drawing/2014/main" id="{A645675D-1527-6E4C-8928-E47372FC2212}"/>
              </a:ext>
            </a:extLst>
          </p:cNvPr>
          <p:cNvCxnSpPr>
            <a:cxnSpLocks/>
            <a:endCxn id="15" idx="1"/>
          </p:cNvCxnSpPr>
          <p:nvPr/>
        </p:nvCxnSpPr>
        <p:spPr>
          <a:xfrm flipV="1">
            <a:off x="3843333" y="2586951"/>
            <a:ext cx="1459842" cy="213238"/>
          </a:xfrm>
          <a:prstGeom prst="bentConnector3">
            <a:avLst>
              <a:gd name="adj1" fmla="val 19737"/>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Conector angular 24">
            <a:extLst>
              <a:ext uri="{FF2B5EF4-FFF2-40B4-BE49-F238E27FC236}">
                <a16:creationId xmlns:a16="http://schemas.microsoft.com/office/drawing/2014/main" id="{6DE18A19-B229-B442-BA2A-3CD2B66F9B85}"/>
              </a:ext>
            </a:extLst>
          </p:cNvPr>
          <p:cNvCxnSpPr>
            <a:cxnSpLocks/>
            <a:endCxn id="16" idx="1"/>
          </p:cNvCxnSpPr>
          <p:nvPr/>
        </p:nvCxnSpPr>
        <p:spPr>
          <a:xfrm>
            <a:off x="3832808" y="2797628"/>
            <a:ext cx="581654" cy="129654"/>
          </a:xfrm>
          <a:prstGeom prst="bentConnector3">
            <a:avLst>
              <a:gd name="adj1" fmla="val 50000"/>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ectángulo 19">
            <a:extLst>
              <a:ext uri="{FF2B5EF4-FFF2-40B4-BE49-F238E27FC236}">
                <a16:creationId xmlns:a16="http://schemas.microsoft.com/office/drawing/2014/main" id="{D2B7ED04-DE4D-B246-9644-B3A16EBE3BD8}"/>
              </a:ext>
            </a:extLst>
          </p:cNvPr>
          <p:cNvSpPr/>
          <p:nvPr/>
        </p:nvSpPr>
        <p:spPr>
          <a:xfrm>
            <a:off x="2588744" y="3264836"/>
            <a:ext cx="1621947" cy="400110"/>
          </a:xfrm>
          <a:prstGeom prst="rect">
            <a:avLst/>
          </a:prstGeom>
        </p:spPr>
        <p:txBody>
          <a:bodyPr wrap="square">
            <a:spAutoFit/>
          </a:bodyPr>
          <a:lstStyle/>
          <a:p>
            <a:pPr algn="ctr"/>
            <a:r>
              <a:rPr lang="es-CO" sz="1000" b="1" dirty="0">
                <a:solidFill>
                  <a:schemeClr val="bg1"/>
                </a:solidFill>
                <a:latin typeface="Arial" panose="020B0604020202020204" pitchFamily="34" charset="0"/>
                <a:ea typeface="Arial" panose="020B0604020202020204" pitchFamily="34" charset="0"/>
              </a:rPr>
              <a:t>Evaluar la información recopilada</a:t>
            </a:r>
            <a:endParaRPr lang="es-CO" sz="1000" dirty="0">
              <a:solidFill>
                <a:schemeClr val="bg1"/>
              </a:solidFill>
            </a:endParaRPr>
          </a:p>
        </p:txBody>
      </p:sp>
      <p:sp>
        <p:nvSpPr>
          <p:cNvPr id="28" name="Rectángulo redondeado 27">
            <a:extLst>
              <a:ext uri="{FF2B5EF4-FFF2-40B4-BE49-F238E27FC236}">
                <a16:creationId xmlns:a16="http://schemas.microsoft.com/office/drawing/2014/main" id="{C4FFC83E-9F6E-C84C-965B-FF0F311A5E29}"/>
              </a:ext>
            </a:extLst>
          </p:cNvPr>
          <p:cNvSpPr/>
          <p:nvPr/>
        </p:nvSpPr>
        <p:spPr>
          <a:xfrm>
            <a:off x="5611550" y="3265669"/>
            <a:ext cx="1164406" cy="277402"/>
          </a:xfrm>
          <a:prstGeom prst="roundRect">
            <a:avLst/>
          </a:prstGeom>
          <a:solidFill>
            <a:srgbClr val="D68D5D"/>
          </a:solidFill>
          <a:ln>
            <a:solidFill>
              <a:srgbClr val="EE9D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Rectángulo redondeado 28">
            <a:extLst>
              <a:ext uri="{FF2B5EF4-FFF2-40B4-BE49-F238E27FC236}">
                <a16:creationId xmlns:a16="http://schemas.microsoft.com/office/drawing/2014/main" id="{F5242608-5FDA-FC44-B0F3-E1FFA8E995A8}"/>
              </a:ext>
            </a:extLst>
          </p:cNvPr>
          <p:cNvSpPr/>
          <p:nvPr/>
        </p:nvSpPr>
        <p:spPr>
          <a:xfrm>
            <a:off x="6500263" y="3617990"/>
            <a:ext cx="1164406" cy="277402"/>
          </a:xfrm>
          <a:prstGeom prst="roundRect">
            <a:avLst/>
          </a:prstGeom>
          <a:solidFill>
            <a:srgbClr val="D68D5D"/>
          </a:solidFill>
          <a:ln>
            <a:solidFill>
              <a:srgbClr val="EE9D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0" name="Rectángulo redondeado 29">
            <a:extLst>
              <a:ext uri="{FF2B5EF4-FFF2-40B4-BE49-F238E27FC236}">
                <a16:creationId xmlns:a16="http://schemas.microsoft.com/office/drawing/2014/main" id="{1F920620-7A0B-DD42-80DC-EB2AD63E8BCF}"/>
              </a:ext>
            </a:extLst>
          </p:cNvPr>
          <p:cNvSpPr/>
          <p:nvPr/>
        </p:nvSpPr>
        <p:spPr>
          <a:xfrm>
            <a:off x="5611550" y="3958321"/>
            <a:ext cx="1164406" cy="277402"/>
          </a:xfrm>
          <a:prstGeom prst="roundRect">
            <a:avLst/>
          </a:prstGeom>
          <a:solidFill>
            <a:srgbClr val="D68D5D"/>
          </a:solidFill>
          <a:ln>
            <a:solidFill>
              <a:srgbClr val="EE9D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CuadroTexto 30">
            <a:extLst>
              <a:ext uri="{FF2B5EF4-FFF2-40B4-BE49-F238E27FC236}">
                <a16:creationId xmlns:a16="http://schemas.microsoft.com/office/drawing/2014/main" id="{03FC6697-F585-3941-9879-22073FA850B5}"/>
              </a:ext>
            </a:extLst>
          </p:cNvPr>
          <p:cNvSpPr txBox="1"/>
          <p:nvPr/>
        </p:nvSpPr>
        <p:spPr>
          <a:xfrm>
            <a:off x="5717500" y="3266072"/>
            <a:ext cx="918841" cy="276999"/>
          </a:xfrm>
          <a:prstGeom prst="rect">
            <a:avLst/>
          </a:prstGeom>
          <a:noFill/>
        </p:spPr>
        <p:txBody>
          <a:bodyPr wrap="none" rtlCol="0">
            <a:spAutoFit/>
          </a:bodyPr>
          <a:lstStyle/>
          <a:p>
            <a:r>
              <a:rPr lang="es-CO" sz="1200" b="1" dirty="0">
                <a:solidFill>
                  <a:schemeClr val="bg1"/>
                </a:solidFill>
              </a:rPr>
              <a:t>Veracidad</a:t>
            </a:r>
          </a:p>
        </p:txBody>
      </p:sp>
      <p:sp>
        <p:nvSpPr>
          <p:cNvPr id="32" name="CuadroTexto 31">
            <a:extLst>
              <a:ext uri="{FF2B5EF4-FFF2-40B4-BE49-F238E27FC236}">
                <a16:creationId xmlns:a16="http://schemas.microsoft.com/office/drawing/2014/main" id="{43553CF7-2255-7B47-A088-D4D62DA26937}"/>
              </a:ext>
            </a:extLst>
          </p:cNvPr>
          <p:cNvSpPr txBox="1"/>
          <p:nvPr/>
        </p:nvSpPr>
        <p:spPr>
          <a:xfrm>
            <a:off x="6742856" y="3618393"/>
            <a:ext cx="740908" cy="276999"/>
          </a:xfrm>
          <a:prstGeom prst="rect">
            <a:avLst/>
          </a:prstGeom>
          <a:noFill/>
        </p:spPr>
        <p:txBody>
          <a:bodyPr wrap="none" rtlCol="0">
            <a:spAutoFit/>
          </a:bodyPr>
          <a:lstStyle/>
          <a:p>
            <a:r>
              <a:rPr lang="es-CO" sz="1200" b="1" dirty="0">
                <a:solidFill>
                  <a:schemeClr val="bg1"/>
                </a:solidFill>
              </a:rPr>
              <a:t>Calidad</a:t>
            </a:r>
          </a:p>
        </p:txBody>
      </p:sp>
      <p:sp>
        <p:nvSpPr>
          <p:cNvPr id="33" name="CuadroTexto 32">
            <a:extLst>
              <a:ext uri="{FF2B5EF4-FFF2-40B4-BE49-F238E27FC236}">
                <a16:creationId xmlns:a16="http://schemas.microsoft.com/office/drawing/2014/main" id="{46BF5A6C-8CC7-3543-A7E1-41FBC9891C3F}"/>
              </a:ext>
            </a:extLst>
          </p:cNvPr>
          <p:cNvSpPr txBox="1"/>
          <p:nvPr/>
        </p:nvSpPr>
        <p:spPr>
          <a:xfrm>
            <a:off x="5630450" y="3958321"/>
            <a:ext cx="1176925" cy="276999"/>
          </a:xfrm>
          <a:prstGeom prst="rect">
            <a:avLst/>
          </a:prstGeom>
          <a:noFill/>
        </p:spPr>
        <p:txBody>
          <a:bodyPr wrap="none" rtlCol="0">
            <a:spAutoFit/>
          </a:bodyPr>
          <a:lstStyle/>
          <a:p>
            <a:r>
              <a:rPr lang="es-CO" sz="1200" b="1" dirty="0">
                <a:solidFill>
                  <a:schemeClr val="bg1"/>
                </a:solidFill>
              </a:rPr>
              <a:t>Comprobable</a:t>
            </a:r>
          </a:p>
        </p:txBody>
      </p:sp>
      <p:cxnSp>
        <p:nvCxnSpPr>
          <p:cNvPr id="34" name="Conector angular 33">
            <a:extLst>
              <a:ext uri="{FF2B5EF4-FFF2-40B4-BE49-F238E27FC236}">
                <a16:creationId xmlns:a16="http://schemas.microsoft.com/office/drawing/2014/main" id="{30793E56-F1A0-E541-80BF-1CE8074CDF05}"/>
              </a:ext>
            </a:extLst>
          </p:cNvPr>
          <p:cNvCxnSpPr>
            <a:cxnSpLocks/>
          </p:cNvCxnSpPr>
          <p:nvPr/>
        </p:nvCxnSpPr>
        <p:spPr>
          <a:xfrm flipV="1">
            <a:off x="4335695" y="3404371"/>
            <a:ext cx="1275855" cy="11586"/>
          </a:xfrm>
          <a:prstGeom prst="bentConnector3">
            <a:avLst/>
          </a:prstGeom>
          <a:ln>
            <a:solidFill>
              <a:srgbClr val="EE9D65"/>
            </a:solidFill>
          </a:ln>
        </p:spPr>
        <p:style>
          <a:lnRef idx="1">
            <a:schemeClr val="accent1"/>
          </a:lnRef>
          <a:fillRef idx="0">
            <a:schemeClr val="accent1"/>
          </a:fillRef>
          <a:effectRef idx="0">
            <a:schemeClr val="accent1"/>
          </a:effectRef>
          <a:fontRef idx="minor">
            <a:schemeClr val="tx1"/>
          </a:fontRef>
        </p:style>
      </p:cxnSp>
      <p:cxnSp>
        <p:nvCxnSpPr>
          <p:cNvPr id="35" name="Conector angular 34">
            <a:extLst>
              <a:ext uri="{FF2B5EF4-FFF2-40B4-BE49-F238E27FC236}">
                <a16:creationId xmlns:a16="http://schemas.microsoft.com/office/drawing/2014/main" id="{774BADA2-92FC-D04C-A697-82A7A669C564}"/>
              </a:ext>
            </a:extLst>
          </p:cNvPr>
          <p:cNvCxnSpPr>
            <a:cxnSpLocks/>
            <a:endCxn id="29" idx="1"/>
          </p:cNvCxnSpPr>
          <p:nvPr/>
        </p:nvCxnSpPr>
        <p:spPr>
          <a:xfrm>
            <a:off x="4316795" y="3415957"/>
            <a:ext cx="2183468" cy="340734"/>
          </a:xfrm>
          <a:prstGeom prst="bentConnector3">
            <a:avLst>
              <a:gd name="adj1" fmla="val 30237"/>
            </a:avLst>
          </a:prstGeom>
          <a:ln>
            <a:solidFill>
              <a:srgbClr val="EE9D65"/>
            </a:solidFill>
          </a:ln>
        </p:spPr>
        <p:style>
          <a:lnRef idx="1">
            <a:schemeClr val="accent1"/>
          </a:lnRef>
          <a:fillRef idx="0">
            <a:schemeClr val="accent1"/>
          </a:fillRef>
          <a:effectRef idx="0">
            <a:schemeClr val="accent1"/>
          </a:effectRef>
          <a:fontRef idx="minor">
            <a:schemeClr val="tx1"/>
          </a:fontRef>
        </p:style>
      </p:cxnSp>
      <p:cxnSp>
        <p:nvCxnSpPr>
          <p:cNvPr id="36" name="Conector angular 35">
            <a:extLst>
              <a:ext uri="{FF2B5EF4-FFF2-40B4-BE49-F238E27FC236}">
                <a16:creationId xmlns:a16="http://schemas.microsoft.com/office/drawing/2014/main" id="{41130CB6-BBF2-E548-9AA3-8C66C90E70A1}"/>
              </a:ext>
            </a:extLst>
          </p:cNvPr>
          <p:cNvCxnSpPr>
            <a:cxnSpLocks/>
            <a:endCxn id="30" idx="1"/>
          </p:cNvCxnSpPr>
          <p:nvPr/>
        </p:nvCxnSpPr>
        <p:spPr>
          <a:xfrm>
            <a:off x="4335695" y="3416360"/>
            <a:ext cx="1275855" cy="680662"/>
          </a:xfrm>
          <a:prstGeom prst="bentConnector3">
            <a:avLst>
              <a:gd name="adj1" fmla="val 50000"/>
            </a:avLst>
          </a:prstGeom>
          <a:ln>
            <a:solidFill>
              <a:srgbClr val="EE9D65"/>
            </a:solidFill>
          </a:ln>
        </p:spPr>
        <p:style>
          <a:lnRef idx="1">
            <a:schemeClr val="accent1"/>
          </a:lnRef>
          <a:fillRef idx="0">
            <a:schemeClr val="accent1"/>
          </a:fillRef>
          <a:effectRef idx="0">
            <a:schemeClr val="accent1"/>
          </a:effectRef>
          <a:fontRef idx="minor">
            <a:schemeClr val="tx1"/>
          </a:fontRef>
        </p:style>
      </p:cxnSp>
      <p:sp>
        <p:nvSpPr>
          <p:cNvPr id="41" name="Rectángulo 40">
            <a:extLst>
              <a:ext uri="{FF2B5EF4-FFF2-40B4-BE49-F238E27FC236}">
                <a16:creationId xmlns:a16="http://schemas.microsoft.com/office/drawing/2014/main" id="{CA4CCC27-15C1-634C-ACE4-8F424EF868EE}"/>
              </a:ext>
            </a:extLst>
          </p:cNvPr>
          <p:cNvSpPr/>
          <p:nvPr/>
        </p:nvSpPr>
        <p:spPr>
          <a:xfrm>
            <a:off x="2772924" y="3921475"/>
            <a:ext cx="1717137" cy="276999"/>
          </a:xfrm>
          <a:prstGeom prst="rect">
            <a:avLst/>
          </a:prstGeom>
        </p:spPr>
        <p:txBody>
          <a:bodyPr wrap="none">
            <a:spAutoFit/>
          </a:bodyPr>
          <a:lstStyle/>
          <a:p>
            <a:r>
              <a:rPr lang="es-CO" sz="1200" b="1" dirty="0">
                <a:solidFill>
                  <a:schemeClr val="bg1"/>
                </a:solidFill>
                <a:latin typeface="Arial" panose="020B0604020202020204" pitchFamily="34" charset="0"/>
                <a:ea typeface="Arial" panose="020B0604020202020204" pitchFamily="34" charset="0"/>
              </a:rPr>
              <a:t>Informe de hallazgos</a:t>
            </a:r>
            <a:endParaRPr lang="es-CO" sz="1200" dirty="0">
              <a:solidFill>
                <a:schemeClr val="bg1"/>
              </a:solidFill>
            </a:endParaRPr>
          </a:p>
        </p:txBody>
      </p:sp>
      <p:sp>
        <p:nvSpPr>
          <p:cNvPr id="27" name="Elipse 26">
            <a:extLst>
              <a:ext uri="{FF2B5EF4-FFF2-40B4-BE49-F238E27FC236}">
                <a16:creationId xmlns:a16="http://schemas.microsoft.com/office/drawing/2014/main" id="{DBDC98F3-2B50-8F44-B5B8-D8200E0C81BA}"/>
              </a:ext>
            </a:extLst>
          </p:cNvPr>
          <p:cNvSpPr/>
          <p:nvPr/>
        </p:nvSpPr>
        <p:spPr>
          <a:xfrm>
            <a:off x="760288" y="3664946"/>
            <a:ext cx="729465" cy="6707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28" name="Picture 4" descr="Análisis del rendimiento empresarial con gráficos. vector gratuito">
            <a:extLst>
              <a:ext uri="{FF2B5EF4-FFF2-40B4-BE49-F238E27FC236}">
                <a16:creationId xmlns:a16="http://schemas.microsoft.com/office/drawing/2014/main" id="{617E21B6-1B4F-7A4D-ACEC-ED1718C109C7}"/>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7933" b="96635" l="9585" r="89617">
                        <a14:foregroundMark x1="53195" y1="8173" x2="43930" y2="10096"/>
                        <a14:foregroundMark x1="25719" y1="41827" x2="20767" y2="80529"/>
                        <a14:foregroundMark x1="20767" y1="80529" x2="18530" y2="89423"/>
                        <a14:foregroundMark x1="18530" y1="89423" x2="18211" y2="89423"/>
                        <a14:foregroundMark x1="36262" y1="84135" x2="49521" y2="92548"/>
                        <a14:foregroundMark x1="49521" y1="92548" x2="50799" y2="92788"/>
                        <a14:foregroundMark x1="82428" y1="70433" x2="85623" y2="96635"/>
                      </a14:backgroundRemoval>
                    </a14:imgEffect>
                  </a14:imgLayer>
                </a14:imgProps>
              </a:ext>
              <a:ext uri="{28A0092B-C50C-407E-A947-70E740481C1C}">
                <a14:useLocalDpi xmlns:a14="http://schemas.microsoft.com/office/drawing/2010/main" val="0"/>
              </a:ext>
            </a:extLst>
          </a:blip>
          <a:srcRect/>
          <a:stretch>
            <a:fillRect/>
          </a:stretch>
        </p:blipFill>
        <p:spPr bwMode="auto">
          <a:xfrm>
            <a:off x="266139" y="3264836"/>
            <a:ext cx="1893796" cy="12584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2" name="Rectángulo 1">
            <a:extLst>
              <a:ext uri="{FF2B5EF4-FFF2-40B4-BE49-F238E27FC236}">
                <a16:creationId xmlns:a16="http://schemas.microsoft.com/office/drawing/2014/main" id="{88330A0D-4516-554A-B4FF-B86F6B80F7C6}"/>
              </a:ext>
            </a:extLst>
          </p:cNvPr>
          <p:cNvSpPr/>
          <p:nvPr/>
        </p:nvSpPr>
        <p:spPr>
          <a:xfrm>
            <a:off x="308225" y="1925121"/>
            <a:ext cx="7541230" cy="2595508"/>
          </a:xfrm>
          <a:prstGeom prst="rect">
            <a:avLst/>
          </a:prstGeom>
          <a:solidFill>
            <a:srgbClr val="ECEEED"/>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8" name="Google Shape;98;p4"/>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9" name="Google Shape;99;p4"/>
          <p:cNvSpPr txBox="1"/>
          <p:nvPr/>
        </p:nvSpPr>
        <p:spPr>
          <a:xfrm>
            <a:off x="8428010" y="1025619"/>
            <a:ext cx="3527681"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Contenido del botón: reunir información</a:t>
            </a:r>
            <a:endParaRPr sz="1400" b="0" i="0" u="none" strike="noStrike" cap="none" dirty="0">
              <a:solidFill>
                <a:schemeClr val="dk1"/>
              </a:solidFill>
              <a:latin typeface="Arial"/>
              <a:ea typeface="Arial"/>
              <a:cs typeface="Arial"/>
              <a:sym typeface="Arial"/>
            </a:endParaRPr>
          </a:p>
        </p:txBody>
      </p:sp>
      <p:sp>
        <p:nvSpPr>
          <p:cNvPr id="100" name="Google Shape;100;p4"/>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1" name="Google Shape;101;p4"/>
          <p:cNvSpPr/>
          <p:nvPr/>
        </p:nvSpPr>
        <p:spPr>
          <a:xfrm>
            <a:off x="8253350" y="4520629"/>
            <a:ext cx="3948174" cy="2337369"/>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100" b="0" i="0" u="none" strike="noStrike" cap="none" dirty="0">
                <a:solidFill>
                  <a:schemeClr val="dk1"/>
                </a:solidFill>
                <a:latin typeface="Arial"/>
                <a:ea typeface="Arial"/>
                <a:cs typeface="Arial"/>
                <a:sym typeface="Arial"/>
              </a:rPr>
              <a:t>Referencias de las imágenes</a:t>
            </a:r>
            <a:r>
              <a:rPr lang="es-ES" sz="1100" dirty="0">
                <a:solidFill>
                  <a:schemeClr val="dk1"/>
                </a:solidFill>
              </a:rPr>
              <a:t>: https://</a:t>
            </a:r>
            <a:r>
              <a:rPr lang="es-ES" sz="1100" dirty="0" err="1">
                <a:solidFill>
                  <a:schemeClr val="dk1"/>
                </a:solidFill>
              </a:rPr>
              <a:t>stock.adobe.com</a:t>
            </a:r>
            <a:r>
              <a:rPr lang="es-ES" sz="1100" dirty="0">
                <a:solidFill>
                  <a:schemeClr val="dk1"/>
                </a:solidFill>
              </a:rPr>
              <a:t>/</a:t>
            </a:r>
            <a:r>
              <a:rPr lang="es-ES" sz="1100" dirty="0" err="1">
                <a:solidFill>
                  <a:schemeClr val="dk1"/>
                </a:solidFill>
              </a:rPr>
              <a:t>co</a:t>
            </a:r>
            <a:r>
              <a:rPr lang="es-ES" sz="1100" dirty="0">
                <a:solidFill>
                  <a:schemeClr val="dk1"/>
                </a:solidFill>
              </a:rPr>
              <a:t>/</a:t>
            </a:r>
            <a:r>
              <a:rPr lang="es-ES" sz="1100" dirty="0" err="1">
                <a:solidFill>
                  <a:schemeClr val="dk1"/>
                </a:solidFill>
              </a:rPr>
              <a:t>images</a:t>
            </a:r>
            <a:r>
              <a:rPr lang="es-ES" sz="1100" dirty="0">
                <a:solidFill>
                  <a:schemeClr val="dk1"/>
                </a:solidFill>
              </a:rPr>
              <a:t>/id/295777202?as_audience=</a:t>
            </a:r>
            <a:r>
              <a:rPr lang="es-ES" sz="1100" dirty="0" err="1">
                <a:solidFill>
                  <a:schemeClr val="dk1"/>
                </a:solidFill>
              </a:rPr>
              <a:t>srp&amp;as_campaign</a:t>
            </a:r>
            <a:r>
              <a:rPr lang="es-ES" sz="1100" dirty="0">
                <a:solidFill>
                  <a:schemeClr val="dk1"/>
                </a:solidFill>
              </a:rPr>
              <a:t>=</a:t>
            </a:r>
            <a:r>
              <a:rPr lang="es-ES" sz="1100" dirty="0" err="1">
                <a:solidFill>
                  <a:schemeClr val="dk1"/>
                </a:solidFill>
              </a:rPr>
              <a:t>Freepik&amp;get_facets</a:t>
            </a:r>
            <a:r>
              <a:rPr lang="es-ES" sz="1100" dirty="0">
                <a:solidFill>
                  <a:schemeClr val="dk1"/>
                </a:solidFill>
              </a:rPr>
              <a:t>=1&amp;order=</a:t>
            </a:r>
            <a:r>
              <a:rPr lang="es-ES" sz="1100" dirty="0" err="1">
                <a:solidFill>
                  <a:schemeClr val="dk1"/>
                </a:solidFill>
              </a:rPr>
              <a:t>relevance&amp;safe_search</a:t>
            </a:r>
            <a:r>
              <a:rPr lang="es-ES" sz="1100" dirty="0">
                <a:solidFill>
                  <a:schemeClr val="dk1"/>
                </a:solidFill>
              </a:rPr>
              <a:t>=1&amp;as_content=</a:t>
            </a:r>
            <a:r>
              <a:rPr lang="es-ES" sz="1100" dirty="0" err="1">
                <a:solidFill>
                  <a:schemeClr val="dk1"/>
                </a:solidFill>
              </a:rPr>
              <a:t>api&amp;k</a:t>
            </a:r>
            <a:r>
              <a:rPr lang="es-ES" sz="1100" dirty="0">
                <a:solidFill>
                  <a:schemeClr val="dk1"/>
                </a:solidFill>
              </a:rPr>
              <a:t>=infograf%C3%ADa%20cinco&amp;filterscontent_typezip_vector=1&amp;tduid=58d5dcab88cd4f318bf9cd67f089f83c&amp;as_channel=</a:t>
            </a:r>
            <a:r>
              <a:rPr lang="es-ES" sz="1100" dirty="0" err="1">
                <a:solidFill>
                  <a:schemeClr val="dk1"/>
                </a:solidFill>
              </a:rPr>
              <a:t>affiliate&amp;as_campclass</a:t>
            </a:r>
            <a:r>
              <a:rPr lang="es-ES" sz="1100" dirty="0">
                <a:solidFill>
                  <a:schemeClr val="dk1"/>
                </a:solidFill>
              </a:rPr>
              <a:t>=</a:t>
            </a:r>
            <a:r>
              <a:rPr lang="es-ES" sz="1100" dirty="0" err="1">
                <a:solidFill>
                  <a:schemeClr val="dk1"/>
                </a:solidFill>
              </a:rPr>
              <a:t>redirect&amp;as_source</a:t>
            </a:r>
            <a:r>
              <a:rPr lang="es-ES" sz="1100" dirty="0">
                <a:solidFill>
                  <a:schemeClr val="dk1"/>
                </a:solidFill>
              </a:rPr>
              <a:t>=</a:t>
            </a:r>
            <a:r>
              <a:rPr lang="es-ES" sz="1100" dirty="0" err="1">
                <a:solidFill>
                  <a:schemeClr val="dk1"/>
                </a:solidFill>
              </a:rPr>
              <a:t>arvato</a:t>
            </a:r>
            <a:endParaRPr lang="es-ES" sz="1100" dirty="0">
              <a:solidFill>
                <a:schemeClr val="dk1"/>
              </a:solidFill>
            </a:endParaRPr>
          </a:p>
          <a:p>
            <a:pPr lvl="0">
              <a:buClr>
                <a:schemeClr val="dk1"/>
              </a:buClr>
              <a:buSzPts val="300"/>
            </a:pPr>
            <a:r>
              <a:rPr lang="es-CO" sz="1100" dirty="0"/>
              <a:t>https://</a:t>
            </a:r>
            <a:r>
              <a:rPr lang="es-CO" sz="1100" dirty="0" err="1"/>
              <a:t>www.freepik.es</a:t>
            </a:r>
            <a:r>
              <a:rPr lang="es-CO" sz="1100" dirty="0"/>
              <a:t>/vector-gratis/analisis-rendimiento-empresarial-graficos_3585415.htm#query=an%C3%A1lisis&amp;position=2&amp;from_view=</a:t>
            </a:r>
            <a:r>
              <a:rPr lang="es-CO" sz="1100" dirty="0" err="1"/>
              <a:t>search</a:t>
            </a:r>
            <a:endParaRPr sz="1100" dirty="0"/>
          </a:p>
          <a:p>
            <a:pPr marL="0" marR="0" lvl="0" indent="0" algn="ctr" rtl="0">
              <a:lnSpc>
                <a:spcPct val="100000"/>
              </a:lnSpc>
              <a:spcBef>
                <a:spcPts val="0"/>
              </a:spcBef>
              <a:spcAft>
                <a:spcPts val="0"/>
              </a:spcAft>
              <a:buClr>
                <a:srgbClr val="000000"/>
              </a:buClr>
              <a:buSzPts val="1800"/>
              <a:buFont typeface="Arial"/>
              <a:buNone/>
            </a:pPr>
            <a:endParaRPr sz="1100" b="0" i="0" u="none" strike="noStrike" cap="none" dirty="0">
              <a:solidFill>
                <a:schemeClr val="dk1"/>
              </a:solidFill>
              <a:latin typeface="Arial"/>
              <a:ea typeface="Arial"/>
              <a:cs typeface="Arial"/>
              <a:sym typeface="Arial"/>
            </a:endParaRPr>
          </a:p>
        </p:txBody>
      </p:sp>
      <p:pic>
        <p:nvPicPr>
          <p:cNvPr id="1026" name="Picture 2" descr="5 point diagram option element infographic circles shapes chart. red, pink, yellow, orange, green color. vector template">
            <a:extLst>
              <a:ext uri="{FF2B5EF4-FFF2-40B4-BE49-F238E27FC236}">
                <a16:creationId xmlns:a16="http://schemas.microsoft.com/office/drawing/2014/main" id="{62FC1C59-7AAF-6547-BDD1-80C0BD01C10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551" b="41083"/>
          <a:stretch/>
        </p:blipFill>
        <p:spPr bwMode="auto">
          <a:xfrm>
            <a:off x="482886" y="2216429"/>
            <a:ext cx="4602822" cy="2119266"/>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58399FBD-662E-204E-A654-3A705963935B}"/>
              </a:ext>
            </a:extLst>
          </p:cNvPr>
          <p:cNvSpPr/>
          <p:nvPr/>
        </p:nvSpPr>
        <p:spPr>
          <a:xfrm>
            <a:off x="2116477" y="2671282"/>
            <a:ext cx="1602768" cy="359595"/>
          </a:xfrm>
          <a:prstGeom prst="rect">
            <a:avLst/>
          </a:prstGeom>
          <a:solidFill>
            <a:srgbClr val="7EA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E6609622-C694-944F-87DE-998F790CBA2B}"/>
              </a:ext>
            </a:extLst>
          </p:cNvPr>
          <p:cNvSpPr/>
          <p:nvPr/>
        </p:nvSpPr>
        <p:spPr>
          <a:xfrm>
            <a:off x="2607923" y="3264836"/>
            <a:ext cx="1602768" cy="359595"/>
          </a:xfrm>
          <a:prstGeom prst="rect">
            <a:avLst/>
          </a:prstGeom>
          <a:solidFill>
            <a:srgbClr val="EE9D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9">
            <a:extLst>
              <a:ext uri="{FF2B5EF4-FFF2-40B4-BE49-F238E27FC236}">
                <a16:creationId xmlns:a16="http://schemas.microsoft.com/office/drawing/2014/main" id="{F2BA0258-E037-574C-8D8F-6F8756085289}"/>
              </a:ext>
            </a:extLst>
          </p:cNvPr>
          <p:cNvSpPr/>
          <p:nvPr/>
        </p:nvSpPr>
        <p:spPr>
          <a:xfrm>
            <a:off x="2811694" y="3862021"/>
            <a:ext cx="1602768" cy="359595"/>
          </a:xfrm>
          <a:prstGeom prst="rect">
            <a:avLst/>
          </a:prstGeom>
          <a:solidFill>
            <a:srgbClr val="FE86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Rectángulo 3">
            <a:extLst>
              <a:ext uri="{FF2B5EF4-FFF2-40B4-BE49-F238E27FC236}">
                <a16:creationId xmlns:a16="http://schemas.microsoft.com/office/drawing/2014/main" id="{C26F57D0-8CD5-FC45-BDD2-EC2CBFAC3832}"/>
              </a:ext>
            </a:extLst>
          </p:cNvPr>
          <p:cNvSpPr/>
          <p:nvPr/>
        </p:nvSpPr>
        <p:spPr>
          <a:xfrm>
            <a:off x="2127096" y="2703684"/>
            <a:ext cx="1596912" cy="276999"/>
          </a:xfrm>
          <a:prstGeom prst="rect">
            <a:avLst/>
          </a:prstGeom>
        </p:spPr>
        <p:txBody>
          <a:bodyPr wrap="none">
            <a:spAutoFit/>
          </a:bodyPr>
          <a:lstStyle/>
          <a:p>
            <a:r>
              <a:rPr lang="es-CO" sz="1200" b="1" dirty="0">
                <a:solidFill>
                  <a:schemeClr val="bg1"/>
                </a:solidFill>
                <a:latin typeface="Arial" panose="020B0604020202020204" pitchFamily="34" charset="0"/>
                <a:ea typeface="Arial" panose="020B0604020202020204" pitchFamily="34" charset="0"/>
              </a:rPr>
              <a:t>Reunir información</a:t>
            </a:r>
            <a:endParaRPr lang="es-CO" sz="1200" dirty="0">
              <a:solidFill>
                <a:schemeClr val="bg1"/>
              </a:solidFill>
            </a:endParaRPr>
          </a:p>
        </p:txBody>
      </p:sp>
      <p:sp>
        <p:nvSpPr>
          <p:cNvPr id="5" name="Rectángulo redondeado 4">
            <a:extLst>
              <a:ext uri="{FF2B5EF4-FFF2-40B4-BE49-F238E27FC236}">
                <a16:creationId xmlns:a16="http://schemas.microsoft.com/office/drawing/2014/main" id="{783C5851-469F-6C44-81E5-618F3D1A5611}"/>
              </a:ext>
            </a:extLst>
          </p:cNvPr>
          <p:cNvSpPr/>
          <p:nvPr/>
        </p:nvSpPr>
        <p:spPr>
          <a:xfrm>
            <a:off x="4414462" y="2095929"/>
            <a:ext cx="1164406" cy="277402"/>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redondeado 14">
            <a:extLst>
              <a:ext uri="{FF2B5EF4-FFF2-40B4-BE49-F238E27FC236}">
                <a16:creationId xmlns:a16="http://schemas.microsoft.com/office/drawing/2014/main" id="{998E11DC-ECF2-CA4E-BF42-00EFD98483D5}"/>
              </a:ext>
            </a:extLst>
          </p:cNvPr>
          <p:cNvSpPr/>
          <p:nvPr/>
        </p:nvSpPr>
        <p:spPr>
          <a:xfrm>
            <a:off x="5303175" y="2448250"/>
            <a:ext cx="1164406" cy="277402"/>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ángulo redondeado 15">
            <a:extLst>
              <a:ext uri="{FF2B5EF4-FFF2-40B4-BE49-F238E27FC236}">
                <a16:creationId xmlns:a16="http://schemas.microsoft.com/office/drawing/2014/main" id="{FEEBA944-AB91-5747-9F22-40F3616454B3}"/>
              </a:ext>
            </a:extLst>
          </p:cNvPr>
          <p:cNvSpPr/>
          <p:nvPr/>
        </p:nvSpPr>
        <p:spPr>
          <a:xfrm>
            <a:off x="4414462" y="2788581"/>
            <a:ext cx="1164406" cy="277402"/>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CuadroTexto 5">
            <a:extLst>
              <a:ext uri="{FF2B5EF4-FFF2-40B4-BE49-F238E27FC236}">
                <a16:creationId xmlns:a16="http://schemas.microsoft.com/office/drawing/2014/main" id="{D918F775-4E5F-8C46-A95B-3939FD38DBE5}"/>
              </a:ext>
            </a:extLst>
          </p:cNvPr>
          <p:cNvSpPr txBox="1"/>
          <p:nvPr/>
        </p:nvSpPr>
        <p:spPr>
          <a:xfrm>
            <a:off x="4520412" y="2096332"/>
            <a:ext cx="952505" cy="276999"/>
          </a:xfrm>
          <a:prstGeom prst="rect">
            <a:avLst/>
          </a:prstGeom>
          <a:noFill/>
        </p:spPr>
        <p:txBody>
          <a:bodyPr wrap="none" rtlCol="0">
            <a:spAutoFit/>
          </a:bodyPr>
          <a:lstStyle/>
          <a:p>
            <a:r>
              <a:rPr lang="es-CO" sz="1200" b="1" dirty="0">
                <a:solidFill>
                  <a:schemeClr val="bg1"/>
                </a:solidFill>
              </a:rPr>
              <a:t>Encuestas</a:t>
            </a:r>
          </a:p>
        </p:txBody>
      </p:sp>
      <p:sp>
        <p:nvSpPr>
          <p:cNvPr id="18" name="CuadroTexto 17">
            <a:extLst>
              <a:ext uri="{FF2B5EF4-FFF2-40B4-BE49-F238E27FC236}">
                <a16:creationId xmlns:a16="http://schemas.microsoft.com/office/drawing/2014/main" id="{C024EB0E-745B-3E4A-8DF2-95A0B82BED6C}"/>
              </a:ext>
            </a:extLst>
          </p:cNvPr>
          <p:cNvSpPr txBox="1"/>
          <p:nvPr/>
        </p:nvSpPr>
        <p:spPr>
          <a:xfrm>
            <a:off x="5379470" y="2448653"/>
            <a:ext cx="1011815" cy="276999"/>
          </a:xfrm>
          <a:prstGeom prst="rect">
            <a:avLst/>
          </a:prstGeom>
          <a:noFill/>
        </p:spPr>
        <p:txBody>
          <a:bodyPr wrap="none" rtlCol="0">
            <a:spAutoFit/>
          </a:bodyPr>
          <a:lstStyle/>
          <a:p>
            <a:r>
              <a:rPr lang="es-CO" sz="1200" b="1" dirty="0">
                <a:solidFill>
                  <a:schemeClr val="bg1"/>
                </a:solidFill>
              </a:rPr>
              <a:t>Entrevistas</a:t>
            </a:r>
          </a:p>
        </p:txBody>
      </p:sp>
      <p:sp>
        <p:nvSpPr>
          <p:cNvPr id="19" name="CuadroTexto 18">
            <a:extLst>
              <a:ext uri="{FF2B5EF4-FFF2-40B4-BE49-F238E27FC236}">
                <a16:creationId xmlns:a16="http://schemas.microsoft.com/office/drawing/2014/main" id="{B8A971EC-28AC-1545-A072-FAE510847D67}"/>
              </a:ext>
            </a:extLst>
          </p:cNvPr>
          <p:cNvSpPr txBox="1"/>
          <p:nvPr/>
        </p:nvSpPr>
        <p:spPr>
          <a:xfrm>
            <a:off x="4621510" y="2788581"/>
            <a:ext cx="764953" cy="276999"/>
          </a:xfrm>
          <a:prstGeom prst="rect">
            <a:avLst/>
          </a:prstGeom>
          <a:noFill/>
        </p:spPr>
        <p:txBody>
          <a:bodyPr wrap="none" rtlCol="0">
            <a:spAutoFit/>
          </a:bodyPr>
          <a:lstStyle/>
          <a:p>
            <a:r>
              <a:rPr lang="es-CO" sz="1200" b="1" dirty="0">
                <a:solidFill>
                  <a:schemeClr val="bg1"/>
                </a:solidFill>
              </a:rPr>
              <a:t>Talleres</a:t>
            </a:r>
          </a:p>
        </p:txBody>
      </p:sp>
      <p:cxnSp>
        <p:nvCxnSpPr>
          <p:cNvPr id="8" name="Conector angular 7">
            <a:extLst>
              <a:ext uri="{FF2B5EF4-FFF2-40B4-BE49-F238E27FC236}">
                <a16:creationId xmlns:a16="http://schemas.microsoft.com/office/drawing/2014/main" id="{3F41500C-0675-5D4F-8F24-494718F28883}"/>
              </a:ext>
            </a:extLst>
          </p:cNvPr>
          <p:cNvCxnSpPr/>
          <p:nvPr/>
        </p:nvCxnSpPr>
        <p:spPr>
          <a:xfrm flipV="1">
            <a:off x="3843334" y="2234630"/>
            <a:ext cx="571128" cy="553951"/>
          </a:xfrm>
          <a:prstGeom prst="bentConnector3">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Conector angular 21">
            <a:extLst>
              <a:ext uri="{FF2B5EF4-FFF2-40B4-BE49-F238E27FC236}">
                <a16:creationId xmlns:a16="http://schemas.microsoft.com/office/drawing/2014/main" id="{A645675D-1527-6E4C-8928-E47372FC2212}"/>
              </a:ext>
            </a:extLst>
          </p:cNvPr>
          <p:cNvCxnSpPr>
            <a:cxnSpLocks/>
            <a:endCxn id="15" idx="1"/>
          </p:cNvCxnSpPr>
          <p:nvPr/>
        </p:nvCxnSpPr>
        <p:spPr>
          <a:xfrm flipV="1">
            <a:off x="3843333" y="2586951"/>
            <a:ext cx="1459842" cy="213238"/>
          </a:xfrm>
          <a:prstGeom prst="bentConnector3">
            <a:avLst>
              <a:gd name="adj1" fmla="val 19737"/>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Conector angular 24">
            <a:extLst>
              <a:ext uri="{FF2B5EF4-FFF2-40B4-BE49-F238E27FC236}">
                <a16:creationId xmlns:a16="http://schemas.microsoft.com/office/drawing/2014/main" id="{6DE18A19-B229-B442-BA2A-3CD2B66F9B85}"/>
              </a:ext>
            </a:extLst>
          </p:cNvPr>
          <p:cNvCxnSpPr>
            <a:cxnSpLocks/>
            <a:endCxn id="16" idx="1"/>
          </p:cNvCxnSpPr>
          <p:nvPr/>
        </p:nvCxnSpPr>
        <p:spPr>
          <a:xfrm>
            <a:off x="3832808" y="2797628"/>
            <a:ext cx="581654" cy="129654"/>
          </a:xfrm>
          <a:prstGeom prst="bentConnector3">
            <a:avLst>
              <a:gd name="adj1" fmla="val 50000"/>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ectángulo 19">
            <a:extLst>
              <a:ext uri="{FF2B5EF4-FFF2-40B4-BE49-F238E27FC236}">
                <a16:creationId xmlns:a16="http://schemas.microsoft.com/office/drawing/2014/main" id="{D2B7ED04-DE4D-B246-9644-B3A16EBE3BD8}"/>
              </a:ext>
            </a:extLst>
          </p:cNvPr>
          <p:cNvSpPr/>
          <p:nvPr/>
        </p:nvSpPr>
        <p:spPr>
          <a:xfrm>
            <a:off x="2588744" y="3264836"/>
            <a:ext cx="1621947" cy="400110"/>
          </a:xfrm>
          <a:prstGeom prst="rect">
            <a:avLst/>
          </a:prstGeom>
        </p:spPr>
        <p:txBody>
          <a:bodyPr wrap="square">
            <a:spAutoFit/>
          </a:bodyPr>
          <a:lstStyle/>
          <a:p>
            <a:pPr algn="ctr"/>
            <a:r>
              <a:rPr lang="es-CO" sz="1000" b="1" dirty="0">
                <a:solidFill>
                  <a:schemeClr val="bg1"/>
                </a:solidFill>
                <a:latin typeface="Arial" panose="020B0604020202020204" pitchFamily="34" charset="0"/>
                <a:ea typeface="Arial" panose="020B0604020202020204" pitchFamily="34" charset="0"/>
              </a:rPr>
              <a:t>Evaluar la información recopilada</a:t>
            </a:r>
            <a:endParaRPr lang="es-CO" sz="1000" dirty="0">
              <a:solidFill>
                <a:schemeClr val="bg1"/>
              </a:solidFill>
            </a:endParaRPr>
          </a:p>
        </p:txBody>
      </p:sp>
      <p:sp>
        <p:nvSpPr>
          <p:cNvPr id="28" name="Rectángulo redondeado 27">
            <a:extLst>
              <a:ext uri="{FF2B5EF4-FFF2-40B4-BE49-F238E27FC236}">
                <a16:creationId xmlns:a16="http://schemas.microsoft.com/office/drawing/2014/main" id="{C4FFC83E-9F6E-C84C-965B-FF0F311A5E29}"/>
              </a:ext>
            </a:extLst>
          </p:cNvPr>
          <p:cNvSpPr/>
          <p:nvPr/>
        </p:nvSpPr>
        <p:spPr>
          <a:xfrm>
            <a:off x="5611550" y="3265669"/>
            <a:ext cx="1164406" cy="277402"/>
          </a:xfrm>
          <a:prstGeom prst="roundRect">
            <a:avLst/>
          </a:prstGeom>
          <a:solidFill>
            <a:srgbClr val="D68D5D"/>
          </a:solidFill>
          <a:ln>
            <a:solidFill>
              <a:srgbClr val="EE9D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Rectángulo redondeado 28">
            <a:extLst>
              <a:ext uri="{FF2B5EF4-FFF2-40B4-BE49-F238E27FC236}">
                <a16:creationId xmlns:a16="http://schemas.microsoft.com/office/drawing/2014/main" id="{F5242608-5FDA-FC44-B0F3-E1FFA8E995A8}"/>
              </a:ext>
            </a:extLst>
          </p:cNvPr>
          <p:cNvSpPr/>
          <p:nvPr/>
        </p:nvSpPr>
        <p:spPr>
          <a:xfrm>
            <a:off x="6500263" y="3617990"/>
            <a:ext cx="1164406" cy="277402"/>
          </a:xfrm>
          <a:prstGeom prst="roundRect">
            <a:avLst/>
          </a:prstGeom>
          <a:solidFill>
            <a:srgbClr val="D68D5D"/>
          </a:solidFill>
          <a:ln>
            <a:solidFill>
              <a:srgbClr val="EE9D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0" name="Rectángulo redondeado 29">
            <a:extLst>
              <a:ext uri="{FF2B5EF4-FFF2-40B4-BE49-F238E27FC236}">
                <a16:creationId xmlns:a16="http://schemas.microsoft.com/office/drawing/2014/main" id="{1F920620-7A0B-DD42-80DC-EB2AD63E8BCF}"/>
              </a:ext>
            </a:extLst>
          </p:cNvPr>
          <p:cNvSpPr/>
          <p:nvPr/>
        </p:nvSpPr>
        <p:spPr>
          <a:xfrm>
            <a:off x="5611550" y="3958321"/>
            <a:ext cx="1164406" cy="277402"/>
          </a:xfrm>
          <a:prstGeom prst="roundRect">
            <a:avLst/>
          </a:prstGeom>
          <a:solidFill>
            <a:srgbClr val="D68D5D"/>
          </a:solidFill>
          <a:ln>
            <a:solidFill>
              <a:srgbClr val="EE9D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CuadroTexto 30">
            <a:extLst>
              <a:ext uri="{FF2B5EF4-FFF2-40B4-BE49-F238E27FC236}">
                <a16:creationId xmlns:a16="http://schemas.microsoft.com/office/drawing/2014/main" id="{03FC6697-F585-3941-9879-22073FA850B5}"/>
              </a:ext>
            </a:extLst>
          </p:cNvPr>
          <p:cNvSpPr txBox="1"/>
          <p:nvPr/>
        </p:nvSpPr>
        <p:spPr>
          <a:xfrm>
            <a:off x="5717500" y="3266072"/>
            <a:ext cx="918841" cy="276999"/>
          </a:xfrm>
          <a:prstGeom prst="rect">
            <a:avLst/>
          </a:prstGeom>
          <a:noFill/>
        </p:spPr>
        <p:txBody>
          <a:bodyPr wrap="none" rtlCol="0">
            <a:spAutoFit/>
          </a:bodyPr>
          <a:lstStyle/>
          <a:p>
            <a:r>
              <a:rPr lang="es-CO" sz="1200" b="1" dirty="0">
                <a:solidFill>
                  <a:schemeClr val="bg1"/>
                </a:solidFill>
              </a:rPr>
              <a:t>Veracidad</a:t>
            </a:r>
          </a:p>
        </p:txBody>
      </p:sp>
      <p:sp>
        <p:nvSpPr>
          <p:cNvPr id="32" name="CuadroTexto 31">
            <a:extLst>
              <a:ext uri="{FF2B5EF4-FFF2-40B4-BE49-F238E27FC236}">
                <a16:creationId xmlns:a16="http://schemas.microsoft.com/office/drawing/2014/main" id="{43553CF7-2255-7B47-A088-D4D62DA26937}"/>
              </a:ext>
            </a:extLst>
          </p:cNvPr>
          <p:cNvSpPr txBox="1"/>
          <p:nvPr/>
        </p:nvSpPr>
        <p:spPr>
          <a:xfrm>
            <a:off x="6742856" y="3618393"/>
            <a:ext cx="740908" cy="276999"/>
          </a:xfrm>
          <a:prstGeom prst="rect">
            <a:avLst/>
          </a:prstGeom>
          <a:noFill/>
        </p:spPr>
        <p:txBody>
          <a:bodyPr wrap="none" rtlCol="0">
            <a:spAutoFit/>
          </a:bodyPr>
          <a:lstStyle/>
          <a:p>
            <a:r>
              <a:rPr lang="es-CO" sz="1200" b="1" dirty="0">
                <a:solidFill>
                  <a:schemeClr val="bg1"/>
                </a:solidFill>
              </a:rPr>
              <a:t>Calidad</a:t>
            </a:r>
          </a:p>
        </p:txBody>
      </p:sp>
      <p:sp>
        <p:nvSpPr>
          <p:cNvPr id="33" name="CuadroTexto 32">
            <a:extLst>
              <a:ext uri="{FF2B5EF4-FFF2-40B4-BE49-F238E27FC236}">
                <a16:creationId xmlns:a16="http://schemas.microsoft.com/office/drawing/2014/main" id="{46BF5A6C-8CC7-3543-A7E1-41FBC9891C3F}"/>
              </a:ext>
            </a:extLst>
          </p:cNvPr>
          <p:cNvSpPr txBox="1"/>
          <p:nvPr/>
        </p:nvSpPr>
        <p:spPr>
          <a:xfrm>
            <a:off x="5630450" y="3958321"/>
            <a:ext cx="1176925" cy="276999"/>
          </a:xfrm>
          <a:prstGeom prst="rect">
            <a:avLst/>
          </a:prstGeom>
          <a:noFill/>
        </p:spPr>
        <p:txBody>
          <a:bodyPr wrap="none" rtlCol="0">
            <a:spAutoFit/>
          </a:bodyPr>
          <a:lstStyle/>
          <a:p>
            <a:r>
              <a:rPr lang="es-CO" sz="1200" b="1" dirty="0">
                <a:solidFill>
                  <a:schemeClr val="bg1"/>
                </a:solidFill>
              </a:rPr>
              <a:t>Comprobable</a:t>
            </a:r>
          </a:p>
        </p:txBody>
      </p:sp>
      <p:cxnSp>
        <p:nvCxnSpPr>
          <p:cNvPr id="34" name="Conector angular 33">
            <a:extLst>
              <a:ext uri="{FF2B5EF4-FFF2-40B4-BE49-F238E27FC236}">
                <a16:creationId xmlns:a16="http://schemas.microsoft.com/office/drawing/2014/main" id="{30793E56-F1A0-E541-80BF-1CE8074CDF05}"/>
              </a:ext>
            </a:extLst>
          </p:cNvPr>
          <p:cNvCxnSpPr>
            <a:cxnSpLocks/>
          </p:cNvCxnSpPr>
          <p:nvPr/>
        </p:nvCxnSpPr>
        <p:spPr>
          <a:xfrm flipV="1">
            <a:off x="4335695" y="3404371"/>
            <a:ext cx="1275855" cy="11586"/>
          </a:xfrm>
          <a:prstGeom prst="bentConnector3">
            <a:avLst/>
          </a:prstGeom>
          <a:ln>
            <a:solidFill>
              <a:srgbClr val="EE9D65"/>
            </a:solidFill>
          </a:ln>
        </p:spPr>
        <p:style>
          <a:lnRef idx="1">
            <a:schemeClr val="accent1"/>
          </a:lnRef>
          <a:fillRef idx="0">
            <a:schemeClr val="accent1"/>
          </a:fillRef>
          <a:effectRef idx="0">
            <a:schemeClr val="accent1"/>
          </a:effectRef>
          <a:fontRef idx="minor">
            <a:schemeClr val="tx1"/>
          </a:fontRef>
        </p:style>
      </p:cxnSp>
      <p:cxnSp>
        <p:nvCxnSpPr>
          <p:cNvPr id="35" name="Conector angular 34">
            <a:extLst>
              <a:ext uri="{FF2B5EF4-FFF2-40B4-BE49-F238E27FC236}">
                <a16:creationId xmlns:a16="http://schemas.microsoft.com/office/drawing/2014/main" id="{774BADA2-92FC-D04C-A697-82A7A669C564}"/>
              </a:ext>
            </a:extLst>
          </p:cNvPr>
          <p:cNvCxnSpPr>
            <a:cxnSpLocks/>
            <a:endCxn id="29" idx="1"/>
          </p:cNvCxnSpPr>
          <p:nvPr/>
        </p:nvCxnSpPr>
        <p:spPr>
          <a:xfrm>
            <a:off x="4316795" y="3415957"/>
            <a:ext cx="2183468" cy="340734"/>
          </a:xfrm>
          <a:prstGeom prst="bentConnector3">
            <a:avLst>
              <a:gd name="adj1" fmla="val 30237"/>
            </a:avLst>
          </a:prstGeom>
          <a:ln>
            <a:solidFill>
              <a:srgbClr val="EE9D65"/>
            </a:solidFill>
          </a:ln>
        </p:spPr>
        <p:style>
          <a:lnRef idx="1">
            <a:schemeClr val="accent1"/>
          </a:lnRef>
          <a:fillRef idx="0">
            <a:schemeClr val="accent1"/>
          </a:fillRef>
          <a:effectRef idx="0">
            <a:schemeClr val="accent1"/>
          </a:effectRef>
          <a:fontRef idx="minor">
            <a:schemeClr val="tx1"/>
          </a:fontRef>
        </p:style>
      </p:cxnSp>
      <p:cxnSp>
        <p:nvCxnSpPr>
          <p:cNvPr id="36" name="Conector angular 35">
            <a:extLst>
              <a:ext uri="{FF2B5EF4-FFF2-40B4-BE49-F238E27FC236}">
                <a16:creationId xmlns:a16="http://schemas.microsoft.com/office/drawing/2014/main" id="{41130CB6-BBF2-E548-9AA3-8C66C90E70A1}"/>
              </a:ext>
            </a:extLst>
          </p:cNvPr>
          <p:cNvCxnSpPr>
            <a:cxnSpLocks/>
            <a:endCxn id="30" idx="1"/>
          </p:cNvCxnSpPr>
          <p:nvPr/>
        </p:nvCxnSpPr>
        <p:spPr>
          <a:xfrm>
            <a:off x="4335695" y="3416360"/>
            <a:ext cx="1275855" cy="680662"/>
          </a:xfrm>
          <a:prstGeom prst="bentConnector3">
            <a:avLst>
              <a:gd name="adj1" fmla="val 50000"/>
            </a:avLst>
          </a:prstGeom>
          <a:ln>
            <a:solidFill>
              <a:srgbClr val="EE9D65"/>
            </a:solidFill>
          </a:ln>
        </p:spPr>
        <p:style>
          <a:lnRef idx="1">
            <a:schemeClr val="accent1"/>
          </a:lnRef>
          <a:fillRef idx="0">
            <a:schemeClr val="accent1"/>
          </a:fillRef>
          <a:effectRef idx="0">
            <a:schemeClr val="accent1"/>
          </a:effectRef>
          <a:fontRef idx="minor">
            <a:schemeClr val="tx1"/>
          </a:fontRef>
        </p:style>
      </p:cxnSp>
      <p:sp>
        <p:nvSpPr>
          <p:cNvPr id="41" name="Rectángulo 40">
            <a:extLst>
              <a:ext uri="{FF2B5EF4-FFF2-40B4-BE49-F238E27FC236}">
                <a16:creationId xmlns:a16="http://schemas.microsoft.com/office/drawing/2014/main" id="{CA4CCC27-15C1-634C-ACE4-8F424EF868EE}"/>
              </a:ext>
            </a:extLst>
          </p:cNvPr>
          <p:cNvSpPr/>
          <p:nvPr/>
        </p:nvSpPr>
        <p:spPr>
          <a:xfrm>
            <a:off x="2772924" y="3921475"/>
            <a:ext cx="1717137" cy="276999"/>
          </a:xfrm>
          <a:prstGeom prst="rect">
            <a:avLst/>
          </a:prstGeom>
        </p:spPr>
        <p:txBody>
          <a:bodyPr wrap="none">
            <a:spAutoFit/>
          </a:bodyPr>
          <a:lstStyle/>
          <a:p>
            <a:r>
              <a:rPr lang="es-CO" sz="1200" b="1" dirty="0">
                <a:solidFill>
                  <a:schemeClr val="bg1"/>
                </a:solidFill>
                <a:latin typeface="Arial" panose="020B0604020202020204" pitchFamily="34" charset="0"/>
                <a:ea typeface="Arial" panose="020B0604020202020204" pitchFamily="34" charset="0"/>
              </a:rPr>
              <a:t>Informe de hallazgos</a:t>
            </a:r>
            <a:endParaRPr lang="es-CO" sz="1200" dirty="0">
              <a:solidFill>
                <a:schemeClr val="bg1"/>
              </a:solidFill>
            </a:endParaRPr>
          </a:p>
        </p:txBody>
      </p:sp>
      <p:sp>
        <p:nvSpPr>
          <p:cNvPr id="27" name="Elipse 26">
            <a:extLst>
              <a:ext uri="{FF2B5EF4-FFF2-40B4-BE49-F238E27FC236}">
                <a16:creationId xmlns:a16="http://schemas.microsoft.com/office/drawing/2014/main" id="{DBDC98F3-2B50-8F44-B5B8-D8200E0C81BA}"/>
              </a:ext>
            </a:extLst>
          </p:cNvPr>
          <p:cNvSpPr/>
          <p:nvPr/>
        </p:nvSpPr>
        <p:spPr>
          <a:xfrm>
            <a:off x="760288" y="3664946"/>
            <a:ext cx="729465" cy="6707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28" name="Picture 4" descr="Análisis del rendimiento empresarial con gráficos. vector gratuito">
            <a:extLst>
              <a:ext uri="{FF2B5EF4-FFF2-40B4-BE49-F238E27FC236}">
                <a16:creationId xmlns:a16="http://schemas.microsoft.com/office/drawing/2014/main" id="{617E21B6-1B4F-7A4D-ACEC-ED1718C109C7}"/>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7933" b="96635" l="9585" r="89617">
                        <a14:foregroundMark x1="53195" y1="8173" x2="43930" y2="10096"/>
                        <a14:foregroundMark x1="25719" y1="41827" x2="20767" y2="80529"/>
                        <a14:foregroundMark x1="20767" y1="80529" x2="18530" y2="89423"/>
                        <a14:foregroundMark x1="18530" y1="89423" x2="18211" y2="89423"/>
                        <a14:foregroundMark x1="36262" y1="84135" x2="49521" y2="92548"/>
                        <a14:foregroundMark x1="49521" y1="92548" x2="50799" y2="92788"/>
                        <a14:foregroundMark x1="82428" y1="70433" x2="85623" y2="96635"/>
                      </a14:backgroundRemoval>
                    </a14:imgEffect>
                  </a14:imgLayer>
                </a14:imgProps>
              </a:ext>
              <a:ext uri="{28A0092B-C50C-407E-A947-70E740481C1C}">
                <a14:useLocalDpi xmlns:a14="http://schemas.microsoft.com/office/drawing/2010/main" val="0"/>
              </a:ext>
            </a:extLst>
          </a:blip>
          <a:srcRect/>
          <a:stretch>
            <a:fillRect/>
          </a:stretch>
        </p:blipFill>
        <p:spPr bwMode="auto">
          <a:xfrm>
            <a:off x="266139" y="3264836"/>
            <a:ext cx="1893796" cy="1258497"/>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redondeado 6">
            <a:extLst>
              <a:ext uri="{FF2B5EF4-FFF2-40B4-BE49-F238E27FC236}">
                <a16:creationId xmlns:a16="http://schemas.microsoft.com/office/drawing/2014/main" id="{083A41E3-2173-F443-99F0-0BD0DD3B9D56}"/>
              </a:ext>
            </a:extLst>
          </p:cNvPr>
          <p:cNvSpPr/>
          <p:nvPr/>
        </p:nvSpPr>
        <p:spPr>
          <a:xfrm>
            <a:off x="308226" y="1925121"/>
            <a:ext cx="7541230" cy="2595508"/>
          </a:xfrm>
          <a:prstGeom prst="roundRect">
            <a:avLst>
              <a:gd name="adj" fmla="val 9938"/>
            </a:avLst>
          </a:prstGeom>
          <a:solidFill>
            <a:schemeClr val="bg1"/>
          </a:solidFill>
          <a:ln w="38100">
            <a:solidFill>
              <a:srgbClr val="7EA5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10">
            <a:extLst>
              <a:ext uri="{FF2B5EF4-FFF2-40B4-BE49-F238E27FC236}">
                <a16:creationId xmlns:a16="http://schemas.microsoft.com/office/drawing/2014/main" id="{618DBD15-540E-FC44-8E73-D43E26EF38E6}"/>
              </a:ext>
            </a:extLst>
          </p:cNvPr>
          <p:cNvSpPr/>
          <p:nvPr/>
        </p:nvSpPr>
        <p:spPr>
          <a:xfrm>
            <a:off x="719054" y="2504018"/>
            <a:ext cx="6809161" cy="1431161"/>
          </a:xfrm>
          <a:prstGeom prst="rect">
            <a:avLst/>
          </a:prstGeom>
        </p:spPr>
        <p:txBody>
          <a:bodyPr wrap="square">
            <a:spAutoFit/>
          </a:bodyPr>
          <a:lstStyle/>
          <a:p>
            <a:r>
              <a:rPr lang="es-CO" sz="1500" b="1" dirty="0">
                <a:solidFill>
                  <a:srgbClr val="7EA579"/>
                </a:solidFill>
              </a:rPr>
              <a:t>Reunir información</a:t>
            </a:r>
          </a:p>
          <a:p>
            <a:endParaRPr lang="es-CO" sz="1200" dirty="0"/>
          </a:p>
          <a:p>
            <a:r>
              <a:rPr lang="es-CO" sz="1200" dirty="0"/>
              <a:t>La organización debe contar con procesos que permitan obtener la información necesaria para dar inicio a una medición del impacto al negocio. Hay que recordar que los procesos que se realizan en la organización están generando información constantemente, la cual involucra a su vez a las personas que están a la cabeza o son las responsables del proceso que generen. Existen varias técnicas  de recolección. Un ejemplo de ellas son: encuestas, entrevistas y talleres.</a:t>
            </a:r>
          </a:p>
        </p:txBody>
      </p:sp>
      <p:sp>
        <p:nvSpPr>
          <p:cNvPr id="12" name="Elipse 11">
            <a:extLst>
              <a:ext uri="{FF2B5EF4-FFF2-40B4-BE49-F238E27FC236}">
                <a16:creationId xmlns:a16="http://schemas.microsoft.com/office/drawing/2014/main" id="{646CE522-1B05-9545-B6D4-F5E3EAA03D81}"/>
              </a:ext>
            </a:extLst>
          </p:cNvPr>
          <p:cNvSpPr/>
          <p:nvPr/>
        </p:nvSpPr>
        <p:spPr>
          <a:xfrm>
            <a:off x="7366571" y="2095929"/>
            <a:ext cx="352321" cy="352321"/>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X</a:t>
            </a:r>
          </a:p>
        </p:txBody>
      </p:sp>
    </p:spTree>
    <p:extLst>
      <p:ext uri="{BB962C8B-B14F-4D97-AF65-F5344CB8AC3E}">
        <p14:creationId xmlns:p14="http://schemas.microsoft.com/office/powerpoint/2010/main" val="1007220487"/>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2" name="Rectángulo 1">
            <a:extLst>
              <a:ext uri="{FF2B5EF4-FFF2-40B4-BE49-F238E27FC236}">
                <a16:creationId xmlns:a16="http://schemas.microsoft.com/office/drawing/2014/main" id="{88330A0D-4516-554A-B4FF-B86F6B80F7C6}"/>
              </a:ext>
            </a:extLst>
          </p:cNvPr>
          <p:cNvSpPr/>
          <p:nvPr/>
        </p:nvSpPr>
        <p:spPr>
          <a:xfrm>
            <a:off x="308225" y="1925121"/>
            <a:ext cx="7541230" cy="2595508"/>
          </a:xfrm>
          <a:prstGeom prst="rect">
            <a:avLst/>
          </a:prstGeom>
          <a:solidFill>
            <a:srgbClr val="ECEEED"/>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8" name="Google Shape;98;p4"/>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0" name="Google Shape;100;p4"/>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1" name="Google Shape;101;p4"/>
          <p:cNvSpPr/>
          <p:nvPr/>
        </p:nvSpPr>
        <p:spPr>
          <a:xfrm>
            <a:off x="8253350" y="4520629"/>
            <a:ext cx="3948174" cy="2337369"/>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100" b="0" i="0" u="none" strike="noStrike" cap="none" dirty="0">
                <a:solidFill>
                  <a:schemeClr val="dk1"/>
                </a:solidFill>
                <a:latin typeface="Arial"/>
                <a:ea typeface="Arial"/>
                <a:cs typeface="Arial"/>
                <a:sym typeface="Arial"/>
              </a:rPr>
              <a:t>Referencias de las imágenes</a:t>
            </a:r>
            <a:r>
              <a:rPr lang="es-ES" sz="1100" dirty="0">
                <a:solidFill>
                  <a:schemeClr val="dk1"/>
                </a:solidFill>
              </a:rPr>
              <a:t>: https://</a:t>
            </a:r>
            <a:r>
              <a:rPr lang="es-ES" sz="1100" dirty="0" err="1">
                <a:solidFill>
                  <a:schemeClr val="dk1"/>
                </a:solidFill>
              </a:rPr>
              <a:t>stock.adobe.com</a:t>
            </a:r>
            <a:r>
              <a:rPr lang="es-ES" sz="1100" dirty="0">
                <a:solidFill>
                  <a:schemeClr val="dk1"/>
                </a:solidFill>
              </a:rPr>
              <a:t>/</a:t>
            </a:r>
            <a:r>
              <a:rPr lang="es-ES" sz="1100" dirty="0" err="1">
                <a:solidFill>
                  <a:schemeClr val="dk1"/>
                </a:solidFill>
              </a:rPr>
              <a:t>co</a:t>
            </a:r>
            <a:r>
              <a:rPr lang="es-ES" sz="1100" dirty="0">
                <a:solidFill>
                  <a:schemeClr val="dk1"/>
                </a:solidFill>
              </a:rPr>
              <a:t>/</a:t>
            </a:r>
            <a:r>
              <a:rPr lang="es-ES" sz="1100" dirty="0" err="1">
                <a:solidFill>
                  <a:schemeClr val="dk1"/>
                </a:solidFill>
              </a:rPr>
              <a:t>images</a:t>
            </a:r>
            <a:r>
              <a:rPr lang="es-ES" sz="1100" dirty="0">
                <a:solidFill>
                  <a:schemeClr val="dk1"/>
                </a:solidFill>
              </a:rPr>
              <a:t>/id/295777202?as_audience=</a:t>
            </a:r>
            <a:r>
              <a:rPr lang="es-ES" sz="1100" dirty="0" err="1">
                <a:solidFill>
                  <a:schemeClr val="dk1"/>
                </a:solidFill>
              </a:rPr>
              <a:t>srp&amp;as_campaign</a:t>
            </a:r>
            <a:r>
              <a:rPr lang="es-ES" sz="1100" dirty="0">
                <a:solidFill>
                  <a:schemeClr val="dk1"/>
                </a:solidFill>
              </a:rPr>
              <a:t>=</a:t>
            </a:r>
            <a:r>
              <a:rPr lang="es-ES" sz="1100" dirty="0" err="1">
                <a:solidFill>
                  <a:schemeClr val="dk1"/>
                </a:solidFill>
              </a:rPr>
              <a:t>Freepik&amp;get_facets</a:t>
            </a:r>
            <a:r>
              <a:rPr lang="es-ES" sz="1100" dirty="0">
                <a:solidFill>
                  <a:schemeClr val="dk1"/>
                </a:solidFill>
              </a:rPr>
              <a:t>=1&amp;order=</a:t>
            </a:r>
            <a:r>
              <a:rPr lang="es-ES" sz="1100" dirty="0" err="1">
                <a:solidFill>
                  <a:schemeClr val="dk1"/>
                </a:solidFill>
              </a:rPr>
              <a:t>relevance&amp;safe_search</a:t>
            </a:r>
            <a:r>
              <a:rPr lang="es-ES" sz="1100" dirty="0">
                <a:solidFill>
                  <a:schemeClr val="dk1"/>
                </a:solidFill>
              </a:rPr>
              <a:t>=1&amp;as_content=</a:t>
            </a:r>
            <a:r>
              <a:rPr lang="es-ES" sz="1100" dirty="0" err="1">
                <a:solidFill>
                  <a:schemeClr val="dk1"/>
                </a:solidFill>
              </a:rPr>
              <a:t>api&amp;k</a:t>
            </a:r>
            <a:r>
              <a:rPr lang="es-ES" sz="1100" dirty="0">
                <a:solidFill>
                  <a:schemeClr val="dk1"/>
                </a:solidFill>
              </a:rPr>
              <a:t>=infograf%C3%ADa%20cinco&amp;filterscontent_typezip_vector=1&amp;tduid=58d5dcab88cd4f318bf9cd67f089f83c&amp;as_channel=</a:t>
            </a:r>
            <a:r>
              <a:rPr lang="es-ES" sz="1100" dirty="0" err="1">
                <a:solidFill>
                  <a:schemeClr val="dk1"/>
                </a:solidFill>
              </a:rPr>
              <a:t>affiliate&amp;as_campclass</a:t>
            </a:r>
            <a:r>
              <a:rPr lang="es-ES" sz="1100" dirty="0">
                <a:solidFill>
                  <a:schemeClr val="dk1"/>
                </a:solidFill>
              </a:rPr>
              <a:t>=</a:t>
            </a:r>
            <a:r>
              <a:rPr lang="es-ES" sz="1100" dirty="0" err="1">
                <a:solidFill>
                  <a:schemeClr val="dk1"/>
                </a:solidFill>
              </a:rPr>
              <a:t>redirect&amp;as_source</a:t>
            </a:r>
            <a:r>
              <a:rPr lang="es-ES" sz="1100" dirty="0">
                <a:solidFill>
                  <a:schemeClr val="dk1"/>
                </a:solidFill>
              </a:rPr>
              <a:t>=</a:t>
            </a:r>
            <a:r>
              <a:rPr lang="es-ES" sz="1100" dirty="0" err="1">
                <a:solidFill>
                  <a:schemeClr val="dk1"/>
                </a:solidFill>
              </a:rPr>
              <a:t>arvato</a:t>
            </a:r>
            <a:endParaRPr lang="es-ES" sz="1100" dirty="0">
              <a:solidFill>
                <a:schemeClr val="dk1"/>
              </a:solidFill>
            </a:endParaRPr>
          </a:p>
          <a:p>
            <a:pPr lvl="0">
              <a:buClr>
                <a:schemeClr val="dk1"/>
              </a:buClr>
              <a:buSzPts val="300"/>
            </a:pPr>
            <a:r>
              <a:rPr lang="es-CO" sz="1100" dirty="0"/>
              <a:t>https://</a:t>
            </a:r>
            <a:r>
              <a:rPr lang="es-CO" sz="1100" dirty="0" err="1"/>
              <a:t>www.freepik.es</a:t>
            </a:r>
            <a:r>
              <a:rPr lang="es-CO" sz="1100" dirty="0"/>
              <a:t>/vector-gratis/analisis-rendimiento-empresarial-graficos_3585415.htm#query=an%C3%A1lisis&amp;position=2&amp;from_view=</a:t>
            </a:r>
            <a:r>
              <a:rPr lang="es-CO" sz="1100" dirty="0" err="1"/>
              <a:t>search</a:t>
            </a:r>
            <a:endParaRPr sz="1100" dirty="0"/>
          </a:p>
          <a:p>
            <a:pPr marL="0" marR="0" lvl="0" indent="0" algn="ctr" rtl="0">
              <a:lnSpc>
                <a:spcPct val="100000"/>
              </a:lnSpc>
              <a:spcBef>
                <a:spcPts val="0"/>
              </a:spcBef>
              <a:spcAft>
                <a:spcPts val="0"/>
              </a:spcAft>
              <a:buClr>
                <a:srgbClr val="000000"/>
              </a:buClr>
              <a:buSzPts val="1800"/>
              <a:buFont typeface="Arial"/>
              <a:buNone/>
            </a:pPr>
            <a:endParaRPr sz="1100" b="0" i="0" u="none" strike="noStrike" cap="none" dirty="0">
              <a:solidFill>
                <a:schemeClr val="dk1"/>
              </a:solidFill>
              <a:latin typeface="Arial"/>
              <a:ea typeface="Arial"/>
              <a:cs typeface="Arial"/>
              <a:sym typeface="Arial"/>
            </a:endParaRPr>
          </a:p>
        </p:txBody>
      </p:sp>
      <p:pic>
        <p:nvPicPr>
          <p:cNvPr id="1026" name="Picture 2" descr="5 point diagram option element infographic circles shapes chart. red, pink, yellow, orange, green color. vector template">
            <a:extLst>
              <a:ext uri="{FF2B5EF4-FFF2-40B4-BE49-F238E27FC236}">
                <a16:creationId xmlns:a16="http://schemas.microsoft.com/office/drawing/2014/main" id="{62FC1C59-7AAF-6547-BDD1-80C0BD01C10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551" b="41083"/>
          <a:stretch/>
        </p:blipFill>
        <p:spPr bwMode="auto">
          <a:xfrm>
            <a:off x="482886" y="2216429"/>
            <a:ext cx="4602822" cy="2119266"/>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58399FBD-662E-204E-A654-3A705963935B}"/>
              </a:ext>
            </a:extLst>
          </p:cNvPr>
          <p:cNvSpPr/>
          <p:nvPr/>
        </p:nvSpPr>
        <p:spPr>
          <a:xfrm>
            <a:off x="2116477" y="2671282"/>
            <a:ext cx="1602768" cy="359595"/>
          </a:xfrm>
          <a:prstGeom prst="rect">
            <a:avLst/>
          </a:prstGeom>
          <a:solidFill>
            <a:srgbClr val="7EA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E6609622-C694-944F-87DE-998F790CBA2B}"/>
              </a:ext>
            </a:extLst>
          </p:cNvPr>
          <p:cNvSpPr/>
          <p:nvPr/>
        </p:nvSpPr>
        <p:spPr>
          <a:xfrm>
            <a:off x="2607923" y="3264836"/>
            <a:ext cx="1602768" cy="359595"/>
          </a:xfrm>
          <a:prstGeom prst="rect">
            <a:avLst/>
          </a:prstGeom>
          <a:solidFill>
            <a:srgbClr val="EE9D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9">
            <a:extLst>
              <a:ext uri="{FF2B5EF4-FFF2-40B4-BE49-F238E27FC236}">
                <a16:creationId xmlns:a16="http://schemas.microsoft.com/office/drawing/2014/main" id="{F2BA0258-E037-574C-8D8F-6F8756085289}"/>
              </a:ext>
            </a:extLst>
          </p:cNvPr>
          <p:cNvSpPr/>
          <p:nvPr/>
        </p:nvSpPr>
        <p:spPr>
          <a:xfrm>
            <a:off x="2811694" y="3862021"/>
            <a:ext cx="1602768" cy="359595"/>
          </a:xfrm>
          <a:prstGeom prst="rect">
            <a:avLst/>
          </a:prstGeom>
          <a:solidFill>
            <a:srgbClr val="FE86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Rectángulo 3">
            <a:extLst>
              <a:ext uri="{FF2B5EF4-FFF2-40B4-BE49-F238E27FC236}">
                <a16:creationId xmlns:a16="http://schemas.microsoft.com/office/drawing/2014/main" id="{C26F57D0-8CD5-FC45-BDD2-EC2CBFAC3832}"/>
              </a:ext>
            </a:extLst>
          </p:cNvPr>
          <p:cNvSpPr/>
          <p:nvPr/>
        </p:nvSpPr>
        <p:spPr>
          <a:xfrm>
            <a:off x="2127096" y="2703684"/>
            <a:ext cx="1596912" cy="276999"/>
          </a:xfrm>
          <a:prstGeom prst="rect">
            <a:avLst/>
          </a:prstGeom>
        </p:spPr>
        <p:txBody>
          <a:bodyPr wrap="none">
            <a:spAutoFit/>
          </a:bodyPr>
          <a:lstStyle/>
          <a:p>
            <a:r>
              <a:rPr lang="es-CO" sz="1200" b="1" dirty="0">
                <a:solidFill>
                  <a:schemeClr val="bg1"/>
                </a:solidFill>
                <a:latin typeface="Arial" panose="020B0604020202020204" pitchFamily="34" charset="0"/>
                <a:ea typeface="Arial" panose="020B0604020202020204" pitchFamily="34" charset="0"/>
              </a:rPr>
              <a:t>Reunir información</a:t>
            </a:r>
            <a:endParaRPr lang="es-CO" sz="1200" dirty="0">
              <a:solidFill>
                <a:schemeClr val="bg1"/>
              </a:solidFill>
            </a:endParaRPr>
          </a:p>
        </p:txBody>
      </p:sp>
      <p:sp>
        <p:nvSpPr>
          <p:cNvPr id="5" name="Rectángulo redondeado 4">
            <a:extLst>
              <a:ext uri="{FF2B5EF4-FFF2-40B4-BE49-F238E27FC236}">
                <a16:creationId xmlns:a16="http://schemas.microsoft.com/office/drawing/2014/main" id="{783C5851-469F-6C44-81E5-618F3D1A5611}"/>
              </a:ext>
            </a:extLst>
          </p:cNvPr>
          <p:cNvSpPr/>
          <p:nvPr/>
        </p:nvSpPr>
        <p:spPr>
          <a:xfrm>
            <a:off x="4414462" y="2095929"/>
            <a:ext cx="1164406" cy="277402"/>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redondeado 14">
            <a:extLst>
              <a:ext uri="{FF2B5EF4-FFF2-40B4-BE49-F238E27FC236}">
                <a16:creationId xmlns:a16="http://schemas.microsoft.com/office/drawing/2014/main" id="{998E11DC-ECF2-CA4E-BF42-00EFD98483D5}"/>
              </a:ext>
            </a:extLst>
          </p:cNvPr>
          <p:cNvSpPr/>
          <p:nvPr/>
        </p:nvSpPr>
        <p:spPr>
          <a:xfrm>
            <a:off x="5303175" y="2448250"/>
            <a:ext cx="1164406" cy="277402"/>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ángulo redondeado 15">
            <a:extLst>
              <a:ext uri="{FF2B5EF4-FFF2-40B4-BE49-F238E27FC236}">
                <a16:creationId xmlns:a16="http://schemas.microsoft.com/office/drawing/2014/main" id="{FEEBA944-AB91-5747-9F22-40F3616454B3}"/>
              </a:ext>
            </a:extLst>
          </p:cNvPr>
          <p:cNvSpPr/>
          <p:nvPr/>
        </p:nvSpPr>
        <p:spPr>
          <a:xfrm>
            <a:off x="4414462" y="2788581"/>
            <a:ext cx="1164406" cy="277402"/>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CuadroTexto 5">
            <a:extLst>
              <a:ext uri="{FF2B5EF4-FFF2-40B4-BE49-F238E27FC236}">
                <a16:creationId xmlns:a16="http://schemas.microsoft.com/office/drawing/2014/main" id="{D918F775-4E5F-8C46-A95B-3939FD38DBE5}"/>
              </a:ext>
            </a:extLst>
          </p:cNvPr>
          <p:cNvSpPr txBox="1"/>
          <p:nvPr/>
        </p:nvSpPr>
        <p:spPr>
          <a:xfrm>
            <a:off x="4520412" y="2096332"/>
            <a:ext cx="952505" cy="276999"/>
          </a:xfrm>
          <a:prstGeom prst="rect">
            <a:avLst/>
          </a:prstGeom>
          <a:noFill/>
        </p:spPr>
        <p:txBody>
          <a:bodyPr wrap="none" rtlCol="0">
            <a:spAutoFit/>
          </a:bodyPr>
          <a:lstStyle/>
          <a:p>
            <a:r>
              <a:rPr lang="es-CO" sz="1200" b="1" dirty="0">
                <a:solidFill>
                  <a:schemeClr val="bg1"/>
                </a:solidFill>
              </a:rPr>
              <a:t>Encuestas</a:t>
            </a:r>
          </a:p>
        </p:txBody>
      </p:sp>
      <p:sp>
        <p:nvSpPr>
          <p:cNvPr id="18" name="CuadroTexto 17">
            <a:extLst>
              <a:ext uri="{FF2B5EF4-FFF2-40B4-BE49-F238E27FC236}">
                <a16:creationId xmlns:a16="http://schemas.microsoft.com/office/drawing/2014/main" id="{C024EB0E-745B-3E4A-8DF2-95A0B82BED6C}"/>
              </a:ext>
            </a:extLst>
          </p:cNvPr>
          <p:cNvSpPr txBox="1"/>
          <p:nvPr/>
        </p:nvSpPr>
        <p:spPr>
          <a:xfrm>
            <a:off x="5379470" y="2448653"/>
            <a:ext cx="1011815" cy="276999"/>
          </a:xfrm>
          <a:prstGeom prst="rect">
            <a:avLst/>
          </a:prstGeom>
          <a:noFill/>
        </p:spPr>
        <p:txBody>
          <a:bodyPr wrap="none" rtlCol="0">
            <a:spAutoFit/>
          </a:bodyPr>
          <a:lstStyle/>
          <a:p>
            <a:r>
              <a:rPr lang="es-CO" sz="1200" b="1" dirty="0">
                <a:solidFill>
                  <a:schemeClr val="bg1"/>
                </a:solidFill>
              </a:rPr>
              <a:t>Entrevistas</a:t>
            </a:r>
          </a:p>
        </p:txBody>
      </p:sp>
      <p:sp>
        <p:nvSpPr>
          <p:cNvPr id="19" name="CuadroTexto 18">
            <a:extLst>
              <a:ext uri="{FF2B5EF4-FFF2-40B4-BE49-F238E27FC236}">
                <a16:creationId xmlns:a16="http://schemas.microsoft.com/office/drawing/2014/main" id="{B8A971EC-28AC-1545-A072-FAE510847D67}"/>
              </a:ext>
            </a:extLst>
          </p:cNvPr>
          <p:cNvSpPr txBox="1"/>
          <p:nvPr/>
        </p:nvSpPr>
        <p:spPr>
          <a:xfrm>
            <a:off x="4621510" y="2788581"/>
            <a:ext cx="764953" cy="276999"/>
          </a:xfrm>
          <a:prstGeom prst="rect">
            <a:avLst/>
          </a:prstGeom>
          <a:noFill/>
        </p:spPr>
        <p:txBody>
          <a:bodyPr wrap="none" rtlCol="0">
            <a:spAutoFit/>
          </a:bodyPr>
          <a:lstStyle/>
          <a:p>
            <a:r>
              <a:rPr lang="es-CO" sz="1200" b="1" dirty="0">
                <a:solidFill>
                  <a:schemeClr val="bg1"/>
                </a:solidFill>
              </a:rPr>
              <a:t>Talleres</a:t>
            </a:r>
          </a:p>
        </p:txBody>
      </p:sp>
      <p:cxnSp>
        <p:nvCxnSpPr>
          <p:cNvPr id="8" name="Conector angular 7">
            <a:extLst>
              <a:ext uri="{FF2B5EF4-FFF2-40B4-BE49-F238E27FC236}">
                <a16:creationId xmlns:a16="http://schemas.microsoft.com/office/drawing/2014/main" id="{3F41500C-0675-5D4F-8F24-494718F28883}"/>
              </a:ext>
            </a:extLst>
          </p:cNvPr>
          <p:cNvCxnSpPr/>
          <p:nvPr/>
        </p:nvCxnSpPr>
        <p:spPr>
          <a:xfrm flipV="1">
            <a:off x="3843334" y="2234630"/>
            <a:ext cx="571128" cy="553951"/>
          </a:xfrm>
          <a:prstGeom prst="bentConnector3">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Conector angular 21">
            <a:extLst>
              <a:ext uri="{FF2B5EF4-FFF2-40B4-BE49-F238E27FC236}">
                <a16:creationId xmlns:a16="http://schemas.microsoft.com/office/drawing/2014/main" id="{A645675D-1527-6E4C-8928-E47372FC2212}"/>
              </a:ext>
            </a:extLst>
          </p:cNvPr>
          <p:cNvCxnSpPr>
            <a:cxnSpLocks/>
            <a:endCxn id="15" idx="1"/>
          </p:cNvCxnSpPr>
          <p:nvPr/>
        </p:nvCxnSpPr>
        <p:spPr>
          <a:xfrm flipV="1">
            <a:off x="3843333" y="2586951"/>
            <a:ext cx="1459842" cy="213238"/>
          </a:xfrm>
          <a:prstGeom prst="bentConnector3">
            <a:avLst>
              <a:gd name="adj1" fmla="val 19737"/>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Conector angular 24">
            <a:extLst>
              <a:ext uri="{FF2B5EF4-FFF2-40B4-BE49-F238E27FC236}">
                <a16:creationId xmlns:a16="http://schemas.microsoft.com/office/drawing/2014/main" id="{6DE18A19-B229-B442-BA2A-3CD2B66F9B85}"/>
              </a:ext>
            </a:extLst>
          </p:cNvPr>
          <p:cNvCxnSpPr>
            <a:cxnSpLocks/>
            <a:endCxn id="16" idx="1"/>
          </p:cNvCxnSpPr>
          <p:nvPr/>
        </p:nvCxnSpPr>
        <p:spPr>
          <a:xfrm>
            <a:off x="3832808" y="2797628"/>
            <a:ext cx="581654" cy="129654"/>
          </a:xfrm>
          <a:prstGeom prst="bentConnector3">
            <a:avLst>
              <a:gd name="adj1" fmla="val 50000"/>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ectángulo 19">
            <a:extLst>
              <a:ext uri="{FF2B5EF4-FFF2-40B4-BE49-F238E27FC236}">
                <a16:creationId xmlns:a16="http://schemas.microsoft.com/office/drawing/2014/main" id="{D2B7ED04-DE4D-B246-9644-B3A16EBE3BD8}"/>
              </a:ext>
            </a:extLst>
          </p:cNvPr>
          <p:cNvSpPr/>
          <p:nvPr/>
        </p:nvSpPr>
        <p:spPr>
          <a:xfrm>
            <a:off x="2588744" y="3264836"/>
            <a:ext cx="1621947" cy="400110"/>
          </a:xfrm>
          <a:prstGeom prst="rect">
            <a:avLst/>
          </a:prstGeom>
        </p:spPr>
        <p:txBody>
          <a:bodyPr wrap="square">
            <a:spAutoFit/>
          </a:bodyPr>
          <a:lstStyle/>
          <a:p>
            <a:pPr algn="ctr"/>
            <a:r>
              <a:rPr lang="es-CO" sz="1000" b="1" dirty="0">
                <a:solidFill>
                  <a:schemeClr val="bg1"/>
                </a:solidFill>
                <a:latin typeface="Arial" panose="020B0604020202020204" pitchFamily="34" charset="0"/>
                <a:ea typeface="Arial" panose="020B0604020202020204" pitchFamily="34" charset="0"/>
              </a:rPr>
              <a:t>Evaluar la información recopilada</a:t>
            </a:r>
            <a:endParaRPr lang="es-CO" sz="1000" dirty="0">
              <a:solidFill>
                <a:schemeClr val="bg1"/>
              </a:solidFill>
            </a:endParaRPr>
          </a:p>
        </p:txBody>
      </p:sp>
      <p:sp>
        <p:nvSpPr>
          <p:cNvPr id="28" name="Rectángulo redondeado 27">
            <a:extLst>
              <a:ext uri="{FF2B5EF4-FFF2-40B4-BE49-F238E27FC236}">
                <a16:creationId xmlns:a16="http://schemas.microsoft.com/office/drawing/2014/main" id="{C4FFC83E-9F6E-C84C-965B-FF0F311A5E29}"/>
              </a:ext>
            </a:extLst>
          </p:cNvPr>
          <p:cNvSpPr/>
          <p:nvPr/>
        </p:nvSpPr>
        <p:spPr>
          <a:xfrm>
            <a:off x="5611550" y="3265669"/>
            <a:ext cx="1164406" cy="277402"/>
          </a:xfrm>
          <a:prstGeom prst="roundRect">
            <a:avLst/>
          </a:prstGeom>
          <a:solidFill>
            <a:srgbClr val="D68D5D"/>
          </a:solidFill>
          <a:ln>
            <a:solidFill>
              <a:srgbClr val="EE9D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Rectángulo redondeado 28">
            <a:extLst>
              <a:ext uri="{FF2B5EF4-FFF2-40B4-BE49-F238E27FC236}">
                <a16:creationId xmlns:a16="http://schemas.microsoft.com/office/drawing/2014/main" id="{F5242608-5FDA-FC44-B0F3-E1FFA8E995A8}"/>
              </a:ext>
            </a:extLst>
          </p:cNvPr>
          <p:cNvSpPr/>
          <p:nvPr/>
        </p:nvSpPr>
        <p:spPr>
          <a:xfrm>
            <a:off x="6500263" y="3617990"/>
            <a:ext cx="1164406" cy="277402"/>
          </a:xfrm>
          <a:prstGeom prst="roundRect">
            <a:avLst/>
          </a:prstGeom>
          <a:solidFill>
            <a:srgbClr val="D68D5D"/>
          </a:solidFill>
          <a:ln>
            <a:solidFill>
              <a:srgbClr val="EE9D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0" name="Rectángulo redondeado 29">
            <a:extLst>
              <a:ext uri="{FF2B5EF4-FFF2-40B4-BE49-F238E27FC236}">
                <a16:creationId xmlns:a16="http://schemas.microsoft.com/office/drawing/2014/main" id="{1F920620-7A0B-DD42-80DC-EB2AD63E8BCF}"/>
              </a:ext>
            </a:extLst>
          </p:cNvPr>
          <p:cNvSpPr/>
          <p:nvPr/>
        </p:nvSpPr>
        <p:spPr>
          <a:xfrm>
            <a:off x="5611550" y="3958321"/>
            <a:ext cx="1164406" cy="277402"/>
          </a:xfrm>
          <a:prstGeom prst="roundRect">
            <a:avLst/>
          </a:prstGeom>
          <a:solidFill>
            <a:srgbClr val="D68D5D"/>
          </a:solidFill>
          <a:ln>
            <a:solidFill>
              <a:srgbClr val="EE9D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CuadroTexto 30">
            <a:extLst>
              <a:ext uri="{FF2B5EF4-FFF2-40B4-BE49-F238E27FC236}">
                <a16:creationId xmlns:a16="http://schemas.microsoft.com/office/drawing/2014/main" id="{03FC6697-F585-3941-9879-22073FA850B5}"/>
              </a:ext>
            </a:extLst>
          </p:cNvPr>
          <p:cNvSpPr txBox="1"/>
          <p:nvPr/>
        </p:nvSpPr>
        <p:spPr>
          <a:xfrm>
            <a:off x="5717500" y="3266072"/>
            <a:ext cx="918841" cy="276999"/>
          </a:xfrm>
          <a:prstGeom prst="rect">
            <a:avLst/>
          </a:prstGeom>
          <a:noFill/>
        </p:spPr>
        <p:txBody>
          <a:bodyPr wrap="none" rtlCol="0">
            <a:spAutoFit/>
          </a:bodyPr>
          <a:lstStyle/>
          <a:p>
            <a:r>
              <a:rPr lang="es-CO" sz="1200" b="1" dirty="0">
                <a:solidFill>
                  <a:schemeClr val="bg1"/>
                </a:solidFill>
              </a:rPr>
              <a:t>Veracidad</a:t>
            </a:r>
          </a:p>
        </p:txBody>
      </p:sp>
      <p:sp>
        <p:nvSpPr>
          <p:cNvPr id="32" name="CuadroTexto 31">
            <a:extLst>
              <a:ext uri="{FF2B5EF4-FFF2-40B4-BE49-F238E27FC236}">
                <a16:creationId xmlns:a16="http://schemas.microsoft.com/office/drawing/2014/main" id="{43553CF7-2255-7B47-A088-D4D62DA26937}"/>
              </a:ext>
            </a:extLst>
          </p:cNvPr>
          <p:cNvSpPr txBox="1"/>
          <p:nvPr/>
        </p:nvSpPr>
        <p:spPr>
          <a:xfrm>
            <a:off x="6742856" y="3618393"/>
            <a:ext cx="740908" cy="276999"/>
          </a:xfrm>
          <a:prstGeom prst="rect">
            <a:avLst/>
          </a:prstGeom>
          <a:noFill/>
        </p:spPr>
        <p:txBody>
          <a:bodyPr wrap="none" rtlCol="0">
            <a:spAutoFit/>
          </a:bodyPr>
          <a:lstStyle/>
          <a:p>
            <a:r>
              <a:rPr lang="es-CO" sz="1200" b="1" dirty="0">
                <a:solidFill>
                  <a:schemeClr val="bg1"/>
                </a:solidFill>
              </a:rPr>
              <a:t>Calidad</a:t>
            </a:r>
          </a:p>
        </p:txBody>
      </p:sp>
      <p:sp>
        <p:nvSpPr>
          <p:cNvPr id="33" name="CuadroTexto 32">
            <a:extLst>
              <a:ext uri="{FF2B5EF4-FFF2-40B4-BE49-F238E27FC236}">
                <a16:creationId xmlns:a16="http://schemas.microsoft.com/office/drawing/2014/main" id="{46BF5A6C-8CC7-3543-A7E1-41FBC9891C3F}"/>
              </a:ext>
            </a:extLst>
          </p:cNvPr>
          <p:cNvSpPr txBox="1"/>
          <p:nvPr/>
        </p:nvSpPr>
        <p:spPr>
          <a:xfrm>
            <a:off x="5630450" y="3958321"/>
            <a:ext cx="1176925" cy="276999"/>
          </a:xfrm>
          <a:prstGeom prst="rect">
            <a:avLst/>
          </a:prstGeom>
          <a:noFill/>
        </p:spPr>
        <p:txBody>
          <a:bodyPr wrap="none" rtlCol="0">
            <a:spAutoFit/>
          </a:bodyPr>
          <a:lstStyle/>
          <a:p>
            <a:r>
              <a:rPr lang="es-CO" sz="1200" b="1" dirty="0">
                <a:solidFill>
                  <a:schemeClr val="bg1"/>
                </a:solidFill>
              </a:rPr>
              <a:t>Comprobable</a:t>
            </a:r>
          </a:p>
        </p:txBody>
      </p:sp>
      <p:cxnSp>
        <p:nvCxnSpPr>
          <p:cNvPr id="34" name="Conector angular 33">
            <a:extLst>
              <a:ext uri="{FF2B5EF4-FFF2-40B4-BE49-F238E27FC236}">
                <a16:creationId xmlns:a16="http://schemas.microsoft.com/office/drawing/2014/main" id="{30793E56-F1A0-E541-80BF-1CE8074CDF05}"/>
              </a:ext>
            </a:extLst>
          </p:cNvPr>
          <p:cNvCxnSpPr>
            <a:cxnSpLocks/>
          </p:cNvCxnSpPr>
          <p:nvPr/>
        </p:nvCxnSpPr>
        <p:spPr>
          <a:xfrm flipV="1">
            <a:off x="4335695" y="3404371"/>
            <a:ext cx="1275855" cy="11586"/>
          </a:xfrm>
          <a:prstGeom prst="bentConnector3">
            <a:avLst/>
          </a:prstGeom>
          <a:ln>
            <a:solidFill>
              <a:srgbClr val="EE9D65"/>
            </a:solidFill>
          </a:ln>
        </p:spPr>
        <p:style>
          <a:lnRef idx="1">
            <a:schemeClr val="accent1"/>
          </a:lnRef>
          <a:fillRef idx="0">
            <a:schemeClr val="accent1"/>
          </a:fillRef>
          <a:effectRef idx="0">
            <a:schemeClr val="accent1"/>
          </a:effectRef>
          <a:fontRef idx="minor">
            <a:schemeClr val="tx1"/>
          </a:fontRef>
        </p:style>
      </p:cxnSp>
      <p:cxnSp>
        <p:nvCxnSpPr>
          <p:cNvPr id="35" name="Conector angular 34">
            <a:extLst>
              <a:ext uri="{FF2B5EF4-FFF2-40B4-BE49-F238E27FC236}">
                <a16:creationId xmlns:a16="http://schemas.microsoft.com/office/drawing/2014/main" id="{774BADA2-92FC-D04C-A697-82A7A669C564}"/>
              </a:ext>
            </a:extLst>
          </p:cNvPr>
          <p:cNvCxnSpPr>
            <a:cxnSpLocks/>
            <a:endCxn id="29" idx="1"/>
          </p:cNvCxnSpPr>
          <p:nvPr/>
        </p:nvCxnSpPr>
        <p:spPr>
          <a:xfrm>
            <a:off x="4316795" y="3415957"/>
            <a:ext cx="2183468" cy="340734"/>
          </a:xfrm>
          <a:prstGeom prst="bentConnector3">
            <a:avLst>
              <a:gd name="adj1" fmla="val 30237"/>
            </a:avLst>
          </a:prstGeom>
          <a:ln>
            <a:solidFill>
              <a:srgbClr val="EE9D65"/>
            </a:solidFill>
          </a:ln>
        </p:spPr>
        <p:style>
          <a:lnRef idx="1">
            <a:schemeClr val="accent1"/>
          </a:lnRef>
          <a:fillRef idx="0">
            <a:schemeClr val="accent1"/>
          </a:fillRef>
          <a:effectRef idx="0">
            <a:schemeClr val="accent1"/>
          </a:effectRef>
          <a:fontRef idx="minor">
            <a:schemeClr val="tx1"/>
          </a:fontRef>
        </p:style>
      </p:cxnSp>
      <p:cxnSp>
        <p:nvCxnSpPr>
          <p:cNvPr id="36" name="Conector angular 35">
            <a:extLst>
              <a:ext uri="{FF2B5EF4-FFF2-40B4-BE49-F238E27FC236}">
                <a16:creationId xmlns:a16="http://schemas.microsoft.com/office/drawing/2014/main" id="{41130CB6-BBF2-E548-9AA3-8C66C90E70A1}"/>
              </a:ext>
            </a:extLst>
          </p:cNvPr>
          <p:cNvCxnSpPr>
            <a:cxnSpLocks/>
            <a:endCxn id="30" idx="1"/>
          </p:cNvCxnSpPr>
          <p:nvPr/>
        </p:nvCxnSpPr>
        <p:spPr>
          <a:xfrm>
            <a:off x="4335695" y="3416360"/>
            <a:ext cx="1275855" cy="680662"/>
          </a:xfrm>
          <a:prstGeom prst="bentConnector3">
            <a:avLst>
              <a:gd name="adj1" fmla="val 50000"/>
            </a:avLst>
          </a:prstGeom>
          <a:ln>
            <a:solidFill>
              <a:srgbClr val="EE9D65"/>
            </a:solidFill>
          </a:ln>
        </p:spPr>
        <p:style>
          <a:lnRef idx="1">
            <a:schemeClr val="accent1"/>
          </a:lnRef>
          <a:fillRef idx="0">
            <a:schemeClr val="accent1"/>
          </a:fillRef>
          <a:effectRef idx="0">
            <a:schemeClr val="accent1"/>
          </a:effectRef>
          <a:fontRef idx="minor">
            <a:schemeClr val="tx1"/>
          </a:fontRef>
        </p:style>
      </p:cxnSp>
      <p:sp>
        <p:nvSpPr>
          <p:cNvPr id="41" name="Rectángulo 40">
            <a:extLst>
              <a:ext uri="{FF2B5EF4-FFF2-40B4-BE49-F238E27FC236}">
                <a16:creationId xmlns:a16="http://schemas.microsoft.com/office/drawing/2014/main" id="{CA4CCC27-15C1-634C-ACE4-8F424EF868EE}"/>
              </a:ext>
            </a:extLst>
          </p:cNvPr>
          <p:cNvSpPr/>
          <p:nvPr/>
        </p:nvSpPr>
        <p:spPr>
          <a:xfrm>
            <a:off x="2772924" y="3921475"/>
            <a:ext cx="1717137" cy="276999"/>
          </a:xfrm>
          <a:prstGeom prst="rect">
            <a:avLst/>
          </a:prstGeom>
        </p:spPr>
        <p:txBody>
          <a:bodyPr wrap="none">
            <a:spAutoFit/>
          </a:bodyPr>
          <a:lstStyle/>
          <a:p>
            <a:r>
              <a:rPr lang="es-CO" sz="1200" b="1" dirty="0">
                <a:solidFill>
                  <a:schemeClr val="bg1"/>
                </a:solidFill>
                <a:latin typeface="Arial" panose="020B0604020202020204" pitchFamily="34" charset="0"/>
                <a:ea typeface="Arial" panose="020B0604020202020204" pitchFamily="34" charset="0"/>
              </a:rPr>
              <a:t>Informe de hallazgos</a:t>
            </a:r>
            <a:endParaRPr lang="es-CO" sz="1200" dirty="0">
              <a:solidFill>
                <a:schemeClr val="bg1"/>
              </a:solidFill>
            </a:endParaRPr>
          </a:p>
        </p:txBody>
      </p:sp>
      <p:sp>
        <p:nvSpPr>
          <p:cNvPr id="27" name="Elipse 26">
            <a:extLst>
              <a:ext uri="{FF2B5EF4-FFF2-40B4-BE49-F238E27FC236}">
                <a16:creationId xmlns:a16="http://schemas.microsoft.com/office/drawing/2014/main" id="{DBDC98F3-2B50-8F44-B5B8-D8200E0C81BA}"/>
              </a:ext>
            </a:extLst>
          </p:cNvPr>
          <p:cNvSpPr/>
          <p:nvPr/>
        </p:nvSpPr>
        <p:spPr>
          <a:xfrm>
            <a:off x="760288" y="3664946"/>
            <a:ext cx="729465" cy="6707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28" name="Picture 4" descr="Análisis del rendimiento empresarial con gráficos. vector gratuito">
            <a:extLst>
              <a:ext uri="{FF2B5EF4-FFF2-40B4-BE49-F238E27FC236}">
                <a16:creationId xmlns:a16="http://schemas.microsoft.com/office/drawing/2014/main" id="{617E21B6-1B4F-7A4D-ACEC-ED1718C109C7}"/>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7933" b="96635" l="9585" r="89617">
                        <a14:foregroundMark x1="53195" y1="8173" x2="43930" y2="10096"/>
                        <a14:foregroundMark x1="25719" y1="41827" x2="20767" y2="80529"/>
                        <a14:foregroundMark x1="20767" y1="80529" x2="18530" y2="89423"/>
                        <a14:foregroundMark x1="18530" y1="89423" x2="18211" y2="89423"/>
                        <a14:foregroundMark x1="36262" y1="84135" x2="49521" y2="92548"/>
                        <a14:foregroundMark x1="49521" y1="92548" x2="50799" y2="92788"/>
                        <a14:foregroundMark x1="82428" y1="70433" x2="85623" y2="96635"/>
                      </a14:backgroundRemoval>
                    </a14:imgEffect>
                  </a14:imgLayer>
                </a14:imgProps>
              </a:ext>
              <a:ext uri="{28A0092B-C50C-407E-A947-70E740481C1C}">
                <a14:useLocalDpi xmlns:a14="http://schemas.microsoft.com/office/drawing/2010/main" val="0"/>
              </a:ext>
            </a:extLst>
          </a:blip>
          <a:srcRect/>
          <a:stretch>
            <a:fillRect/>
          </a:stretch>
        </p:blipFill>
        <p:spPr bwMode="auto">
          <a:xfrm>
            <a:off x="266139" y="3264836"/>
            <a:ext cx="1893796" cy="1258497"/>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redondeado 6">
            <a:extLst>
              <a:ext uri="{FF2B5EF4-FFF2-40B4-BE49-F238E27FC236}">
                <a16:creationId xmlns:a16="http://schemas.microsoft.com/office/drawing/2014/main" id="{083A41E3-2173-F443-99F0-0BD0DD3B9D56}"/>
              </a:ext>
            </a:extLst>
          </p:cNvPr>
          <p:cNvSpPr/>
          <p:nvPr/>
        </p:nvSpPr>
        <p:spPr>
          <a:xfrm>
            <a:off x="308226" y="1925121"/>
            <a:ext cx="4037591" cy="2595508"/>
          </a:xfrm>
          <a:prstGeom prst="roundRect">
            <a:avLst>
              <a:gd name="adj" fmla="val 9938"/>
            </a:avLst>
          </a:prstGeom>
          <a:solidFill>
            <a:schemeClr val="bg1"/>
          </a:solidFill>
          <a:ln w="38100">
            <a:solidFill>
              <a:srgbClr val="7EA5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10">
            <a:extLst>
              <a:ext uri="{FF2B5EF4-FFF2-40B4-BE49-F238E27FC236}">
                <a16:creationId xmlns:a16="http://schemas.microsoft.com/office/drawing/2014/main" id="{618DBD15-540E-FC44-8E73-D43E26EF38E6}"/>
              </a:ext>
            </a:extLst>
          </p:cNvPr>
          <p:cNvSpPr/>
          <p:nvPr/>
        </p:nvSpPr>
        <p:spPr>
          <a:xfrm>
            <a:off x="689800" y="2408086"/>
            <a:ext cx="3196021" cy="2154436"/>
          </a:xfrm>
          <a:prstGeom prst="rect">
            <a:avLst/>
          </a:prstGeom>
        </p:spPr>
        <p:txBody>
          <a:bodyPr wrap="square">
            <a:spAutoFit/>
          </a:bodyPr>
          <a:lstStyle/>
          <a:p>
            <a:r>
              <a:rPr lang="es-CO" sz="1300" b="1" dirty="0">
                <a:solidFill>
                  <a:schemeClr val="accent6"/>
                </a:solidFill>
              </a:rPr>
              <a:t>Encuesta:</a:t>
            </a:r>
          </a:p>
          <a:p>
            <a:r>
              <a:rPr lang="es-CO" sz="1200" dirty="0">
                <a:solidFill>
                  <a:schemeClr val="tx1"/>
                </a:solidFill>
                <a:latin typeface="Arial" panose="020B0604020202020204" pitchFamily="34" charset="0"/>
              </a:rPr>
              <a:t>L</a:t>
            </a:r>
            <a:r>
              <a:rPr lang="es-CO" sz="1200" dirty="0">
                <a:latin typeface="Arial" panose="020B0604020202020204" pitchFamily="34" charset="0"/>
                <a:ea typeface="Arial" panose="020B0604020202020204" pitchFamily="34" charset="0"/>
              </a:rPr>
              <a:t>a información de los impactos causados en la organización se obtiene de una manera correcta entrevistando a las personas involucradas en dichos procesos; en algunas ocasiones, estas personas han realizado procedimientos que han permitido llegar a la solución pero no se sabe porqué no se socializa, en la mayoría de ocasiones, con los interesados del proceso.</a:t>
            </a:r>
            <a:endParaRPr lang="es-CO" sz="1600" dirty="0">
              <a:latin typeface="Arial" panose="020B0604020202020204" pitchFamily="34" charset="0"/>
              <a:ea typeface="Arial" panose="020B0604020202020204" pitchFamily="34" charset="0"/>
            </a:endParaRPr>
          </a:p>
          <a:p>
            <a:endParaRPr lang="es-CO" sz="1200" dirty="0"/>
          </a:p>
        </p:txBody>
      </p:sp>
      <p:sp>
        <p:nvSpPr>
          <p:cNvPr id="12" name="Elipse 11">
            <a:extLst>
              <a:ext uri="{FF2B5EF4-FFF2-40B4-BE49-F238E27FC236}">
                <a16:creationId xmlns:a16="http://schemas.microsoft.com/office/drawing/2014/main" id="{646CE522-1B05-9545-B6D4-F5E3EAA03D81}"/>
              </a:ext>
            </a:extLst>
          </p:cNvPr>
          <p:cNvSpPr/>
          <p:nvPr/>
        </p:nvSpPr>
        <p:spPr>
          <a:xfrm>
            <a:off x="3761386" y="2055765"/>
            <a:ext cx="352321" cy="352321"/>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X</a:t>
            </a:r>
          </a:p>
        </p:txBody>
      </p:sp>
      <p:sp>
        <p:nvSpPr>
          <p:cNvPr id="37" name="Google Shape;99;p4">
            <a:extLst>
              <a:ext uri="{FF2B5EF4-FFF2-40B4-BE49-F238E27FC236}">
                <a16:creationId xmlns:a16="http://schemas.microsoft.com/office/drawing/2014/main" id="{2762462C-3A59-8644-B228-8BC426700D91}"/>
              </a:ext>
            </a:extLst>
          </p:cNvPr>
          <p:cNvSpPr txBox="1"/>
          <p:nvPr/>
        </p:nvSpPr>
        <p:spPr>
          <a:xfrm>
            <a:off x="8428010" y="1025619"/>
            <a:ext cx="3527681"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Contenido del botón: encuesta</a:t>
            </a:r>
            <a:endParaRPr sz="14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94674729"/>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2" name="Rectángulo 1">
            <a:extLst>
              <a:ext uri="{FF2B5EF4-FFF2-40B4-BE49-F238E27FC236}">
                <a16:creationId xmlns:a16="http://schemas.microsoft.com/office/drawing/2014/main" id="{88330A0D-4516-554A-B4FF-B86F6B80F7C6}"/>
              </a:ext>
            </a:extLst>
          </p:cNvPr>
          <p:cNvSpPr/>
          <p:nvPr/>
        </p:nvSpPr>
        <p:spPr>
          <a:xfrm>
            <a:off x="308225" y="1925121"/>
            <a:ext cx="7541230" cy="2595508"/>
          </a:xfrm>
          <a:prstGeom prst="rect">
            <a:avLst/>
          </a:prstGeom>
          <a:solidFill>
            <a:srgbClr val="ECEEED"/>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8" name="Google Shape;98;p4"/>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0" name="Google Shape;100;p4"/>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1" name="Google Shape;101;p4"/>
          <p:cNvSpPr/>
          <p:nvPr/>
        </p:nvSpPr>
        <p:spPr>
          <a:xfrm>
            <a:off x="8253350" y="4520629"/>
            <a:ext cx="3948174" cy="2337369"/>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100" b="0" i="0" u="none" strike="noStrike" cap="none" dirty="0">
                <a:solidFill>
                  <a:schemeClr val="dk1"/>
                </a:solidFill>
                <a:latin typeface="Arial"/>
                <a:ea typeface="Arial"/>
                <a:cs typeface="Arial"/>
                <a:sym typeface="Arial"/>
              </a:rPr>
              <a:t>Referencias de las imágenes</a:t>
            </a:r>
            <a:r>
              <a:rPr lang="es-ES" sz="1100" dirty="0">
                <a:solidFill>
                  <a:schemeClr val="dk1"/>
                </a:solidFill>
              </a:rPr>
              <a:t>: https://</a:t>
            </a:r>
            <a:r>
              <a:rPr lang="es-ES" sz="1100" dirty="0" err="1">
                <a:solidFill>
                  <a:schemeClr val="dk1"/>
                </a:solidFill>
              </a:rPr>
              <a:t>stock.adobe.com</a:t>
            </a:r>
            <a:r>
              <a:rPr lang="es-ES" sz="1100" dirty="0">
                <a:solidFill>
                  <a:schemeClr val="dk1"/>
                </a:solidFill>
              </a:rPr>
              <a:t>/</a:t>
            </a:r>
            <a:r>
              <a:rPr lang="es-ES" sz="1100" dirty="0" err="1">
                <a:solidFill>
                  <a:schemeClr val="dk1"/>
                </a:solidFill>
              </a:rPr>
              <a:t>co</a:t>
            </a:r>
            <a:r>
              <a:rPr lang="es-ES" sz="1100" dirty="0">
                <a:solidFill>
                  <a:schemeClr val="dk1"/>
                </a:solidFill>
              </a:rPr>
              <a:t>/</a:t>
            </a:r>
            <a:r>
              <a:rPr lang="es-ES" sz="1100" dirty="0" err="1">
                <a:solidFill>
                  <a:schemeClr val="dk1"/>
                </a:solidFill>
              </a:rPr>
              <a:t>images</a:t>
            </a:r>
            <a:r>
              <a:rPr lang="es-ES" sz="1100" dirty="0">
                <a:solidFill>
                  <a:schemeClr val="dk1"/>
                </a:solidFill>
              </a:rPr>
              <a:t>/id/295777202?as_audience=</a:t>
            </a:r>
            <a:r>
              <a:rPr lang="es-ES" sz="1100" dirty="0" err="1">
                <a:solidFill>
                  <a:schemeClr val="dk1"/>
                </a:solidFill>
              </a:rPr>
              <a:t>srp&amp;as_campaign</a:t>
            </a:r>
            <a:r>
              <a:rPr lang="es-ES" sz="1100" dirty="0">
                <a:solidFill>
                  <a:schemeClr val="dk1"/>
                </a:solidFill>
              </a:rPr>
              <a:t>=</a:t>
            </a:r>
            <a:r>
              <a:rPr lang="es-ES" sz="1100" dirty="0" err="1">
                <a:solidFill>
                  <a:schemeClr val="dk1"/>
                </a:solidFill>
              </a:rPr>
              <a:t>Freepik&amp;get_facets</a:t>
            </a:r>
            <a:r>
              <a:rPr lang="es-ES" sz="1100" dirty="0">
                <a:solidFill>
                  <a:schemeClr val="dk1"/>
                </a:solidFill>
              </a:rPr>
              <a:t>=1&amp;order=</a:t>
            </a:r>
            <a:r>
              <a:rPr lang="es-ES" sz="1100" dirty="0" err="1">
                <a:solidFill>
                  <a:schemeClr val="dk1"/>
                </a:solidFill>
              </a:rPr>
              <a:t>relevance&amp;safe_search</a:t>
            </a:r>
            <a:r>
              <a:rPr lang="es-ES" sz="1100" dirty="0">
                <a:solidFill>
                  <a:schemeClr val="dk1"/>
                </a:solidFill>
              </a:rPr>
              <a:t>=1&amp;as_content=</a:t>
            </a:r>
            <a:r>
              <a:rPr lang="es-ES" sz="1100" dirty="0" err="1">
                <a:solidFill>
                  <a:schemeClr val="dk1"/>
                </a:solidFill>
              </a:rPr>
              <a:t>api&amp;k</a:t>
            </a:r>
            <a:r>
              <a:rPr lang="es-ES" sz="1100" dirty="0">
                <a:solidFill>
                  <a:schemeClr val="dk1"/>
                </a:solidFill>
              </a:rPr>
              <a:t>=infograf%C3%ADa%20cinco&amp;filterscontent_typezip_vector=1&amp;tduid=58d5dcab88cd4f318bf9cd67f089f83c&amp;as_channel=</a:t>
            </a:r>
            <a:r>
              <a:rPr lang="es-ES" sz="1100" dirty="0" err="1">
                <a:solidFill>
                  <a:schemeClr val="dk1"/>
                </a:solidFill>
              </a:rPr>
              <a:t>affiliate&amp;as_campclass</a:t>
            </a:r>
            <a:r>
              <a:rPr lang="es-ES" sz="1100" dirty="0">
                <a:solidFill>
                  <a:schemeClr val="dk1"/>
                </a:solidFill>
              </a:rPr>
              <a:t>=</a:t>
            </a:r>
            <a:r>
              <a:rPr lang="es-ES" sz="1100" dirty="0" err="1">
                <a:solidFill>
                  <a:schemeClr val="dk1"/>
                </a:solidFill>
              </a:rPr>
              <a:t>redirect&amp;as_source</a:t>
            </a:r>
            <a:r>
              <a:rPr lang="es-ES" sz="1100" dirty="0">
                <a:solidFill>
                  <a:schemeClr val="dk1"/>
                </a:solidFill>
              </a:rPr>
              <a:t>=</a:t>
            </a:r>
            <a:r>
              <a:rPr lang="es-ES" sz="1100" dirty="0" err="1">
                <a:solidFill>
                  <a:schemeClr val="dk1"/>
                </a:solidFill>
              </a:rPr>
              <a:t>arvato</a:t>
            </a:r>
            <a:endParaRPr lang="es-ES" sz="1100" dirty="0">
              <a:solidFill>
                <a:schemeClr val="dk1"/>
              </a:solidFill>
            </a:endParaRPr>
          </a:p>
          <a:p>
            <a:pPr lvl="0">
              <a:buClr>
                <a:schemeClr val="dk1"/>
              </a:buClr>
              <a:buSzPts val="300"/>
            </a:pPr>
            <a:r>
              <a:rPr lang="es-CO" sz="1100" dirty="0"/>
              <a:t>https://</a:t>
            </a:r>
            <a:r>
              <a:rPr lang="es-CO" sz="1100" dirty="0" err="1"/>
              <a:t>www.freepik.es</a:t>
            </a:r>
            <a:r>
              <a:rPr lang="es-CO" sz="1100" dirty="0"/>
              <a:t>/vector-gratis/analisis-rendimiento-empresarial-graficos_3585415.htm#query=an%C3%A1lisis&amp;position=2&amp;from_view=</a:t>
            </a:r>
            <a:r>
              <a:rPr lang="es-CO" sz="1100" dirty="0" err="1"/>
              <a:t>search</a:t>
            </a:r>
            <a:endParaRPr sz="1100" dirty="0"/>
          </a:p>
          <a:p>
            <a:pPr marL="0" marR="0" lvl="0" indent="0" algn="ctr" rtl="0">
              <a:lnSpc>
                <a:spcPct val="100000"/>
              </a:lnSpc>
              <a:spcBef>
                <a:spcPts val="0"/>
              </a:spcBef>
              <a:spcAft>
                <a:spcPts val="0"/>
              </a:spcAft>
              <a:buClr>
                <a:srgbClr val="000000"/>
              </a:buClr>
              <a:buSzPts val="1800"/>
              <a:buFont typeface="Arial"/>
              <a:buNone/>
            </a:pPr>
            <a:endParaRPr sz="1100" b="0" i="0" u="none" strike="noStrike" cap="none" dirty="0">
              <a:solidFill>
                <a:schemeClr val="dk1"/>
              </a:solidFill>
              <a:latin typeface="Arial"/>
              <a:ea typeface="Arial"/>
              <a:cs typeface="Arial"/>
              <a:sym typeface="Arial"/>
            </a:endParaRPr>
          </a:p>
        </p:txBody>
      </p:sp>
      <p:pic>
        <p:nvPicPr>
          <p:cNvPr id="1026" name="Picture 2" descr="5 point diagram option element infographic circles shapes chart. red, pink, yellow, orange, green color. vector template">
            <a:extLst>
              <a:ext uri="{FF2B5EF4-FFF2-40B4-BE49-F238E27FC236}">
                <a16:creationId xmlns:a16="http://schemas.microsoft.com/office/drawing/2014/main" id="{62FC1C59-7AAF-6547-BDD1-80C0BD01C10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551" b="41083"/>
          <a:stretch/>
        </p:blipFill>
        <p:spPr bwMode="auto">
          <a:xfrm>
            <a:off x="482886" y="2216429"/>
            <a:ext cx="4602822" cy="2119266"/>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58399FBD-662E-204E-A654-3A705963935B}"/>
              </a:ext>
            </a:extLst>
          </p:cNvPr>
          <p:cNvSpPr/>
          <p:nvPr/>
        </p:nvSpPr>
        <p:spPr>
          <a:xfrm>
            <a:off x="2116477" y="2671282"/>
            <a:ext cx="1602768" cy="359595"/>
          </a:xfrm>
          <a:prstGeom prst="rect">
            <a:avLst/>
          </a:prstGeom>
          <a:solidFill>
            <a:srgbClr val="7EA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E6609622-C694-944F-87DE-998F790CBA2B}"/>
              </a:ext>
            </a:extLst>
          </p:cNvPr>
          <p:cNvSpPr/>
          <p:nvPr/>
        </p:nvSpPr>
        <p:spPr>
          <a:xfrm>
            <a:off x="2607923" y="3264836"/>
            <a:ext cx="1602768" cy="359595"/>
          </a:xfrm>
          <a:prstGeom prst="rect">
            <a:avLst/>
          </a:prstGeom>
          <a:solidFill>
            <a:srgbClr val="EE9D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9">
            <a:extLst>
              <a:ext uri="{FF2B5EF4-FFF2-40B4-BE49-F238E27FC236}">
                <a16:creationId xmlns:a16="http://schemas.microsoft.com/office/drawing/2014/main" id="{F2BA0258-E037-574C-8D8F-6F8756085289}"/>
              </a:ext>
            </a:extLst>
          </p:cNvPr>
          <p:cNvSpPr/>
          <p:nvPr/>
        </p:nvSpPr>
        <p:spPr>
          <a:xfrm>
            <a:off x="2811694" y="3862021"/>
            <a:ext cx="1602768" cy="359595"/>
          </a:xfrm>
          <a:prstGeom prst="rect">
            <a:avLst/>
          </a:prstGeom>
          <a:solidFill>
            <a:srgbClr val="FE86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Rectángulo 3">
            <a:extLst>
              <a:ext uri="{FF2B5EF4-FFF2-40B4-BE49-F238E27FC236}">
                <a16:creationId xmlns:a16="http://schemas.microsoft.com/office/drawing/2014/main" id="{C26F57D0-8CD5-FC45-BDD2-EC2CBFAC3832}"/>
              </a:ext>
            </a:extLst>
          </p:cNvPr>
          <p:cNvSpPr/>
          <p:nvPr/>
        </p:nvSpPr>
        <p:spPr>
          <a:xfrm>
            <a:off x="2127096" y="2703684"/>
            <a:ext cx="1596912" cy="276999"/>
          </a:xfrm>
          <a:prstGeom prst="rect">
            <a:avLst/>
          </a:prstGeom>
        </p:spPr>
        <p:txBody>
          <a:bodyPr wrap="none">
            <a:spAutoFit/>
          </a:bodyPr>
          <a:lstStyle/>
          <a:p>
            <a:r>
              <a:rPr lang="es-CO" sz="1200" b="1" dirty="0">
                <a:solidFill>
                  <a:schemeClr val="bg1"/>
                </a:solidFill>
                <a:latin typeface="Arial" panose="020B0604020202020204" pitchFamily="34" charset="0"/>
                <a:ea typeface="Arial" panose="020B0604020202020204" pitchFamily="34" charset="0"/>
              </a:rPr>
              <a:t>Reunir información</a:t>
            </a:r>
            <a:endParaRPr lang="es-CO" sz="1200" dirty="0">
              <a:solidFill>
                <a:schemeClr val="bg1"/>
              </a:solidFill>
            </a:endParaRPr>
          </a:p>
        </p:txBody>
      </p:sp>
      <p:sp>
        <p:nvSpPr>
          <p:cNvPr id="5" name="Rectángulo redondeado 4">
            <a:extLst>
              <a:ext uri="{FF2B5EF4-FFF2-40B4-BE49-F238E27FC236}">
                <a16:creationId xmlns:a16="http://schemas.microsoft.com/office/drawing/2014/main" id="{783C5851-469F-6C44-81E5-618F3D1A5611}"/>
              </a:ext>
            </a:extLst>
          </p:cNvPr>
          <p:cNvSpPr/>
          <p:nvPr/>
        </p:nvSpPr>
        <p:spPr>
          <a:xfrm>
            <a:off x="4414462" y="2095929"/>
            <a:ext cx="1164406" cy="277402"/>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redondeado 14">
            <a:extLst>
              <a:ext uri="{FF2B5EF4-FFF2-40B4-BE49-F238E27FC236}">
                <a16:creationId xmlns:a16="http://schemas.microsoft.com/office/drawing/2014/main" id="{998E11DC-ECF2-CA4E-BF42-00EFD98483D5}"/>
              </a:ext>
            </a:extLst>
          </p:cNvPr>
          <p:cNvSpPr/>
          <p:nvPr/>
        </p:nvSpPr>
        <p:spPr>
          <a:xfrm>
            <a:off x="5303175" y="2448250"/>
            <a:ext cx="1164406" cy="277402"/>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ángulo redondeado 15">
            <a:extLst>
              <a:ext uri="{FF2B5EF4-FFF2-40B4-BE49-F238E27FC236}">
                <a16:creationId xmlns:a16="http://schemas.microsoft.com/office/drawing/2014/main" id="{FEEBA944-AB91-5747-9F22-40F3616454B3}"/>
              </a:ext>
            </a:extLst>
          </p:cNvPr>
          <p:cNvSpPr/>
          <p:nvPr/>
        </p:nvSpPr>
        <p:spPr>
          <a:xfrm>
            <a:off x="4414462" y="2788581"/>
            <a:ext cx="1164406" cy="277402"/>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CuadroTexto 5">
            <a:extLst>
              <a:ext uri="{FF2B5EF4-FFF2-40B4-BE49-F238E27FC236}">
                <a16:creationId xmlns:a16="http://schemas.microsoft.com/office/drawing/2014/main" id="{D918F775-4E5F-8C46-A95B-3939FD38DBE5}"/>
              </a:ext>
            </a:extLst>
          </p:cNvPr>
          <p:cNvSpPr txBox="1"/>
          <p:nvPr/>
        </p:nvSpPr>
        <p:spPr>
          <a:xfrm>
            <a:off x="4520412" y="2096332"/>
            <a:ext cx="952505" cy="276999"/>
          </a:xfrm>
          <a:prstGeom prst="rect">
            <a:avLst/>
          </a:prstGeom>
          <a:noFill/>
        </p:spPr>
        <p:txBody>
          <a:bodyPr wrap="none" rtlCol="0">
            <a:spAutoFit/>
          </a:bodyPr>
          <a:lstStyle/>
          <a:p>
            <a:r>
              <a:rPr lang="es-CO" sz="1200" b="1" dirty="0">
                <a:solidFill>
                  <a:schemeClr val="bg1"/>
                </a:solidFill>
              </a:rPr>
              <a:t>Encuestas</a:t>
            </a:r>
          </a:p>
        </p:txBody>
      </p:sp>
      <p:sp>
        <p:nvSpPr>
          <p:cNvPr id="18" name="CuadroTexto 17">
            <a:extLst>
              <a:ext uri="{FF2B5EF4-FFF2-40B4-BE49-F238E27FC236}">
                <a16:creationId xmlns:a16="http://schemas.microsoft.com/office/drawing/2014/main" id="{C024EB0E-745B-3E4A-8DF2-95A0B82BED6C}"/>
              </a:ext>
            </a:extLst>
          </p:cNvPr>
          <p:cNvSpPr txBox="1"/>
          <p:nvPr/>
        </p:nvSpPr>
        <p:spPr>
          <a:xfrm>
            <a:off x="5379470" y="2448653"/>
            <a:ext cx="1011815" cy="276999"/>
          </a:xfrm>
          <a:prstGeom prst="rect">
            <a:avLst/>
          </a:prstGeom>
          <a:noFill/>
        </p:spPr>
        <p:txBody>
          <a:bodyPr wrap="none" rtlCol="0">
            <a:spAutoFit/>
          </a:bodyPr>
          <a:lstStyle/>
          <a:p>
            <a:r>
              <a:rPr lang="es-CO" sz="1200" b="1" dirty="0">
                <a:solidFill>
                  <a:schemeClr val="bg1"/>
                </a:solidFill>
              </a:rPr>
              <a:t>Entrevistas</a:t>
            </a:r>
          </a:p>
        </p:txBody>
      </p:sp>
      <p:sp>
        <p:nvSpPr>
          <p:cNvPr id="19" name="CuadroTexto 18">
            <a:extLst>
              <a:ext uri="{FF2B5EF4-FFF2-40B4-BE49-F238E27FC236}">
                <a16:creationId xmlns:a16="http://schemas.microsoft.com/office/drawing/2014/main" id="{B8A971EC-28AC-1545-A072-FAE510847D67}"/>
              </a:ext>
            </a:extLst>
          </p:cNvPr>
          <p:cNvSpPr txBox="1"/>
          <p:nvPr/>
        </p:nvSpPr>
        <p:spPr>
          <a:xfrm>
            <a:off x="4621510" y="2788581"/>
            <a:ext cx="764953" cy="276999"/>
          </a:xfrm>
          <a:prstGeom prst="rect">
            <a:avLst/>
          </a:prstGeom>
          <a:noFill/>
        </p:spPr>
        <p:txBody>
          <a:bodyPr wrap="none" rtlCol="0">
            <a:spAutoFit/>
          </a:bodyPr>
          <a:lstStyle/>
          <a:p>
            <a:r>
              <a:rPr lang="es-CO" sz="1200" b="1" dirty="0">
                <a:solidFill>
                  <a:schemeClr val="bg1"/>
                </a:solidFill>
              </a:rPr>
              <a:t>Talleres</a:t>
            </a:r>
          </a:p>
        </p:txBody>
      </p:sp>
      <p:cxnSp>
        <p:nvCxnSpPr>
          <p:cNvPr id="8" name="Conector angular 7">
            <a:extLst>
              <a:ext uri="{FF2B5EF4-FFF2-40B4-BE49-F238E27FC236}">
                <a16:creationId xmlns:a16="http://schemas.microsoft.com/office/drawing/2014/main" id="{3F41500C-0675-5D4F-8F24-494718F28883}"/>
              </a:ext>
            </a:extLst>
          </p:cNvPr>
          <p:cNvCxnSpPr/>
          <p:nvPr/>
        </p:nvCxnSpPr>
        <p:spPr>
          <a:xfrm flipV="1">
            <a:off x="3843334" y="2234630"/>
            <a:ext cx="571128" cy="553951"/>
          </a:xfrm>
          <a:prstGeom prst="bentConnector3">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Conector angular 21">
            <a:extLst>
              <a:ext uri="{FF2B5EF4-FFF2-40B4-BE49-F238E27FC236}">
                <a16:creationId xmlns:a16="http://schemas.microsoft.com/office/drawing/2014/main" id="{A645675D-1527-6E4C-8928-E47372FC2212}"/>
              </a:ext>
            </a:extLst>
          </p:cNvPr>
          <p:cNvCxnSpPr>
            <a:cxnSpLocks/>
            <a:endCxn id="15" idx="1"/>
          </p:cNvCxnSpPr>
          <p:nvPr/>
        </p:nvCxnSpPr>
        <p:spPr>
          <a:xfrm flipV="1">
            <a:off x="3843333" y="2586951"/>
            <a:ext cx="1459842" cy="213238"/>
          </a:xfrm>
          <a:prstGeom prst="bentConnector3">
            <a:avLst>
              <a:gd name="adj1" fmla="val 19737"/>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Conector angular 24">
            <a:extLst>
              <a:ext uri="{FF2B5EF4-FFF2-40B4-BE49-F238E27FC236}">
                <a16:creationId xmlns:a16="http://schemas.microsoft.com/office/drawing/2014/main" id="{6DE18A19-B229-B442-BA2A-3CD2B66F9B85}"/>
              </a:ext>
            </a:extLst>
          </p:cNvPr>
          <p:cNvCxnSpPr>
            <a:cxnSpLocks/>
            <a:endCxn id="16" idx="1"/>
          </p:cNvCxnSpPr>
          <p:nvPr/>
        </p:nvCxnSpPr>
        <p:spPr>
          <a:xfrm>
            <a:off x="3832808" y="2797628"/>
            <a:ext cx="581654" cy="129654"/>
          </a:xfrm>
          <a:prstGeom prst="bentConnector3">
            <a:avLst>
              <a:gd name="adj1" fmla="val 50000"/>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ectángulo 19">
            <a:extLst>
              <a:ext uri="{FF2B5EF4-FFF2-40B4-BE49-F238E27FC236}">
                <a16:creationId xmlns:a16="http://schemas.microsoft.com/office/drawing/2014/main" id="{D2B7ED04-DE4D-B246-9644-B3A16EBE3BD8}"/>
              </a:ext>
            </a:extLst>
          </p:cNvPr>
          <p:cNvSpPr/>
          <p:nvPr/>
        </p:nvSpPr>
        <p:spPr>
          <a:xfrm>
            <a:off x="2588744" y="3264836"/>
            <a:ext cx="1621947" cy="400110"/>
          </a:xfrm>
          <a:prstGeom prst="rect">
            <a:avLst/>
          </a:prstGeom>
        </p:spPr>
        <p:txBody>
          <a:bodyPr wrap="square">
            <a:spAutoFit/>
          </a:bodyPr>
          <a:lstStyle/>
          <a:p>
            <a:pPr algn="ctr"/>
            <a:r>
              <a:rPr lang="es-CO" sz="1000" b="1" dirty="0">
                <a:solidFill>
                  <a:schemeClr val="bg1"/>
                </a:solidFill>
                <a:latin typeface="Arial" panose="020B0604020202020204" pitchFamily="34" charset="0"/>
                <a:ea typeface="Arial" panose="020B0604020202020204" pitchFamily="34" charset="0"/>
              </a:rPr>
              <a:t>Evaluar la información recopilada</a:t>
            </a:r>
            <a:endParaRPr lang="es-CO" sz="1000" dirty="0">
              <a:solidFill>
                <a:schemeClr val="bg1"/>
              </a:solidFill>
            </a:endParaRPr>
          </a:p>
        </p:txBody>
      </p:sp>
      <p:sp>
        <p:nvSpPr>
          <p:cNvPr id="28" name="Rectángulo redondeado 27">
            <a:extLst>
              <a:ext uri="{FF2B5EF4-FFF2-40B4-BE49-F238E27FC236}">
                <a16:creationId xmlns:a16="http://schemas.microsoft.com/office/drawing/2014/main" id="{C4FFC83E-9F6E-C84C-965B-FF0F311A5E29}"/>
              </a:ext>
            </a:extLst>
          </p:cNvPr>
          <p:cNvSpPr/>
          <p:nvPr/>
        </p:nvSpPr>
        <p:spPr>
          <a:xfrm>
            <a:off x="5611550" y="3265669"/>
            <a:ext cx="1164406" cy="277402"/>
          </a:xfrm>
          <a:prstGeom prst="roundRect">
            <a:avLst/>
          </a:prstGeom>
          <a:solidFill>
            <a:srgbClr val="D68D5D"/>
          </a:solidFill>
          <a:ln>
            <a:solidFill>
              <a:srgbClr val="EE9D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Rectángulo redondeado 28">
            <a:extLst>
              <a:ext uri="{FF2B5EF4-FFF2-40B4-BE49-F238E27FC236}">
                <a16:creationId xmlns:a16="http://schemas.microsoft.com/office/drawing/2014/main" id="{F5242608-5FDA-FC44-B0F3-E1FFA8E995A8}"/>
              </a:ext>
            </a:extLst>
          </p:cNvPr>
          <p:cNvSpPr/>
          <p:nvPr/>
        </p:nvSpPr>
        <p:spPr>
          <a:xfrm>
            <a:off x="6500263" y="3617990"/>
            <a:ext cx="1164406" cy="277402"/>
          </a:xfrm>
          <a:prstGeom prst="roundRect">
            <a:avLst/>
          </a:prstGeom>
          <a:solidFill>
            <a:srgbClr val="D68D5D"/>
          </a:solidFill>
          <a:ln>
            <a:solidFill>
              <a:srgbClr val="EE9D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0" name="Rectángulo redondeado 29">
            <a:extLst>
              <a:ext uri="{FF2B5EF4-FFF2-40B4-BE49-F238E27FC236}">
                <a16:creationId xmlns:a16="http://schemas.microsoft.com/office/drawing/2014/main" id="{1F920620-7A0B-DD42-80DC-EB2AD63E8BCF}"/>
              </a:ext>
            </a:extLst>
          </p:cNvPr>
          <p:cNvSpPr/>
          <p:nvPr/>
        </p:nvSpPr>
        <p:spPr>
          <a:xfrm>
            <a:off x="5611550" y="3958321"/>
            <a:ext cx="1164406" cy="277402"/>
          </a:xfrm>
          <a:prstGeom prst="roundRect">
            <a:avLst/>
          </a:prstGeom>
          <a:solidFill>
            <a:srgbClr val="D68D5D"/>
          </a:solidFill>
          <a:ln>
            <a:solidFill>
              <a:srgbClr val="EE9D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CuadroTexto 30">
            <a:extLst>
              <a:ext uri="{FF2B5EF4-FFF2-40B4-BE49-F238E27FC236}">
                <a16:creationId xmlns:a16="http://schemas.microsoft.com/office/drawing/2014/main" id="{03FC6697-F585-3941-9879-22073FA850B5}"/>
              </a:ext>
            </a:extLst>
          </p:cNvPr>
          <p:cNvSpPr txBox="1"/>
          <p:nvPr/>
        </p:nvSpPr>
        <p:spPr>
          <a:xfrm>
            <a:off x="5717500" y="3266072"/>
            <a:ext cx="918841" cy="276999"/>
          </a:xfrm>
          <a:prstGeom prst="rect">
            <a:avLst/>
          </a:prstGeom>
          <a:noFill/>
        </p:spPr>
        <p:txBody>
          <a:bodyPr wrap="none" rtlCol="0">
            <a:spAutoFit/>
          </a:bodyPr>
          <a:lstStyle/>
          <a:p>
            <a:r>
              <a:rPr lang="es-CO" sz="1200" b="1" dirty="0">
                <a:solidFill>
                  <a:schemeClr val="bg1"/>
                </a:solidFill>
              </a:rPr>
              <a:t>Veracidad</a:t>
            </a:r>
          </a:p>
        </p:txBody>
      </p:sp>
      <p:sp>
        <p:nvSpPr>
          <p:cNvPr id="32" name="CuadroTexto 31">
            <a:extLst>
              <a:ext uri="{FF2B5EF4-FFF2-40B4-BE49-F238E27FC236}">
                <a16:creationId xmlns:a16="http://schemas.microsoft.com/office/drawing/2014/main" id="{43553CF7-2255-7B47-A088-D4D62DA26937}"/>
              </a:ext>
            </a:extLst>
          </p:cNvPr>
          <p:cNvSpPr txBox="1"/>
          <p:nvPr/>
        </p:nvSpPr>
        <p:spPr>
          <a:xfrm>
            <a:off x="6742856" y="3618393"/>
            <a:ext cx="740908" cy="276999"/>
          </a:xfrm>
          <a:prstGeom prst="rect">
            <a:avLst/>
          </a:prstGeom>
          <a:noFill/>
        </p:spPr>
        <p:txBody>
          <a:bodyPr wrap="none" rtlCol="0">
            <a:spAutoFit/>
          </a:bodyPr>
          <a:lstStyle/>
          <a:p>
            <a:r>
              <a:rPr lang="es-CO" sz="1200" b="1" dirty="0">
                <a:solidFill>
                  <a:schemeClr val="bg1"/>
                </a:solidFill>
              </a:rPr>
              <a:t>Calidad</a:t>
            </a:r>
          </a:p>
        </p:txBody>
      </p:sp>
      <p:sp>
        <p:nvSpPr>
          <p:cNvPr id="33" name="CuadroTexto 32">
            <a:extLst>
              <a:ext uri="{FF2B5EF4-FFF2-40B4-BE49-F238E27FC236}">
                <a16:creationId xmlns:a16="http://schemas.microsoft.com/office/drawing/2014/main" id="{46BF5A6C-8CC7-3543-A7E1-41FBC9891C3F}"/>
              </a:ext>
            </a:extLst>
          </p:cNvPr>
          <p:cNvSpPr txBox="1"/>
          <p:nvPr/>
        </p:nvSpPr>
        <p:spPr>
          <a:xfrm>
            <a:off x="5630450" y="3958321"/>
            <a:ext cx="1176925" cy="276999"/>
          </a:xfrm>
          <a:prstGeom prst="rect">
            <a:avLst/>
          </a:prstGeom>
          <a:noFill/>
        </p:spPr>
        <p:txBody>
          <a:bodyPr wrap="none" rtlCol="0">
            <a:spAutoFit/>
          </a:bodyPr>
          <a:lstStyle/>
          <a:p>
            <a:r>
              <a:rPr lang="es-CO" sz="1200" b="1" dirty="0">
                <a:solidFill>
                  <a:schemeClr val="bg1"/>
                </a:solidFill>
              </a:rPr>
              <a:t>Comprobable</a:t>
            </a:r>
          </a:p>
        </p:txBody>
      </p:sp>
      <p:cxnSp>
        <p:nvCxnSpPr>
          <p:cNvPr id="34" name="Conector angular 33">
            <a:extLst>
              <a:ext uri="{FF2B5EF4-FFF2-40B4-BE49-F238E27FC236}">
                <a16:creationId xmlns:a16="http://schemas.microsoft.com/office/drawing/2014/main" id="{30793E56-F1A0-E541-80BF-1CE8074CDF05}"/>
              </a:ext>
            </a:extLst>
          </p:cNvPr>
          <p:cNvCxnSpPr>
            <a:cxnSpLocks/>
          </p:cNvCxnSpPr>
          <p:nvPr/>
        </p:nvCxnSpPr>
        <p:spPr>
          <a:xfrm flipV="1">
            <a:off x="4335695" y="3404371"/>
            <a:ext cx="1275855" cy="11586"/>
          </a:xfrm>
          <a:prstGeom prst="bentConnector3">
            <a:avLst/>
          </a:prstGeom>
          <a:ln>
            <a:solidFill>
              <a:srgbClr val="EE9D65"/>
            </a:solidFill>
          </a:ln>
        </p:spPr>
        <p:style>
          <a:lnRef idx="1">
            <a:schemeClr val="accent1"/>
          </a:lnRef>
          <a:fillRef idx="0">
            <a:schemeClr val="accent1"/>
          </a:fillRef>
          <a:effectRef idx="0">
            <a:schemeClr val="accent1"/>
          </a:effectRef>
          <a:fontRef idx="minor">
            <a:schemeClr val="tx1"/>
          </a:fontRef>
        </p:style>
      </p:cxnSp>
      <p:cxnSp>
        <p:nvCxnSpPr>
          <p:cNvPr id="35" name="Conector angular 34">
            <a:extLst>
              <a:ext uri="{FF2B5EF4-FFF2-40B4-BE49-F238E27FC236}">
                <a16:creationId xmlns:a16="http://schemas.microsoft.com/office/drawing/2014/main" id="{774BADA2-92FC-D04C-A697-82A7A669C564}"/>
              </a:ext>
            </a:extLst>
          </p:cNvPr>
          <p:cNvCxnSpPr>
            <a:cxnSpLocks/>
            <a:endCxn id="29" idx="1"/>
          </p:cNvCxnSpPr>
          <p:nvPr/>
        </p:nvCxnSpPr>
        <p:spPr>
          <a:xfrm>
            <a:off x="4316795" y="3415957"/>
            <a:ext cx="2183468" cy="340734"/>
          </a:xfrm>
          <a:prstGeom prst="bentConnector3">
            <a:avLst>
              <a:gd name="adj1" fmla="val 30237"/>
            </a:avLst>
          </a:prstGeom>
          <a:ln>
            <a:solidFill>
              <a:srgbClr val="EE9D65"/>
            </a:solidFill>
          </a:ln>
        </p:spPr>
        <p:style>
          <a:lnRef idx="1">
            <a:schemeClr val="accent1"/>
          </a:lnRef>
          <a:fillRef idx="0">
            <a:schemeClr val="accent1"/>
          </a:fillRef>
          <a:effectRef idx="0">
            <a:schemeClr val="accent1"/>
          </a:effectRef>
          <a:fontRef idx="minor">
            <a:schemeClr val="tx1"/>
          </a:fontRef>
        </p:style>
      </p:cxnSp>
      <p:cxnSp>
        <p:nvCxnSpPr>
          <p:cNvPr id="36" name="Conector angular 35">
            <a:extLst>
              <a:ext uri="{FF2B5EF4-FFF2-40B4-BE49-F238E27FC236}">
                <a16:creationId xmlns:a16="http://schemas.microsoft.com/office/drawing/2014/main" id="{41130CB6-BBF2-E548-9AA3-8C66C90E70A1}"/>
              </a:ext>
            </a:extLst>
          </p:cNvPr>
          <p:cNvCxnSpPr>
            <a:cxnSpLocks/>
            <a:endCxn id="30" idx="1"/>
          </p:cNvCxnSpPr>
          <p:nvPr/>
        </p:nvCxnSpPr>
        <p:spPr>
          <a:xfrm>
            <a:off x="4335695" y="3416360"/>
            <a:ext cx="1275855" cy="680662"/>
          </a:xfrm>
          <a:prstGeom prst="bentConnector3">
            <a:avLst>
              <a:gd name="adj1" fmla="val 50000"/>
            </a:avLst>
          </a:prstGeom>
          <a:ln>
            <a:solidFill>
              <a:srgbClr val="EE9D65"/>
            </a:solidFill>
          </a:ln>
        </p:spPr>
        <p:style>
          <a:lnRef idx="1">
            <a:schemeClr val="accent1"/>
          </a:lnRef>
          <a:fillRef idx="0">
            <a:schemeClr val="accent1"/>
          </a:fillRef>
          <a:effectRef idx="0">
            <a:schemeClr val="accent1"/>
          </a:effectRef>
          <a:fontRef idx="minor">
            <a:schemeClr val="tx1"/>
          </a:fontRef>
        </p:style>
      </p:cxnSp>
      <p:sp>
        <p:nvSpPr>
          <p:cNvPr id="41" name="Rectángulo 40">
            <a:extLst>
              <a:ext uri="{FF2B5EF4-FFF2-40B4-BE49-F238E27FC236}">
                <a16:creationId xmlns:a16="http://schemas.microsoft.com/office/drawing/2014/main" id="{CA4CCC27-15C1-634C-ACE4-8F424EF868EE}"/>
              </a:ext>
            </a:extLst>
          </p:cNvPr>
          <p:cNvSpPr/>
          <p:nvPr/>
        </p:nvSpPr>
        <p:spPr>
          <a:xfrm>
            <a:off x="2772924" y="3921475"/>
            <a:ext cx="1717137" cy="276999"/>
          </a:xfrm>
          <a:prstGeom prst="rect">
            <a:avLst/>
          </a:prstGeom>
        </p:spPr>
        <p:txBody>
          <a:bodyPr wrap="none">
            <a:spAutoFit/>
          </a:bodyPr>
          <a:lstStyle/>
          <a:p>
            <a:r>
              <a:rPr lang="es-CO" sz="1200" b="1" dirty="0">
                <a:solidFill>
                  <a:schemeClr val="bg1"/>
                </a:solidFill>
                <a:latin typeface="Arial" panose="020B0604020202020204" pitchFamily="34" charset="0"/>
                <a:ea typeface="Arial" panose="020B0604020202020204" pitchFamily="34" charset="0"/>
              </a:rPr>
              <a:t>Informe de hallazgos</a:t>
            </a:r>
            <a:endParaRPr lang="es-CO" sz="1200" dirty="0">
              <a:solidFill>
                <a:schemeClr val="bg1"/>
              </a:solidFill>
            </a:endParaRPr>
          </a:p>
        </p:txBody>
      </p:sp>
      <p:sp>
        <p:nvSpPr>
          <p:cNvPr id="27" name="Elipse 26">
            <a:extLst>
              <a:ext uri="{FF2B5EF4-FFF2-40B4-BE49-F238E27FC236}">
                <a16:creationId xmlns:a16="http://schemas.microsoft.com/office/drawing/2014/main" id="{DBDC98F3-2B50-8F44-B5B8-D8200E0C81BA}"/>
              </a:ext>
            </a:extLst>
          </p:cNvPr>
          <p:cNvSpPr/>
          <p:nvPr/>
        </p:nvSpPr>
        <p:spPr>
          <a:xfrm>
            <a:off x="760288" y="3664946"/>
            <a:ext cx="729465" cy="6707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28" name="Picture 4" descr="Análisis del rendimiento empresarial con gráficos. vector gratuito">
            <a:extLst>
              <a:ext uri="{FF2B5EF4-FFF2-40B4-BE49-F238E27FC236}">
                <a16:creationId xmlns:a16="http://schemas.microsoft.com/office/drawing/2014/main" id="{617E21B6-1B4F-7A4D-ACEC-ED1718C109C7}"/>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7933" b="96635" l="9585" r="89617">
                        <a14:foregroundMark x1="53195" y1="8173" x2="43930" y2="10096"/>
                        <a14:foregroundMark x1="25719" y1="41827" x2="20767" y2="80529"/>
                        <a14:foregroundMark x1="20767" y1="80529" x2="18530" y2="89423"/>
                        <a14:foregroundMark x1="18530" y1="89423" x2="18211" y2="89423"/>
                        <a14:foregroundMark x1="36262" y1="84135" x2="49521" y2="92548"/>
                        <a14:foregroundMark x1="49521" y1="92548" x2="50799" y2="92788"/>
                        <a14:foregroundMark x1="82428" y1="70433" x2="85623" y2="96635"/>
                      </a14:backgroundRemoval>
                    </a14:imgEffect>
                  </a14:imgLayer>
                </a14:imgProps>
              </a:ext>
              <a:ext uri="{28A0092B-C50C-407E-A947-70E740481C1C}">
                <a14:useLocalDpi xmlns:a14="http://schemas.microsoft.com/office/drawing/2010/main" val="0"/>
              </a:ext>
            </a:extLst>
          </a:blip>
          <a:srcRect/>
          <a:stretch>
            <a:fillRect/>
          </a:stretch>
        </p:blipFill>
        <p:spPr bwMode="auto">
          <a:xfrm>
            <a:off x="266139" y="3264836"/>
            <a:ext cx="1893796" cy="1258497"/>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redondeado 6">
            <a:extLst>
              <a:ext uri="{FF2B5EF4-FFF2-40B4-BE49-F238E27FC236}">
                <a16:creationId xmlns:a16="http://schemas.microsoft.com/office/drawing/2014/main" id="{083A41E3-2173-F443-99F0-0BD0DD3B9D56}"/>
              </a:ext>
            </a:extLst>
          </p:cNvPr>
          <p:cNvSpPr/>
          <p:nvPr/>
        </p:nvSpPr>
        <p:spPr>
          <a:xfrm>
            <a:off x="308226" y="1925121"/>
            <a:ext cx="4037591" cy="2595508"/>
          </a:xfrm>
          <a:prstGeom prst="roundRect">
            <a:avLst>
              <a:gd name="adj" fmla="val 9938"/>
            </a:avLst>
          </a:prstGeom>
          <a:solidFill>
            <a:schemeClr val="bg1"/>
          </a:solidFill>
          <a:ln w="38100">
            <a:solidFill>
              <a:srgbClr val="7EA5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10">
            <a:extLst>
              <a:ext uri="{FF2B5EF4-FFF2-40B4-BE49-F238E27FC236}">
                <a16:creationId xmlns:a16="http://schemas.microsoft.com/office/drawing/2014/main" id="{618DBD15-540E-FC44-8E73-D43E26EF38E6}"/>
              </a:ext>
            </a:extLst>
          </p:cNvPr>
          <p:cNvSpPr/>
          <p:nvPr/>
        </p:nvSpPr>
        <p:spPr>
          <a:xfrm>
            <a:off x="719662" y="2408086"/>
            <a:ext cx="3196021" cy="1969770"/>
          </a:xfrm>
          <a:prstGeom prst="rect">
            <a:avLst/>
          </a:prstGeom>
        </p:spPr>
        <p:txBody>
          <a:bodyPr wrap="square">
            <a:spAutoFit/>
          </a:bodyPr>
          <a:lstStyle/>
          <a:p>
            <a:r>
              <a:rPr lang="es-CO" sz="1300" b="1" dirty="0">
                <a:solidFill>
                  <a:schemeClr val="accent6"/>
                </a:solidFill>
              </a:rPr>
              <a:t>Entrevistas: </a:t>
            </a:r>
          </a:p>
          <a:p>
            <a:r>
              <a:rPr lang="es-CO" sz="1300" dirty="0">
                <a:solidFill>
                  <a:schemeClr val="tx1"/>
                </a:solidFill>
              </a:rPr>
              <a:t>S</a:t>
            </a:r>
            <a:r>
              <a:rPr lang="es-CO" sz="1200" dirty="0"/>
              <a:t>e realiza un conjunto de preguntas a las diferentes secciones de la organización con el fin de indagar sobre los inconvenientes que presentan con respecto al funcionamiento de los procesos de negocio, en sus áreas particulares; de esta manera, se puede generar una base de datos de cómo está funcionando cada proceso de manera individual.</a:t>
            </a:r>
          </a:p>
        </p:txBody>
      </p:sp>
      <p:sp>
        <p:nvSpPr>
          <p:cNvPr id="12" name="Elipse 11">
            <a:extLst>
              <a:ext uri="{FF2B5EF4-FFF2-40B4-BE49-F238E27FC236}">
                <a16:creationId xmlns:a16="http://schemas.microsoft.com/office/drawing/2014/main" id="{646CE522-1B05-9545-B6D4-F5E3EAA03D81}"/>
              </a:ext>
            </a:extLst>
          </p:cNvPr>
          <p:cNvSpPr/>
          <p:nvPr/>
        </p:nvSpPr>
        <p:spPr>
          <a:xfrm>
            <a:off x="3761386" y="2055765"/>
            <a:ext cx="352321" cy="352321"/>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X</a:t>
            </a:r>
          </a:p>
        </p:txBody>
      </p:sp>
      <p:sp>
        <p:nvSpPr>
          <p:cNvPr id="37" name="Google Shape;99;p4">
            <a:extLst>
              <a:ext uri="{FF2B5EF4-FFF2-40B4-BE49-F238E27FC236}">
                <a16:creationId xmlns:a16="http://schemas.microsoft.com/office/drawing/2014/main" id="{046F1502-C850-2F46-94FA-1D5A7237E90D}"/>
              </a:ext>
            </a:extLst>
          </p:cNvPr>
          <p:cNvSpPr txBox="1"/>
          <p:nvPr/>
        </p:nvSpPr>
        <p:spPr>
          <a:xfrm>
            <a:off x="8428010" y="1025619"/>
            <a:ext cx="3527681"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Contenido del botón: entrevista</a:t>
            </a:r>
            <a:endParaRPr sz="14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24631136"/>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2" name="Rectángulo 1">
            <a:extLst>
              <a:ext uri="{FF2B5EF4-FFF2-40B4-BE49-F238E27FC236}">
                <a16:creationId xmlns:a16="http://schemas.microsoft.com/office/drawing/2014/main" id="{88330A0D-4516-554A-B4FF-B86F6B80F7C6}"/>
              </a:ext>
            </a:extLst>
          </p:cNvPr>
          <p:cNvSpPr/>
          <p:nvPr/>
        </p:nvSpPr>
        <p:spPr>
          <a:xfrm>
            <a:off x="308225" y="1925121"/>
            <a:ext cx="7541230" cy="2595508"/>
          </a:xfrm>
          <a:prstGeom prst="rect">
            <a:avLst/>
          </a:prstGeom>
          <a:solidFill>
            <a:srgbClr val="ECEEED"/>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8" name="Google Shape;98;p4"/>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0" name="Google Shape;100;p4"/>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1" name="Google Shape;101;p4"/>
          <p:cNvSpPr/>
          <p:nvPr/>
        </p:nvSpPr>
        <p:spPr>
          <a:xfrm>
            <a:off x="8253350" y="4520629"/>
            <a:ext cx="3948174" cy="2337369"/>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100" b="0" i="0" u="none" strike="noStrike" cap="none" dirty="0">
                <a:solidFill>
                  <a:schemeClr val="dk1"/>
                </a:solidFill>
                <a:latin typeface="Arial"/>
                <a:ea typeface="Arial"/>
                <a:cs typeface="Arial"/>
                <a:sym typeface="Arial"/>
              </a:rPr>
              <a:t>Referencias de las imágenes</a:t>
            </a:r>
            <a:r>
              <a:rPr lang="es-ES" sz="1100" dirty="0">
                <a:solidFill>
                  <a:schemeClr val="dk1"/>
                </a:solidFill>
              </a:rPr>
              <a:t>: https://</a:t>
            </a:r>
            <a:r>
              <a:rPr lang="es-ES" sz="1100" dirty="0" err="1">
                <a:solidFill>
                  <a:schemeClr val="dk1"/>
                </a:solidFill>
              </a:rPr>
              <a:t>stock.adobe.com</a:t>
            </a:r>
            <a:r>
              <a:rPr lang="es-ES" sz="1100" dirty="0">
                <a:solidFill>
                  <a:schemeClr val="dk1"/>
                </a:solidFill>
              </a:rPr>
              <a:t>/</a:t>
            </a:r>
            <a:r>
              <a:rPr lang="es-ES" sz="1100" dirty="0" err="1">
                <a:solidFill>
                  <a:schemeClr val="dk1"/>
                </a:solidFill>
              </a:rPr>
              <a:t>co</a:t>
            </a:r>
            <a:r>
              <a:rPr lang="es-ES" sz="1100" dirty="0">
                <a:solidFill>
                  <a:schemeClr val="dk1"/>
                </a:solidFill>
              </a:rPr>
              <a:t>/</a:t>
            </a:r>
            <a:r>
              <a:rPr lang="es-ES" sz="1100" dirty="0" err="1">
                <a:solidFill>
                  <a:schemeClr val="dk1"/>
                </a:solidFill>
              </a:rPr>
              <a:t>images</a:t>
            </a:r>
            <a:r>
              <a:rPr lang="es-ES" sz="1100" dirty="0">
                <a:solidFill>
                  <a:schemeClr val="dk1"/>
                </a:solidFill>
              </a:rPr>
              <a:t>/id/295777202?as_audience=</a:t>
            </a:r>
            <a:r>
              <a:rPr lang="es-ES" sz="1100" dirty="0" err="1">
                <a:solidFill>
                  <a:schemeClr val="dk1"/>
                </a:solidFill>
              </a:rPr>
              <a:t>srp&amp;as_campaign</a:t>
            </a:r>
            <a:r>
              <a:rPr lang="es-ES" sz="1100" dirty="0">
                <a:solidFill>
                  <a:schemeClr val="dk1"/>
                </a:solidFill>
              </a:rPr>
              <a:t>=</a:t>
            </a:r>
            <a:r>
              <a:rPr lang="es-ES" sz="1100" dirty="0" err="1">
                <a:solidFill>
                  <a:schemeClr val="dk1"/>
                </a:solidFill>
              </a:rPr>
              <a:t>Freepik&amp;get_facets</a:t>
            </a:r>
            <a:r>
              <a:rPr lang="es-ES" sz="1100" dirty="0">
                <a:solidFill>
                  <a:schemeClr val="dk1"/>
                </a:solidFill>
              </a:rPr>
              <a:t>=1&amp;order=</a:t>
            </a:r>
            <a:r>
              <a:rPr lang="es-ES" sz="1100" dirty="0" err="1">
                <a:solidFill>
                  <a:schemeClr val="dk1"/>
                </a:solidFill>
              </a:rPr>
              <a:t>relevance&amp;safe_search</a:t>
            </a:r>
            <a:r>
              <a:rPr lang="es-ES" sz="1100" dirty="0">
                <a:solidFill>
                  <a:schemeClr val="dk1"/>
                </a:solidFill>
              </a:rPr>
              <a:t>=1&amp;as_content=</a:t>
            </a:r>
            <a:r>
              <a:rPr lang="es-ES" sz="1100" dirty="0" err="1">
                <a:solidFill>
                  <a:schemeClr val="dk1"/>
                </a:solidFill>
              </a:rPr>
              <a:t>api&amp;k</a:t>
            </a:r>
            <a:r>
              <a:rPr lang="es-ES" sz="1100" dirty="0">
                <a:solidFill>
                  <a:schemeClr val="dk1"/>
                </a:solidFill>
              </a:rPr>
              <a:t>=infograf%C3%ADa%20cinco&amp;filterscontent_typezip_vector=1&amp;tduid=58d5dcab88cd4f318bf9cd67f089f83c&amp;as_channel=</a:t>
            </a:r>
            <a:r>
              <a:rPr lang="es-ES" sz="1100" dirty="0" err="1">
                <a:solidFill>
                  <a:schemeClr val="dk1"/>
                </a:solidFill>
              </a:rPr>
              <a:t>affiliate&amp;as_campclass</a:t>
            </a:r>
            <a:r>
              <a:rPr lang="es-ES" sz="1100" dirty="0">
                <a:solidFill>
                  <a:schemeClr val="dk1"/>
                </a:solidFill>
              </a:rPr>
              <a:t>=</a:t>
            </a:r>
            <a:r>
              <a:rPr lang="es-ES" sz="1100" dirty="0" err="1">
                <a:solidFill>
                  <a:schemeClr val="dk1"/>
                </a:solidFill>
              </a:rPr>
              <a:t>redirect&amp;as_source</a:t>
            </a:r>
            <a:r>
              <a:rPr lang="es-ES" sz="1100" dirty="0">
                <a:solidFill>
                  <a:schemeClr val="dk1"/>
                </a:solidFill>
              </a:rPr>
              <a:t>=</a:t>
            </a:r>
            <a:r>
              <a:rPr lang="es-ES" sz="1100" dirty="0" err="1">
                <a:solidFill>
                  <a:schemeClr val="dk1"/>
                </a:solidFill>
              </a:rPr>
              <a:t>arvato</a:t>
            </a:r>
            <a:endParaRPr lang="es-ES" sz="1100" dirty="0">
              <a:solidFill>
                <a:schemeClr val="dk1"/>
              </a:solidFill>
            </a:endParaRPr>
          </a:p>
          <a:p>
            <a:pPr lvl="0">
              <a:buClr>
                <a:schemeClr val="dk1"/>
              </a:buClr>
              <a:buSzPts val="300"/>
            </a:pPr>
            <a:r>
              <a:rPr lang="es-CO" sz="1100" dirty="0"/>
              <a:t>https://</a:t>
            </a:r>
            <a:r>
              <a:rPr lang="es-CO" sz="1100" dirty="0" err="1"/>
              <a:t>www.freepik.es</a:t>
            </a:r>
            <a:r>
              <a:rPr lang="es-CO" sz="1100" dirty="0"/>
              <a:t>/vector-gratis/analisis-rendimiento-empresarial-graficos_3585415.htm#query=an%C3%A1lisis&amp;position=2&amp;from_view=</a:t>
            </a:r>
            <a:r>
              <a:rPr lang="es-CO" sz="1100" dirty="0" err="1"/>
              <a:t>search</a:t>
            </a:r>
            <a:endParaRPr sz="1100" dirty="0"/>
          </a:p>
          <a:p>
            <a:pPr marL="0" marR="0" lvl="0" indent="0" algn="ctr" rtl="0">
              <a:lnSpc>
                <a:spcPct val="100000"/>
              </a:lnSpc>
              <a:spcBef>
                <a:spcPts val="0"/>
              </a:spcBef>
              <a:spcAft>
                <a:spcPts val="0"/>
              </a:spcAft>
              <a:buClr>
                <a:srgbClr val="000000"/>
              </a:buClr>
              <a:buSzPts val="1800"/>
              <a:buFont typeface="Arial"/>
              <a:buNone/>
            </a:pPr>
            <a:endParaRPr sz="1100" b="0" i="0" u="none" strike="noStrike" cap="none" dirty="0">
              <a:solidFill>
                <a:schemeClr val="dk1"/>
              </a:solidFill>
              <a:latin typeface="Arial"/>
              <a:ea typeface="Arial"/>
              <a:cs typeface="Arial"/>
              <a:sym typeface="Arial"/>
            </a:endParaRPr>
          </a:p>
        </p:txBody>
      </p:sp>
      <p:pic>
        <p:nvPicPr>
          <p:cNvPr id="1026" name="Picture 2" descr="5 point diagram option element infographic circles shapes chart. red, pink, yellow, orange, green color. vector template">
            <a:extLst>
              <a:ext uri="{FF2B5EF4-FFF2-40B4-BE49-F238E27FC236}">
                <a16:creationId xmlns:a16="http://schemas.microsoft.com/office/drawing/2014/main" id="{62FC1C59-7AAF-6547-BDD1-80C0BD01C10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551" b="41083"/>
          <a:stretch/>
        </p:blipFill>
        <p:spPr bwMode="auto">
          <a:xfrm>
            <a:off x="482886" y="2216429"/>
            <a:ext cx="4602822" cy="2119266"/>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58399FBD-662E-204E-A654-3A705963935B}"/>
              </a:ext>
            </a:extLst>
          </p:cNvPr>
          <p:cNvSpPr/>
          <p:nvPr/>
        </p:nvSpPr>
        <p:spPr>
          <a:xfrm>
            <a:off x="2116477" y="2671282"/>
            <a:ext cx="1602768" cy="359595"/>
          </a:xfrm>
          <a:prstGeom prst="rect">
            <a:avLst/>
          </a:prstGeom>
          <a:solidFill>
            <a:srgbClr val="7EA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E6609622-C694-944F-87DE-998F790CBA2B}"/>
              </a:ext>
            </a:extLst>
          </p:cNvPr>
          <p:cNvSpPr/>
          <p:nvPr/>
        </p:nvSpPr>
        <p:spPr>
          <a:xfrm>
            <a:off x="2607923" y="3264836"/>
            <a:ext cx="1602768" cy="359595"/>
          </a:xfrm>
          <a:prstGeom prst="rect">
            <a:avLst/>
          </a:prstGeom>
          <a:solidFill>
            <a:srgbClr val="EE9D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9">
            <a:extLst>
              <a:ext uri="{FF2B5EF4-FFF2-40B4-BE49-F238E27FC236}">
                <a16:creationId xmlns:a16="http://schemas.microsoft.com/office/drawing/2014/main" id="{F2BA0258-E037-574C-8D8F-6F8756085289}"/>
              </a:ext>
            </a:extLst>
          </p:cNvPr>
          <p:cNvSpPr/>
          <p:nvPr/>
        </p:nvSpPr>
        <p:spPr>
          <a:xfrm>
            <a:off x="2811694" y="3862021"/>
            <a:ext cx="1602768" cy="359595"/>
          </a:xfrm>
          <a:prstGeom prst="rect">
            <a:avLst/>
          </a:prstGeom>
          <a:solidFill>
            <a:srgbClr val="FE86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Rectángulo 3">
            <a:extLst>
              <a:ext uri="{FF2B5EF4-FFF2-40B4-BE49-F238E27FC236}">
                <a16:creationId xmlns:a16="http://schemas.microsoft.com/office/drawing/2014/main" id="{C26F57D0-8CD5-FC45-BDD2-EC2CBFAC3832}"/>
              </a:ext>
            </a:extLst>
          </p:cNvPr>
          <p:cNvSpPr/>
          <p:nvPr/>
        </p:nvSpPr>
        <p:spPr>
          <a:xfrm>
            <a:off x="2127096" y="2703684"/>
            <a:ext cx="1596912" cy="276999"/>
          </a:xfrm>
          <a:prstGeom prst="rect">
            <a:avLst/>
          </a:prstGeom>
        </p:spPr>
        <p:txBody>
          <a:bodyPr wrap="none">
            <a:spAutoFit/>
          </a:bodyPr>
          <a:lstStyle/>
          <a:p>
            <a:r>
              <a:rPr lang="es-CO" sz="1200" b="1" dirty="0">
                <a:solidFill>
                  <a:schemeClr val="bg1"/>
                </a:solidFill>
                <a:latin typeface="Arial" panose="020B0604020202020204" pitchFamily="34" charset="0"/>
                <a:ea typeface="Arial" panose="020B0604020202020204" pitchFamily="34" charset="0"/>
              </a:rPr>
              <a:t>Reunir información</a:t>
            </a:r>
            <a:endParaRPr lang="es-CO" sz="1200" dirty="0">
              <a:solidFill>
                <a:schemeClr val="bg1"/>
              </a:solidFill>
            </a:endParaRPr>
          </a:p>
        </p:txBody>
      </p:sp>
      <p:sp>
        <p:nvSpPr>
          <p:cNvPr id="5" name="Rectángulo redondeado 4">
            <a:extLst>
              <a:ext uri="{FF2B5EF4-FFF2-40B4-BE49-F238E27FC236}">
                <a16:creationId xmlns:a16="http://schemas.microsoft.com/office/drawing/2014/main" id="{783C5851-469F-6C44-81E5-618F3D1A5611}"/>
              </a:ext>
            </a:extLst>
          </p:cNvPr>
          <p:cNvSpPr/>
          <p:nvPr/>
        </p:nvSpPr>
        <p:spPr>
          <a:xfrm>
            <a:off x="4414462" y="2095929"/>
            <a:ext cx="1164406" cy="277402"/>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redondeado 14">
            <a:extLst>
              <a:ext uri="{FF2B5EF4-FFF2-40B4-BE49-F238E27FC236}">
                <a16:creationId xmlns:a16="http://schemas.microsoft.com/office/drawing/2014/main" id="{998E11DC-ECF2-CA4E-BF42-00EFD98483D5}"/>
              </a:ext>
            </a:extLst>
          </p:cNvPr>
          <p:cNvSpPr/>
          <p:nvPr/>
        </p:nvSpPr>
        <p:spPr>
          <a:xfrm>
            <a:off x="5303175" y="2448250"/>
            <a:ext cx="1164406" cy="277402"/>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ángulo redondeado 15">
            <a:extLst>
              <a:ext uri="{FF2B5EF4-FFF2-40B4-BE49-F238E27FC236}">
                <a16:creationId xmlns:a16="http://schemas.microsoft.com/office/drawing/2014/main" id="{FEEBA944-AB91-5747-9F22-40F3616454B3}"/>
              </a:ext>
            </a:extLst>
          </p:cNvPr>
          <p:cNvSpPr/>
          <p:nvPr/>
        </p:nvSpPr>
        <p:spPr>
          <a:xfrm>
            <a:off x="4414462" y="2788581"/>
            <a:ext cx="1164406" cy="277402"/>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CuadroTexto 5">
            <a:extLst>
              <a:ext uri="{FF2B5EF4-FFF2-40B4-BE49-F238E27FC236}">
                <a16:creationId xmlns:a16="http://schemas.microsoft.com/office/drawing/2014/main" id="{D918F775-4E5F-8C46-A95B-3939FD38DBE5}"/>
              </a:ext>
            </a:extLst>
          </p:cNvPr>
          <p:cNvSpPr txBox="1"/>
          <p:nvPr/>
        </p:nvSpPr>
        <p:spPr>
          <a:xfrm>
            <a:off x="4520412" y="2096332"/>
            <a:ext cx="952505" cy="276999"/>
          </a:xfrm>
          <a:prstGeom prst="rect">
            <a:avLst/>
          </a:prstGeom>
          <a:noFill/>
        </p:spPr>
        <p:txBody>
          <a:bodyPr wrap="none" rtlCol="0">
            <a:spAutoFit/>
          </a:bodyPr>
          <a:lstStyle/>
          <a:p>
            <a:r>
              <a:rPr lang="es-CO" sz="1200" b="1" dirty="0">
                <a:solidFill>
                  <a:schemeClr val="bg1"/>
                </a:solidFill>
              </a:rPr>
              <a:t>Encuestas</a:t>
            </a:r>
          </a:p>
        </p:txBody>
      </p:sp>
      <p:sp>
        <p:nvSpPr>
          <p:cNvPr id="18" name="CuadroTexto 17">
            <a:extLst>
              <a:ext uri="{FF2B5EF4-FFF2-40B4-BE49-F238E27FC236}">
                <a16:creationId xmlns:a16="http://schemas.microsoft.com/office/drawing/2014/main" id="{C024EB0E-745B-3E4A-8DF2-95A0B82BED6C}"/>
              </a:ext>
            </a:extLst>
          </p:cNvPr>
          <p:cNvSpPr txBox="1"/>
          <p:nvPr/>
        </p:nvSpPr>
        <p:spPr>
          <a:xfrm>
            <a:off x="5379470" y="2448653"/>
            <a:ext cx="1011815" cy="276999"/>
          </a:xfrm>
          <a:prstGeom prst="rect">
            <a:avLst/>
          </a:prstGeom>
          <a:noFill/>
        </p:spPr>
        <p:txBody>
          <a:bodyPr wrap="none" rtlCol="0">
            <a:spAutoFit/>
          </a:bodyPr>
          <a:lstStyle/>
          <a:p>
            <a:r>
              <a:rPr lang="es-CO" sz="1200" b="1" dirty="0">
                <a:solidFill>
                  <a:schemeClr val="bg1"/>
                </a:solidFill>
              </a:rPr>
              <a:t>Entrevistas</a:t>
            </a:r>
          </a:p>
        </p:txBody>
      </p:sp>
      <p:sp>
        <p:nvSpPr>
          <p:cNvPr id="19" name="CuadroTexto 18">
            <a:extLst>
              <a:ext uri="{FF2B5EF4-FFF2-40B4-BE49-F238E27FC236}">
                <a16:creationId xmlns:a16="http://schemas.microsoft.com/office/drawing/2014/main" id="{B8A971EC-28AC-1545-A072-FAE510847D67}"/>
              </a:ext>
            </a:extLst>
          </p:cNvPr>
          <p:cNvSpPr txBox="1"/>
          <p:nvPr/>
        </p:nvSpPr>
        <p:spPr>
          <a:xfrm>
            <a:off x="4621510" y="2788581"/>
            <a:ext cx="764953" cy="276999"/>
          </a:xfrm>
          <a:prstGeom prst="rect">
            <a:avLst/>
          </a:prstGeom>
          <a:noFill/>
        </p:spPr>
        <p:txBody>
          <a:bodyPr wrap="none" rtlCol="0">
            <a:spAutoFit/>
          </a:bodyPr>
          <a:lstStyle/>
          <a:p>
            <a:r>
              <a:rPr lang="es-CO" sz="1200" b="1" dirty="0">
                <a:solidFill>
                  <a:schemeClr val="bg1"/>
                </a:solidFill>
              </a:rPr>
              <a:t>Talleres</a:t>
            </a:r>
          </a:p>
        </p:txBody>
      </p:sp>
      <p:cxnSp>
        <p:nvCxnSpPr>
          <p:cNvPr id="8" name="Conector angular 7">
            <a:extLst>
              <a:ext uri="{FF2B5EF4-FFF2-40B4-BE49-F238E27FC236}">
                <a16:creationId xmlns:a16="http://schemas.microsoft.com/office/drawing/2014/main" id="{3F41500C-0675-5D4F-8F24-494718F28883}"/>
              </a:ext>
            </a:extLst>
          </p:cNvPr>
          <p:cNvCxnSpPr/>
          <p:nvPr/>
        </p:nvCxnSpPr>
        <p:spPr>
          <a:xfrm flipV="1">
            <a:off x="3843334" y="2234630"/>
            <a:ext cx="571128" cy="553951"/>
          </a:xfrm>
          <a:prstGeom prst="bentConnector3">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Conector angular 21">
            <a:extLst>
              <a:ext uri="{FF2B5EF4-FFF2-40B4-BE49-F238E27FC236}">
                <a16:creationId xmlns:a16="http://schemas.microsoft.com/office/drawing/2014/main" id="{A645675D-1527-6E4C-8928-E47372FC2212}"/>
              </a:ext>
            </a:extLst>
          </p:cNvPr>
          <p:cNvCxnSpPr>
            <a:cxnSpLocks/>
            <a:endCxn id="15" idx="1"/>
          </p:cNvCxnSpPr>
          <p:nvPr/>
        </p:nvCxnSpPr>
        <p:spPr>
          <a:xfrm flipV="1">
            <a:off x="3843333" y="2586951"/>
            <a:ext cx="1459842" cy="213238"/>
          </a:xfrm>
          <a:prstGeom prst="bentConnector3">
            <a:avLst>
              <a:gd name="adj1" fmla="val 19737"/>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Conector angular 24">
            <a:extLst>
              <a:ext uri="{FF2B5EF4-FFF2-40B4-BE49-F238E27FC236}">
                <a16:creationId xmlns:a16="http://schemas.microsoft.com/office/drawing/2014/main" id="{6DE18A19-B229-B442-BA2A-3CD2B66F9B85}"/>
              </a:ext>
            </a:extLst>
          </p:cNvPr>
          <p:cNvCxnSpPr>
            <a:cxnSpLocks/>
            <a:endCxn id="16" idx="1"/>
          </p:cNvCxnSpPr>
          <p:nvPr/>
        </p:nvCxnSpPr>
        <p:spPr>
          <a:xfrm>
            <a:off x="3832808" y="2797628"/>
            <a:ext cx="581654" cy="129654"/>
          </a:xfrm>
          <a:prstGeom prst="bentConnector3">
            <a:avLst>
              <a:gd name="adj1" fmla="val 50000"/>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ectángulo 19">
            <a:extLst>
              <a:ext uri="{FF2B5EF4-FFF2-40B4-BE49-F238E27FC236}">
                <a16:creationId xmlns:a16="http://schemas.microsoft.com/office/drawing/2014/main" id="{D2B7ED04-DE4D-B246-9644-B3A16EBE3BD8}"/>
              </a:ext>
            </a:extLst>
          </p:cNvPr>
          <p:cNvSpPr/>
          <p:nvPr/>
        </p:nvSpPr>
        <p:spPr>
          <a:xfrm>
            <a:off x="2588744" y="3264836"/>
            <a:ext cx="1621947" cy="400110"/>
          </a:xfrm>
          <a:prstGeom prst="rect">
            <a:avLst/>
          </a:prstGeom>
        </p:spPr>
        <p:txBody>
          <a:bodyPr wrap="square">
            <a:spAutoFit/>
          </a:bodyPr>
          <a:lstStyle/>
          <a:p>
            <a:pPr algn="ctr"/>
            <a:r>
              <a:rPr lang="es-CO" sz="1000" b="1" dirty="0">
                <a:solidFill>
                  <a:schemeClr val="bg1"/>
                </a:solidFill>
                <a:latin typeface="Arial" panose="020B0604020202020204" pitchFamily="34" charset="0"/>
                <a:ea typeface="Arial" panose="020B0604020202020204" pitchFamily="34" charset="0"/>
              </a:rPr>
              <a:t>Evaluar la información recopilada</a:t>
            </a:r>
            <a:endParaRPr lang="es-CO" sz="1000" dirty="0">
              <a:solidFill>
                <a:schemeClr val="bg1"/>
              </a:solidFill>
            </a:endParaRPr>
          </a:p>
        </p:txBody>
      </p:sp>
      <p:sp>
        <p:nvSpPr>
          <p:cNvPr id="28" name="Rectángulo redondeado 27">
            <a:extLst>
              <a:ext uri="{FF2B5EF4-FFF2-40B4-BE49-F238E27FC236}">
                <a16:creationId xmlns:a16="http://schemas.microsoft.com/office/drawing/2014/main" id="{C4FFC83E-9F6E-C84C-965B-FF0F311A5E29}"/>
              </a:ext>
            </a:extLst>
          </p:cNvPr>
          <p:cNvSpPr/>
          <p:nvPr/>
        </p:nvSpPr>
        <p:spPr>
          <a:xfrm>
            <a:off x="5611550" y="3265669"/>
            <a:ext cx="1164406" cy="277402"/>
          </a:xfrm>
          <a:prstGeom prst="roundRect">
            <a:avLst/>
          </a:prstGeom>
          <a:solidFill>
            <a:srgbClr val="D68D5D"/>
          </a:solidFill>
          <a:ln>
            <a:solidFill>
              <a:srgbClr val="EE9D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Rectángulo redondeado 28">
            <a:extLst>
              <a:ext uri="{FF2B5EF4-FFF2-40B4-BE49-F238E27FC236}">
                <a16:creationId xmlns:a16="http://schemas.microsoft.com/office/drawing/2014/main" id="{F5242608-5FDA-FC44-B0F3-E1FFA8E995A8}"/>
              </a:ext>
            </a:extLst>
          </p:cNvPr>
          <p:cNvSpPr/>
          <p:nvPr/>
        </p:nvSpPr>
        <p:spPr>
          <a:xfrm>
            <a:off x="6500263" y="3617990"/>
            <a:ext cx="1164406" cy="277402"/>
          </a:xfrm>
          <a:prstGeom prst="roundRect">
            <a:avLst/>
          </a:prstGeom>
          <a:solidFill>
            <a:srgbClr val="D68D5D"/>
          </a:solidFill>
          <a:ln>
            <a:solidFill>
              <a:srgbClr val="EE9D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0" name="Rectángulo redondeado 29">
            <a:extLst>
              <a:ext uri="{FF2B5EF4-FFF2-40B4-BE49-F238E27FC236}">
                <a16:creationId xmlns:a16="http://schemas.microsoft.com/office/drawing/2014/main" id="{1F920620-7A0B-DD42-80DC-EB2AD63E8BCF}"/>
              </a:ext>
            </a:extLst>
          </p:cNvPr>
          <p:cNvSpPr/>
          <p:nvPr/>
        </p:nvSpPr>
        <p:spPr>
          <a:xfrm>
            <a:off x="5611550" y="3958321"/>
            <a:ext cx="1164406" cy="277402"/>
          </a:xfrm>
          <a:prstGeom prst="roundRect">
            <a:avLst/>
          </a:prstGeom>
          <a:solidFill>
            <a:srgbClr val="D68D5D"/>
          </a:solidFill>
          <a:ln>
            <a:solidFill>
              <a:srgbClr val="EE9D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CuadroTexto 30">
            <a:extLst>
              <a:ext uri="{FF2B5EF4-FFF2-40B4-BE49-F238E27FC236}">
                <a16:creationId xmlns:a16="http://schemas.microsoft.com/office/drawing/2014/main" id="{03FC6697-F585-3941-9879-22073FA850B5}"/>
              </a:ext>
            </a:extLst>
          </p:cNvPr>
          <p:cNvSpPr txBox="1"/>
          <p:nvPr/>
        </p:nvSpPr>
        <p:spPr>
          <a:xfrm>
            <a:off x="5717500" y="3266072"/>
            <a:ext cx="918841" cy="276999"/>
          </a:xfrm>
          <a:prstGeom prst="rect">
            <a:avLst/>
          </a:prstGeom>
          <a:noFill/>
        </p:spPr>
        <p:txBody>
          <a:bodyPr wrap="none" rtlCol="0">
            <a:spAutoFit/>
          </a:bodyPr>
          <a:lstStyle/>
          <a:p>
            <a:r>
              <a:rPr lang="es-CO" sz="1200" b="1" dirty="0">
                <a:solidFill>
                  <a:schemeClr val="bg1"/>
                </a:solidFill>
              </a:rPr>
              <a:t>Veracidad</a:t>
            </a:r>
          </a:p>
        </p:txBody>
      </p:sp>
      <p:sp>
        <p:nvSpPr>
          <p:cNvPr id="32" name="CuadroTexto 31">
            <a:extLst>
              <a:ext uri="{FF2B5EF4-FFF2-40B4-BE49-F238E27FC236}">
                <a16:creationId xmlns:a16="http://schemas.microsoft.com/office/drawing/2014/main" id="{43553CF7-2255-7B47-A088-D4D62DA26937}"/>
              </a:ext>
            </a:extLst>
          </p:cNvPr>
          <p:cNvSpPr txBox="1"/>
          <p:nvPr/>
        </p:nvSpPr>
        <p:spPr>
          <a:xfrm>
            <a:off x="6742856" y="3618393"/>
            <a:ext cx="740908" cy="276999"/>
          </a:xfrm>
          <a:prstGeom prst="rect">
            <a:avLst/>
          </a:prstGeom>
          <a:noFill/>
        </p:spPr>
        <p:txBody>
          <a:bodyPr wrap="none" rtlCol="0">
            <a:spAutoFit/>
          </a:bodyPr>
          <a:lstStyle/>
          <a:p>
            <a:r>
              <a:rPr lang="es-CO" sz="1200" b="1" dirty="0">
                <a:solidFill>
                  <a:schemeClr val="bg1"/>
                </a:solidFill>
              </a:rPr>
              <a:t>Calidad</a:t>
            </a:r>
          </a:p>
        </p:txBody>
      </p:sp>
      <p:sp>
        <p:nvSpPr>
          <p:cNvPr id="33" name="CuadroTexto 32">
            <a:extLst>
              <a:ext uri="{FF2B5EF4-FFF2-40B4-BE49-F238E27FC236}">
                <a16:creationId xmlns:a16="http://schemas.microsoft.com/office/drawing/2014/main" id="{46BF5A6C-8CC7-3543-A7E1-41FBC9891C3F}"/>
              </a:ext>
            </a:extLst>
          </p:cNvPr>
          <p:cNvSpPr txBox="1"/>
          <p:nvPr/>
        </p:nvSpPr>
        <p:spPr>
          <a:xfrm>
            <a:off x="5630450" y="3958321"/>
            <a:ext cx="1176925" cy="276999"/>
          </a:xfrm>
          <a:prstGeom prst="rect">
            <a:avLst/>
          </a:prstGeom>
          <a:noFill/>
        </p:spPr>
        <p:txBody>
          <a:bodyPr wrap="none" rtlCol="0">
            <a:spAutoFit/>
          </a:bodyPr>
          <a:lstStyle/>
          <a:p>
            <a:r>
              <a:rPr lang="es-CO" sz="1200" b="1" dirty="0">
                <a:solidFill>
                  <a:schemeClr val="bg1"/>
                </a:solidFill>
              </a:rPr>
              <a:t>Comprobable</a:t>
            </a:r>
          </a:p>
        </p:txBody>
      </p:sp>
      <p:cxnSp>
        <p:nvCxnSpPr>
          <p:cNvPr id="34" name="Conector angular 33">
            <a:extLst>
              <a:ext uri="{FF2B5EF4-FFF2-40B4-BE49-F238E27FC236}">
                <a16:creationId xmlns:a16="http://schemas.microsoft.com/office/drawing/2014/main" id="{30793E56-F1A0-E541-80BF-1CE8074CDF05}"/>
              </a:ext>
            </a:extLst>
          </p:cNvPr>
          <p:cNvCxnSpPr>
            <a:cxnSpLocks/>
          </p:cNvCxnSpPr>
          <p:nvPr/>
        </p:nvCxnSpPr>
        <p:spPr>
          <a:xfrm flipV="1">
            <a:off x="4335695" y="3404371"/>
            <a:ext cx="1275855" cy="11586"/>
          </a:xfrm>
          <a:prstGeom prst="bentConnector3">
            <a:avLst/>
          </a:prstGeom>
          <a:ln>
            <a:solidFill>
              <a:srgbClr val="EE9D65"/>
            </a:solidFill>
          </a:ln>
        </p:spPr>
        <p:style>
          <a:lnRef idx="1">
            <a:schemeClr val="accent1"/>
          </a:lnRef>
          <a:fillRef idx="0">
            <a:schemeClr val="accent1"/>
          </a:fillRef>
          <a:effectRef idx="0">
            <a:schemeClr val="accent1"/>
          </a:effectRef>
          <a:fontRef idx="minor">
            <a:schemeClr val="tx1"/>
          </a:fontRef>
        </p:style>
      </p:cxnSp>
      <p:cxnSp>
        <p:nvCxnSpPr>
          <p:cNvPr id="35" name="Conector angular 34">
            <a:extLst>
              <a:ext uri="{FF2B5EF4-FFF2-40B4-BE49-F238E27FC236}">
                <a16:creationId xmlns:a16="http://schemas.microsoft.com/office/drawing/2014/main" id="{774BADA2-92FC-D04C-A697-82A7A669C564}"/>
              </a:ext>
            </a:extLst>
          </p:cNvPr>
          <p:cNvCxnSpPr>
            <a:cxnSpLocks/>
            <a:endCxn id="29" idx="1"/>
          </p:cNvCxnSpPr>
          <p:nvPr/>
        </p:nvCxnSpPr>
        <p:spPr>
          <a:xfrm>
            <a:off x="4316795" y="3415957"/>
            <a:ext cx="2183468" cy="340734"/>
          </a:xfrm>
          <a:prstGeom prst="bentConnector3">
            <a:avLst>
              <a:gd name="adj1" fmla="val 30237"/>
            </a:avLst>
          </a:prstGeom>
          <a:ln>
            <a:solidFill>
              <a:srgbClr val="EE9D65"/>
            </a:solidFill>
          </a:ln>
        </p:spPr>
        <p:style>
          <a:lnRef idx="1">
            <a:schemeClr val="accent1"/>
          </a:lnRef>
          <a:fillRef idx="0">
            <a:schemeClr val="accent1"/>
          </a:fillRef>
          <a:effectRef idx="0">
            <a:schemeClr val="accent1"/>
          </a:effectRef>
          <a:fontRef idx="minor">
            <a:schemeClr val="tx1"/>
          </a:fontRef>
        </p:style>
      </p:cxnSp>
      <p:cxnSp>
        <p:nvCxnSpPr>
          <p:cNvPr id="36" name="Conector angular 35">
            <a:extLst>
              <a:ext uri="{FF2B5EF4-FFF2-40B4-BE49-F238E27FC236}">
                <a16:creationId xmlns:a16="http://schemas.microsoft.com/office/drawing/2014/main" id="{41130CB6-BBF2-E548-9AA3-8C66C90E70A1}"/>
              </a:ext>
            </a:extLst>
          </p:cNvPr>
          <p:cNvCxnSpPr>
            <a:cxnSpLocks/>
            <a:endCxn id="30" idx="1"/>
          </p:cNvCxnSpPr>
          <p:nvPr/>
        </p:nvCxnSpPr>
        <p:spPr>
          <a:xfrm>
            <a:off x="4335695" y="3416360"/>
            <a:ext cx="1275855" cy="680662"/>
          </a:xfrm>
          <a:prstGeom prst="bentConnector3">
            <a:avLst>
              <a:gd name="adj1" fmla="val 50000"/>
            </a:avLst>
          </a:prstGeom>
          <a:ln>
            <a:solidFill>
              <a:srgbClr val="EE9D65"/>
            </a:solidFill>
          </a:ln>
        </p:spPr>
        <p:style>
          <a:lnRef idx="1">
            <a:schemeClr val="accent1"/>
          </a:lnRef>
          <a:fillRef idx="0">
            <a:schemeClr val="accent1"/>
          </a:fillRef>
          <a:effectRef idx="0">
            <a:schemeClr val="accent1"/>
          </a:effectRef>
          <a:fontRef idx="minor">
            <a:schemeClr val="tx1"/>
          </a:fontRef>
        </p:style>
      </p:cxnSp>
      <p:sp>
        <p:nvSpPr>
          <p:cNvPr id="41" name="Rectángulo 40">
            <a:extLst>
              <a:ext uri="{FF2B5EF4-FFF2-40B4-BE49-F238E27FC236}">
                <a16:creationId xmlns:a16="http://schemas.microsoft.com/office/drawing/2014/main" id="{CA4CCC27-15C1-634C-ACE4-8F424EF868EE}"/>
              </a:ext>
            </a:extLst>
          </p:cNvPr>
          <p:cNvSpPr/>
          <p:nvPr/>
        </p:nvSpPr>
        <p:spPr>
          <a:xfrm>
            <a:off x="2772924" y="3921475"/>
            <a:ext cx="1717137" cy="276999"/>
          </a:xfrm>
          <a:prstGeom prst="rect">
            <a:avLst/>
          </a:prstGeom>
        </p:spPr>
        <p:txBody>
          <a:bodyPr wrap="none">
            <a:spAutoFit/>
          </a:bodyPr>
          <a:lstStyle/>
          <a:p>
            <a:r>
              <a:rPr lang="es-CO" sz="1200" b="1" dirty="0">
                <a:solidFill>
                  <a:schemeClr val="bg1"/>
                </a:solidFill>
                <a:latin typeface="Arial" panose="020B0604020202020204" pitchFamily="34" charset="0"/>
                <a:ea typeface="Arial" panose="020B0604020202020204" pitchFamily="34" charset="0"/>
              </a:rPr>
              <a:t>Informe de hallazgos</a:t>
            </a:r>
            <a:endParaRPr lang="es-CO" sz="1200" dirty="0">
              <a:solidFill>
                <a:schemeClr val="bg1"/>
              </a:solidFill>
            </a:endParaRPr>
          </a:p>
        </p:txBody>
      </p:sp>
      <p:sp>
        <p:nvSpPr>
          <p:cNvPr id="27" name="Elipse 26">
            <a:extLst>
              <a:ext uri="{FF2B5EF4-FFF2-40B4-BE49-F238E27FC236}">
                <a16:creationId xmlns:a16="http://schemas.microsoft.com/office/drawing/2014/main" id="{DBDC98F3-2B50-8F44-B5B8-D8200E0C81BA}"/>
              </a:ext>
            </a:extLst>
          </p:cNvPr>
          <p:cNvSpPr/>
          <p:nvPr/>
        </p:nvSpPr>
        <p:spPr>
          <a:xfrm>
            <a:off x="760288" y="3664946"/>
            <a:ext cx="729465" cy="6707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28" name="Picture 4" descr="Análisis del rendimiento empresarial con gráficos. vector gratuito">
            <a:extLst>
              <a:ext uri="{FF2B5EF4-FFF2-40B4-BE49-F238E27FC236}">
                <a16:creationId xmlns:a16="http://schemas.microsoft.com/office/drawing/2014/main" id="{617E21B6-1B4F-7A4D-ACEC-ED1718C109C7}"/>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7933" b="96635" l="9585" r="89617">
                        <a14:foregroundMark x1="53195" y1="8173" x2="43930" y2="10096"/>
                        <a14:foregroundMark x1="25719" y1="41827" x2="20767" y2="80529"/>
                        <a14:foregroundMark x1="20767" y1="80529" x2="18530" y2="89423"/>
                        <a14:foregroundMark x1="18530" y1="89423" x2="18211" y2="89423"/>
                        <a14:foregroundMark x1="36262" y1="84135" x2="49521" y2="92548"/>
                        <a14:foregroundMark x1="49521" y1="92548" x2="50799" y2="92788"/>
                        <a14:foregroundMark x1="82428" y1="70433" x2="85623" y2="96635"/>
                      </a14:backgroundRemoval>
                    </a14:imgEffect>
                  </a14:imgLayer>
                </a14:imgProps>
              </a:ext>
              <a:ext uri="{28A0092B-C50C-407E-A947-70E740481C1C}">
                <a14:useLocalDpi xmlns:a14="http://schemas.microsoft.com/office/drawing/2010/main" val="0"/>
              </a:ext>
            </a:extLst>
          </a:blip>
          <a:srcRect/>
          <a:stretch>
            <a:fillRect/>
          </a:stretch>
        </p:blipFill>
        <p:spPr bwMode="auto">
          <a:xfrm>
            <a:off x="266139" y="3264836"/>
            <a:ext cx="1893796" cy="1258497"/>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redondeado 6">
            <a:extLst>
              <a:ext uri="{FF2B5EF4-FFF2-40B4-BE49-F238E27FC236}">
                <a16:creationId xmlns:a16="http://schemas.microsoft.com/office/drawing/2014/main" id="{083A41E3-2173-F443-99F0-0BD0DD3B9D56}"/>
              </a:ext>
            </a:extLst>
          </p:cNvPr>
          <p:cNvSpPr/>
          <p:nvPr/>
        </p:nvSpPr>
        <p:spPr>
          <a:xfrm>
            <a:off x="308226" y="1925121"/>
            <a:ext cx="4037591" cy="2595508"/>
          </a:xfrm>
          <a:prstGeom prst="roundRect">
            <a:avLst>
              <a:gd name="adj" fmla="val 9938"/>
            </a:avLst>
          </a:prstGeom>
          <a:solidFill>
            <a:schemeClr val="bg1"/>
          </a:solidFill>
          <a:ln w="38100">
            <a:solidFill>
              <a:srgbClr val="7EA5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10">
            <a:extLst>
              <a:ext uri="{FF2B5EF4-FFF2-40B4-BE49-F238E27FC236}">
                <a16:creationId xmlns:a16="http://schemas.microsoft.com/office/drawing/2014/main" id="{618DBD15-540E-FC44-8E73-D43E26EF38E6}"/>
              </a:ext>
            </a:extLst>
          </p:cNvPr>
          <p:cNvSpPr/>
          <p:nvPr/>
        </p:nvSpPr>
        <p:spPr>
          <a:xfrm>
            <a:off x="700466" y="2280951"/>
            <a:ext cx="3408688" cy="2323713"/>
          </a:xfrm>
          <a:prstGeom prst="rect">
            <a:avLst/>
          </a:prstGeom>
        </p:spPr>
        <p:txBody>
          <a:bodyPr wrap="square">
            <a:spAutoFit/>
          </a:bodyPr>
          <a:lstStyle/>
          <a:p>
            <a:r>
              <a:rPr lang="es-CO" sz="1300" b="1" dirty="0">
                <a:solidFill>
                  <a:schemeClr val="accent6"/>
                </a:solidFill>
              </a:rPr>
              <a:t>Talleres: </a:t>
            </a:r>
          </a:p>
          <a:p>
            <a:r>
              <a:rPr lang="es-CO" sz="1200" dirty="0">
                <a:latin typeface="Arial" panose="020B0604020202020204" pitchFamily="34" charset="0"/>
              </a:rPr>
              <a:t>P</a:t>
            </a:r>
            <a:r>
              <a:rPr lang="es-CO" sz="1200" dirty="0">
                <a:latin typeface="Arial" panose="020B0604020202020204" pitchFamily="34" charset="0"/>
                <a:ea typeface="Arial" panose="020B0604020202020204" pitchFamily="34" charset="0"/>
              </a:rPr>
              <a:t>ermite articular los procesos de acuerdo a cómo se visualizan en la organización; es decir, se pueden colocar de manera conjunta para ver cómo es su interacción y revisar cómo afecta en la continuidad del negocio. Esta estrategia suele dar buenos resultados porque en ocasiones se puede visualizar que no se está trabajando de manera articulada para lograr el objetivo sino que cada proceso está aislado el uno del otro.</a:t>
            </a:r>
            <a:endParaRPr lang="es-CO" sz="1600" dirty="0">
              <a:latin typeface="Arial" panose="020B0604020202020204" pitchFamily="34" charset="0"/>
              <a:ea typeface="Arial" panose="020B0604020202020204" pitchFamily="34" charset="0"/>
            </a:endParaRPr>
          </a:p>
          <a:p>
            <a:endParaRPr lang="es-CO" sz="1200" dirty="0"/>
          </a:p>
        </p:txBody>
      </p:sp>
      <p:sp>
        <p:nvSpPr>
          <p:cNvPr id="12" name="Elipse 11">
            <a:extLst>
              <a:ext uri="{FF2B5EF4-FFF2-40B4-BE49-F238E27FC236}">
                <a16:creationId xmlns:a16="http://schemas.microsoft.com/office/drawing/2014/main" id="{646CE522-1B05-9545-B6D4-F5E3EAA03D81}"/>
              </a:ext>
            </a:extLst>
          </p:cNvPr>
          <p:cNvSpPr/>
          <p:nvPr/>
        </p:nvSpPr>
        <p:spPr>
          <a:xfrm>
            <a:off x="3761386" y="2055765"/>
            <a:ext cx="352321" cy="352321"/>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X</a:t>
            </a:r>
          </a:p>
        </p:txBody>
      </p:sp>
      <p:sp>
        <p:nvSpPr>
          <p:cNvPr id="37" name="Google Shape;99;p4">
            <a:extLst>
              <a:ext uri="{FF2B5EF4-FFF2-40B4-BE49-F238E27FC236}">
                <a16:creationId xmlns:a16="http://schemas.microsoft.com/office/drawing/2014/main" id="{F01BF46E-EC86-F547-9039-8F4523DF6FB0}"/>
              </a:ext>
            </a:extLst>
          </p:cNvPr>
          <p:cNvSpPr txBox="1"/>
          <p:nvPr/>
        </p:nvSpPr>
        <p:spPr>
          <a:xfrm>
            <a:off x="8428010" y="1025619"/>
            <a:ext cx="3527681"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Contenido del botón: talleres</a:t>
            </a:r>
            <a:endParaRPr sz="14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39425189"/>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2" name="Rectángulo 1">
            <a:extLst>
              <a:ext uri="{FF2B5EF4-FFF2-40B4-BE49-F238E27FC236}">
                <a16:creationId xmlns:a16="http://schemas.microsoft.com/office/drawing/2014/main" id="{88330A0D-4516-554A-B4FF-B86F6B80F7C6}"/>
              </a:ext>
            </a:extLst>
          </p:cNvPr>
          <p:cNvSpPr/>
          <p:nvPr/>
        </p:nvSpPr>
        <p:spPr>
          <a:xfrm>
            <a:off x="308225" y="1925121"/>
            <a:ext cx="7541230" cy="2595508"/>
          </a:xfrm>
          <a:prstGeom prst="rect">
            <a:avLst/>
          </a:prstGeom>
          <a:solidFill>
            <a:srgbClr val="ECEEED"/>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8" name="Google Shape;98;p4"/>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0" name="Google Shape;100;p4"/>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1" name="Google Shape;101;p4"/>
          <p:cNvSpPr/>
          <p:nvPr/>
        </p:nvSpPr>
        <p:spPr>
          <a:xfrm>
            <a:off x="8253350" y="4520629"/>
            <a:ext cx="3948174" cy="2337369"/>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100" b="0" i="0" u="none" strike="noStrike" cap="none" dirty="0">
                <a:solidFill>
                  <a:schemeClr val="dk1"/>
                </a:solidFill>
                <a:latin typeface="Arial"/>
                <a:ea typeface="Arial"/>
                <a:cs typeface="Arial"/>
                <a:sym typeface="Arial"/>
              </a:rPr>
              <a:t>Referencias de las imágenes</a:t>
            </a:r>
            <a:r>
              <a:rPr lang="es-ES" sz="1100" dirty="0">
                <a:solidFill>
                  <a:schemeClr val="dk1"/>
                </a:solidFill>
              </a:rPr>
              <a:t>: https://</a:t>
            </a:r>
            <a:r>
              <a:rPr lang="es-ES" sz="1100" dirty="0" err="1">
                <a:solidFill>
                  <a:schemeClr val="dk1"/>
                </a:solidFill>
              </a:rPr>
              <a:t>stock.adobe.com</a:t>
            </a:r>
            <a:r>
              <a:rPr lang="es-ES" sz="1100" dirty="0">
                <a:solidFill>
                  <a:schemeClr val="dk1"/>
                </a:solidFill>
              </a:rPr>
              <a:t>/</a:t>
            </a:r>
            <a:r>
              <a:rPr lang="es-ES" sz="1100" dirty="0" err="1">
                <a:solidFill>
                  <a:schemeClr val="dk1"/>
                </a:solidFill>
              </a:rPr>
              <a:t>co</a:t>
            </a:r>
            <a:r>
              <a:rPr lang="es-ES" sz="1100" dirty="0">
                <a:solidFill>
                  <a:schemeClr val="dk1"/>
                </a:solidFill>
              </a:rPr>
              <a:t>/</a:t>
            </a:r>
            <a:r>
              <a:rPr lang="es-ES" sz="1100" dirty="0" err="1">
                <a:solidFill>
                  <a:schemeClr val="dk1"/>
                </a:solidFill>
              </a:rPr>
              <a:t>images</a:t>
            </a:r>
            <a:r>
              <a:rPr lang="es-ES" sz="1100" dirty="0">
                <a:solidFill>
                  <a:schemeClr val="dk1"/>
                </a:solidFill>
              </a:rPr>
              <a:t>/id/295777202?as_audience=</a:t>
            </a:r>
            <a:r>
              <a:rPr lang="es-ES" sz="1100" dirty="0" err="1">
                <a:solidFill>
                  <a:schemeClr val="dk1"/>
                </a:solidFill>
              </a:rPr>
              <a:t>srp&amp;as_campaign</a:t>
            </a:r>
            <a:r>
              <a:rPr lang="es-ES" sz="1100" dirty="0">
                <a:solidFill>
                  <a:schemeClr val="dk1"/>
                </a:solidFill>
              </a:rPr>
              <a:t>=</a:t>
            </a:r>
            <a:r>
              <a:rPr lang="es-ES" sz="1100" dirty="0" err="1">
                <a:solidFill>
                  <a:schemeClr val="dk1"/>
                </a:solidFill>
              </a:rPr>
              <a:t>Freepik&amp;get_facets</a:t>
            </a:r>
            <a:r>
              <a:rPr lang="es-ES" sz="1100" dirty="0">
                <a:solidFill>
                  <a:schemeClr val="dk1"/>
                </a:solidFill>
              </a:rPr>
              <a:t>=1&amp;order=</a:t>
            </a:r>
            <a:r>
              <a:rPr lang="es-ES" sz="1100" dirty="0" err="1">
                <a:solidFill>
                  <a:schemeClr val="dk1"/>
                </a:solidFill>
              </a:rPr>
              <a:t>relevance&amp;safe_search</a:t>
            </a:r>
            <a:r>
              <a:rPr lang="es-ES" sz="1100" dirty="0">
                <a:solidFill>
                  <a:schemeClr val="dk1"/>
                </a:solidFill>
              </a:rPr>
              <a:t>=1&amp;as_content=</a:t>
            </a:r>
            <a:r>
              <a:rPr lang="es-ES" sz="1100" dirty="0" err="1">
                <a:solidFill>
                  <a:schemeClr val="dk1"/>
                </a:solidFill>
              </a:rPr>
              <a:t>api&amp;k</a:t>
            </a:r>
            <a:r>
              <a:rPr lang="es-ES" sz="1100" dirty="0">
                <a:solidFill>
                  <a:schemeClr val="dk1"/>
                </a:solidFill>
              </a:rPr>
              <a:t>=infograf%C3%ADa%20cinco&amp;filterscontent_typezip_vector=1&amp;tduid=58d5dcab88cd4f318bf9cd67f089f83c&amp;as_channel=</a:t>
            </a:r>
            <a:r>
              <a:rPr lang="es-ES" sz="1100" dirty="0" err="1">
                <a:solidFill>
                  <a:schemeClr val="dk1"/>
                </a:solidFill>
              </a:rPr>
              <a:t>affiliate&amp;as_campclass</a:t>
            </a:r>
            <a:r>
              <a:rPr lang="es-ES" sz="1100" dirty="0">
                <a:solidFill>
                  <a:schemeClr val="dk1"/>
                </a:solidFill>
              </a:rPr>
              <a:t>=</a:t>
            </a:r>
            <a:r>
              <a:rPr lang="es-ES" sz="1100" dirty="0" err="1">
                <a:solidFill>
                  <a:schemeClr val="dk1"/>
                </a:solidFill>
              </a:rPr>
              <a:t>redirect&amp;as_source</a:t>
            </a:r>
            <a:r>
              <a:rPr lang="es-ES" sz="1100" dirty="0">
                <a:solidFill>
                  <a:schemeClr val="dk1"/>
                </a:solidFill>
              </a:rPr>
              <a:t>=</a:t>
            </a:r>
            <a:r>
              <a:rPr lang="es-ES" sz="1100" dirty="0" err="1">
                <a:solidFill>
                  <a:schemeClr val="dk1"/>
                </a:solidFill>
              </a:rPr>
              <a:t>arvato</a:t>
            </a:r>
            <a:endParaRPr lang="es-ES" sz="1100" dirty="0">
              <a:solidFill>
                <a:schemeClr val="dk1"/>
              </a:solidFill>
            </a:endParaRPr>
          </a:p>
          <a:p>
            <a:pPr lvl="0">
              <a:buClr>
                <a:schemeClr val="dk1"/>
              </a:buClr>
              <a:buSzPts val="300"/>
            </a:pPr>
            <a:r>
              <a:rPr lang="es-CO" sz="1100" dirty="0"/>
              <a:t>https://</a:t>
            </a:r>
            <a:r>
              <a:rPr lang="es-CO" sz="1100" dirty="0" err="1"/>
              <a:t>www.freepik.es</a:t>
            </a:r>
            <a:r>
              <a:rPr lang="es-CO" sz="1100" dirty="0"/>
              <a:t>/vector-gratis/analisis-rendimiento-empresarial-graficos_3585415.htm#query=an%C3%A1lisis&amp;position=2&amp;from_view=</a:t>
            </a:r>
            <a:r>
              <a:rPr lang="es-CO" sz="1100" dirty="0" err="1"/>
              <a:t>search</a:t>
            </a:r>
            <a:endParaRPr sz="1100" dirty="0"/>
          </a:p>
          <a:p>
            <a:pPr marL="0" marR="0" lvl="0" indent="0" algn="ctr" rtl="0">
              <a:lnSpc>
                <a:spcPct val="100000"/>
              </a:lnSpc>
              <a:spcBef>
                <a:spcPts val="0"/>
              </a:spcBef>
              <a:spcAft>
                <a:spcPts val="0"/>
              </a:spcAft>
              <a:buClr>
                <a:srgbClr val="000000"/>
              </a:buClr>
              <a:buSzPts val="1800"/>
              <a:buFont typeface="Arial"/>
              <a:buNone/>
            </a:pPr>
            <a:endParaRPr sz="1100" b="0" i="0" u="none" strike="noStrike" cap="none" dirty="0">
              <a:solidFill>
                <a:schemeClr val="dk1"/>
              </a:solidFill>
              <a:latin typeface="Arial"/>
              <a:ea typeface="Arial"/>
              <a:cs typeface="Arial"/>
              <a:sym typeface="Arial"/>
            </a:endParaRPr>
          </a:p>
        </p:txBody>
      </p:sp>
      <p:pic>
        <p:nvPicPr>
          <p:cNvPr id="1026" name="Picture 2" descr="5 point diagram option element infographic circles shapes chart. red, pink, yellow, orange, green color. vector template">
            <a:extLst>
              <a:ext uri="{FF2B5EF4-FFF2-40B4-BE49-F238E27FC236}">
                <a16:creationId xmlns:a16="http://schemas.microsoft.com/office/drawing/2014/main" id="{62FC1C59-7AAF-6547-BDD1-80C0BD01C10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551" b="41083"/>
          <a:stretch/>
        </p:blipFill>
        <p:spPr bwMode="auto">
          <a:xfrm>
            <a:off x="482886" y="2216429"/>
            <a:ext cx="4602822" cy="2119266"/>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58399FBD-662E-204E-A654-3A705963935B}"/>
              </a:ext>
            </a:extLst>
          </p:cNvPr>
          <p:cNvSpPr/>
          <p:nvPr/>
        </p:nvSpPr>
        <p:spPr>
          <a:xfrm>
            <a:off x="2116477" y="2671282"/>
            <a:ext cx="1602768" cy="359595"/>
          </a:xfrm>
          <a:prstGeom prst="rect">
            <a:avLst/>
          </a:prstGeom>
          <a:solidFill>
            <a:srgbClr val="7EA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E6609622-C694-944F-87DE-998F790CBA2B}"/>
              </a:ext>
            </a:extLst>
          </p:cNvPr>
          <p:cNvSpPr/>
          <p:nvPr/>
        </p:nvSpPr>
        <p:spPr>
          <a:xfrm>
            <a:off x="2607923" y="3264836"/>
            <a:ext cx="1602768" cy="359595"/>
          </a:xfrm>
          <a:prstGeom prst="rect">
            <a:avLst/>
          </a:prstGeom>
          <a:solidFill>
            <a:srgbClr val="EE9D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9">
            <a:extLst>
              <a:ext uri="{FF2B5EF4-FFF2-40B4-BE49-F238E27FC236}">
                <a16:creationId xmlns:a16="http://schemas.microsoft.com/office/drawing/2014/main" id="{F2BA0258-E037-574C-8D8F-6F8756085289}"/>
              </a:ext>
            </a:extLst>
          </p:cNvPr>
          <p:cNvSpPr/>
          <p:nvPr/>
        </p:nvSpPr>
        <p:spPr>
          <a:xfrm>
            <a:off x="2811694" y="3862021"/>
            <a:ext cx="1602768" cy="359595"/>
          </a:xfrm>
          <a:prstGeom prst="rect">
            <a:avLst/>
          </a:prstGeom>
          <a:solidFill>
            <a:srgbClr val="FE86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Rectángulo 3">
            <a:extLst>
              <a:ext uri="{FF2B5EF4-FFF2-40B4-BE49-F238E27FC236}">
                <a16:creationId xmlns:a16="http://schemas.microsoft.com/office/drawing/2014/main" id="{C26F57D0-8CD5-FC45-BDD2-EC2CBFAC3832}"/>
              </a:ext>
            </a:extLst>
          </p:cNvPr>
          <p:cNvSpPr/>
          <p:nvPr/>
        </p:nvSpPr>
        <p:spPr>
          <a:xfrm>
            <a:off x="2127096" y="2703684"/>
            <a:ext cx="1596912" cy="276999"/>
          </a:xfrm>
          <a:prstGeom prst="rect">
            <a:avLst/>
          </a:prstGeom>
        </p:spPr>
        <p:txBody>
          <a:bodyPr wrap="none">
            <a:spAutoFit/>
          </a:bodyPr>
          <a:lstStyle/>
          <a:p>
            <a:r>
              <a:rPr lang="es-CO" sz="1200" b="1" dirty="0">
                <a:solidFill>
                  <a:schemeClr val="bg1"/>
                </a:solidFill>
                <a:latin typeface="Arial" panose="020B0604020202020204" pitchFamily="34" charset="0"/>
                <a:ea typeface="Arial" panose="020B0604020202020204" pitchFamily="34" charset="0"/>
              </a:rPr>
              <a:t>Reunir información</a:t>
            </a:r>
            <a:endParaRPr lang="es-CO" sz="1200" dirty="0">
              <a:solidFill>
                <a:schemeClr val="bg1"/>
              </a:solidFill>
            </a:endParaRPr>
          </a:p>
        </p:txBody>
      </p:sp>
      <p:sp>
        <p:nvSpPr>
          <p:cNvPr id="5" name="Rectángulo redondeado 4">
            <a:extLst>
              <a:ext uri="{FF2B5EF4-FFF2-40B4-BE49-F238E27FC236}">
                <a16:creationId xmlns:a16="http://schemas.microsoft.com/office/drawing/2014/main" id="{783C5851-469F-6C44-81E5-618F3D1A5611}"/>
              </a:ext>
            </a:extLst>
          </p:cNvPr>
          <p:cNvSpPr/>
          <p:nvPr/>
        </p:nvSpPr>
        <p:spPr>
          <a:xfrm>
            <a:off x="4414462" y="2095929"/>
            <a:ext cx="1164406" cy="277402"/>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redondeado 14">
            <a:extLst>
              <a:ext uri="{FF2B5EF4-FFF2-40B4-BE49-F238E27FC236}">
                <a16:creationId xmlns:a16="http://schemas.microsoft.com/office/drawing/2014/main" id="{998E11DC-ECF2-CA4E-BF42-00EFD98483D5}"/>
              </a:ext>
            </a:extLst>
          </p:cNvPr>
          <p:cNvSpPr/>
          <p:nvPr/>
        </p:nvSpPr>
        <p:spPr>
          <a:xfrm>
            <a:off x="5303175" y="2448250"/>
            <a:ext cx="1164406" cy="277402"/>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ángulo redondeado 15">
            <a:extLst>
              <a:ext uri="{FF2B5EF4-FFF2-40B4-BE49-F238E27FC236}">
                <a16:creationId xmlns:a16="http://schemas.microsoft.com/office/drawing/2014/main" id="{FEEBA944-AB91-5747-9F22-40F3616454B3}"/>
              </a:ext>
            </a:extLst>
          </p:cNvPr>
          <p:cNvSpPr/>
          <p:nvPr/>
        </p:nvSpPr>
        <p:spPr>
          <a:xfrm>
            <a:off x="4414462" y="2788581"/>
            <a:ext cx="1164406" cy="277402"/>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CuadroTexto 5">
            <a:extLst>
              <a:ext uri="{FF2B5EF4-FFF2-40B4-BE49-F238E27FC236}">
                <a16:creationId xmlns:a16="http://schemas.microsoft.com/office/drawing/2014/main" id="{D918F775-4E5F-8C46-A95B-3939FD38DBE5}"/>
              </a:ext>
            </a:extLst>
          </p:cNvPr>
          <p:cNvSpPr txBox="1"/>
          <p:nvPr/>
        </p:nvSpPr>
        <p:spPr>
          <a:xfrm>
            <a:off x="4520412" y="2096332"/>
            <a:ext cx="952505" cy="276999"/>
          </a:xfrm>
          <a:prstGeom prst="rect">
            <a:avLst/>
          </a:prstGeom>
          <a:noFill/>
        </p:spPr>
        <p:txBody>
          <a:bodyPr wrap="none" rtlCol="0">
            <a:spAutoFit/>
          </a:bodyPr>
          <a:lstStyle/>
          <a:p>
            <a:r>
              <a:rPr lang="es-CO" sz="1200" b="1" dirty="0">
                <a:solidFill>
                  <a:schemeClr val="bg1"/>
                </a:solidFill>
              </a:rPr>
              <a:t>Encuestas</a:t>
            </a:r>
          </a:p>
        </p:txBody>
      </p:sp>
      <p:sp>
        <p:nvSpPr>
          <p:cNvPr id="18" name="CuadroTexto 17">
            <a:extLst>
              <a:ext uri="{FF2B5EF4-FFF2-40B4-BE49-F238E27FC236}">
                <a16:creationId xmlns:a16="http://schemas.microsoft.com/office/drawing/2014/main" id="{C024EB0E-745B-3E4A-8DF2-95A0B82BED6C}"/>
              </a:ext>
            </a:extLst>
          </p:cNvPr>
          <p:cNvSpPr txBox="1"/>
          <p:nvPr/>
        </p:nvSpPr>
        <p:spPr>
          <a:xfrm>
            <a:off x="5379470" y="2448653"/>
            <a:ext cx="1011815" cy="276999"/>
          </a:xfrm>
          <a:prstGeom prst="rect">
            <a:avLst/>
          </a:prstGeom>
          <a:noFill/>
        </p:spPr>
        <p:txBody>
          <a:bodyPr wrap="none" rtlCol="0">
            <a:spAutoFit/>
          </a:bodyPr>
          <a:lstStyle/>
          <a:p>
            <a:r>
              <a:rPr lang="es-CO" sz="1200" b="1" dirty="0">
                <a:solidFill>
                  <a:schemeClr val="bg1"/>
                </a:solidFill>
              </a:rPr>
              <a:t>Entrevistas</a:t>
            </a:r>
          </a:p>
        </p:txBody>
      </p:sp>
      <p:sp>
        <p:nvSpPr>
          <p:cNvPr id="19" name="CuadroTexto 18">
            <a:extLst>
              <a:ext uri="{FF2B5EF4-FFF2-40B4-BE49-F238E27FC236}">
                <a16:creationId xmlns:a16="http://schemas.microsoft.com/office/drawing/2014/main" id="{B8A971EC-28AC-1545-A072-FAE510847D67}"/>
              </a:ext>
            </a:extLst>
          </p:cNvPr>
          <p:cNvSpPr txBox="1"/>
          <p:nvPr/>
        </p:nvSpPr>
        <p:spPr>
          <a:xfrm>
            <a:off x="4621510" y="2788581"/>
            <a:ext cx="764953" cy="276999"/>
          </a:xfrm>
          <a:prstGeom prst="rect">
            <a:avLst/>
          </a:prstGeom>
          <a:noFill/>
        </p:spPr>
        <p:txBody>
          <a:bodyPr wrap="none" rtlCol="0">
            <a:spAutoFit/>
          </a:bodyPr>
          <a:lstStyle/>
          <a:p>
            <a:r>
              <a:rPr lang="es-CO" sz="1200" b="1" dirty="0">
                <a:solidFill>
                  <a:schemeClr val="bg1"/>
                </a:solidFill>
              </a:rPr>
              <a:t>Talleres</a:t>
            </a:r>
          </a:p>
        </p:txBody>
      </p:sp>
      <p:cxnSp>
        <p:nvCxnSpPr>
          <p:cNvPr id="8" name="Conector angular 7">
            <a:extLst>
              <a:ext uri="{FF2B5EF4-FFF2-40B4-BE49-F238E27FC236}">
                <a16:creationId xmlns:a16="http://schemas.microsoft.com/office/drawing/2014/main" id="{3F41500C-0675-5D4F-8F24-494718F28883}"/>
              </a:ext>
            </a:extLst>
          </p:cNvPr>
          <p:cNvCxnSpPr/>
          <p:nvPr/>
        </p:nvCxnSpPr>
        <p:spPr>
          <a:xfrm flipV="1">
            <a:off x="3843334" y="2234630"/>
            <a:ext cx="571128" cy="553951"/>
          </a:xfrm>
          <a:prstGeom prst="bentConnector3">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Conector angular 21">
            <a:extLst>
              <a:ext uri="{FF2B5EF4-FFF2-40B4-BE49-F238E27FC236}">
                <a16:creationId xmlns:a16="http://schemas.microsoft.com/office/drawing/2014/main" id="{A645675D-1527-6E4C-8928-E47372FC2212}"/>
              </a:ext>
            </a:extLst>
          </p:cNvPr>
          <p:cNvCxnSpPr>
            <a:cxnSpLocks/>
            <a:endCxn id="15" idx="1"/>
          </p:cNvCxnSpPr>
          <p:nvPr/>
        </p:nvCxnSpPr>
        <p:spPr>
          <a:xfrm flipV="1">
            <a:off x="3843333" y="2586951"/>
            <a:ext cx="1459842" cy="213238"/>
          </a:xfrm>
          <a:prstGeom prst="bentConnector3">
            <a:avLst>
              <a:gd name="adj1" fmla="val 19737"/>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Conector angular 24">
            <a:extLst>
              <a:ext uri="{FF2B5EF4-FFF2-40B4-BE49-F238E27FC236}">
                <a16:creationId xmlns:a16="http://schemas.microsoft.com/office/drawing/2014/main" id="{6DE18A19-B229-B442-BA2A-3CD2B66F9B85}"/>
              </a:ext>
            </a:extLst>
          </p:cNvPr>
          <p:cNvCxnSpPr>
            <a:cxnSpLocks/>
            <a:endCxn id="16" idx="1"/>
          </p:cNvCxnSpPr>
          <p:nvPr/>
        </p:nvCxnSpPr>
        <p:spPr>
          <a:xfrm>
            <a:off x="3832808" y="2797628"/>
            <a:ext cx="581654" cy="129654"/>
          </a:xfrm>
          <a:prstGeom prst="bentConnector3">
            <a:avLst>
              <a:gd name="adj1" fmla="val 50000"/>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ectángulo 19">
            <a:extLst>
              <a:ext uri="{FF2B5EF4-FFF2-40B4-BE49-F238E27FC236}">
                <a16:creationId xmlns:a16="http://schemas.microsoft.com/office/drawing/2014/main" id="{D2B7ED04-DE4D-B246-9644-B3A16EBE3BD8}"/>
              </a:ext>
            </a:extLst>
          </p:cNvPr>
          <p:cNvSpPr/>
          <p:nvPr/>
        </p:nvSpPr>
        <p:spPr>
          <a:xfrm>
            <a:off x="2588744" y="3264836"/>
            <a:ext cx="1621947" cy="400110"/>
          </a:xfrm>
          <a:prstGeom prst="rect">
            <a:avLst/>
          </a:prstGeom>
        </p:spPr>
        <p:txBody>
          <a:bodyPr wrap="square">
            <a:spAutoFit/>
          </a:bodyPr>
          <a:lstStyle/>
          <a:p>
            <a:pPr algn="ctr"/>
            <a:r>
              <a:rPr lang="es-CO" sz="1000" b="1" dirty="0">
                <a:solidFill>
                  <a:schemeClr val="bg1"/>
                </a:solidFill>
                <a:latin typeface="Arial" panose="020B0604020202020204" pitchFamily="34" charset="0"/>
                <a:ea typeface="Arial" panose="020B0604020202020204" pitchFamily="34" charset="0"/>
              </a:rPr>
              <a:t>Evaluar la información recopilada</a:t>
            </a:r>
            <a:endParaRPr lang="es-CO" sz="1000" dirty="0">
              <a:solidFill>
                <a:schemeClr val="bg1"/>
              </a:solidFill>
            </a:endParaRPr>
          </a:p>
        </p:txBody>
      </p:sp>
      <p:sp>
        <p:nvSpPr>
          <p:cNvPr id="28" name="Rectángulo redondeado 27">
            <a:extLst>
              <a:ext uri="{FF2B5EF4-FFF2-40B4-BE49-F238E27FC236}">
                <a16:creationId xmlns:a16="http://schemas.microsoft.com/office/drawing/2014/main" id="{C4FFC83E-9F6E-C84C-965B-FF0F311A5E29}"/>
              </a:ext>
            </a:extLst>
          </p:cNvPr>
          <p:cNvSpPr/>
          <p:nvPr/>
        </p:nvSpPr>
        <p:spPr>
          <a:xfrm>
            <a:off x="5611550" y="3265669"/>
            <a:ext cx="1164406" cy="277402"/>
          </a:xfrm>
          <a:prstGeom prst="roundRect">
            <a:avLst/>
          </a:prstGeom>
          <a:solidFill>
            <a:srgbClr val="D68D5D"/>
          </a:solidFill>
          <a:ln>
            <a:solidFill>
              <a:srgbClr val="EE9D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Rectángulo redondeado 28">
            <a:extLst>
              <a:ext uri="{FF2B5EF4-FFF2-40B4-BE49-F238E27FC236}">
                <a16:creationId xmlns:a16="http://schemas.microsoft.com/office/drawing/2014/main" id="{F5242608-5FDA-FC44-B0F3-E1FFA8E995A8}"/>
              </a:ext>
            </a:extLst>
          </p:cNvPr>
          <p:cNvSpPr/>
          <p:nvPr/>
        </p:nvSpPr>
        <p:spPr>
          <a:xfrm>
            <a:off x="6500263" y="3617990"/>
            <a:ext cx="1164406" cy="277402"/>
          </a:xfrm>
          <a:prstGeom prst="roundRect">
            <a:avLst/>
          </a:prstGeom>
          <a:solidFill>
            <a:srgbClr val="D68D5D"/>
          </a:solidFill>
          <a:ln>
            <a:solidFill>
              <a:srgbClr val="EE9D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0" name="Rectángulo redondeado 29">
            <a:extLst>
              <a:ext uri="{FF2B5EF4-FFF2-40B4-BE49-F238E27FC236}">
                <a16:creationId xmlns:a16="http://schemas.microsoft.com/office/drawing/2014/main" id="{1F920620-7A0B-DD42-80DC-EB2AD63E8BCF}"/>
              </a:ext>
            </a:extLst>
          </p:cNvPr>
          <p:cNvSpPr/>
          <p:nvPr/>
        </p:nvSpPr>
        <p:spPr>
          <a:xfrm>
            <a:off x="5611550" y="3958321"/>
            <a:ext cx="1164406" cy="277402"/>
          </a:xfrm>
          <a:prstGeom prst="roundRect">
            <a:avLst/>
          </a:prstGeom>
          <a:solidFill>
            <a:srgbClr val="D68D5D"/>
          </a:solidFill>
          <a:ln>
            <a:solidFill>
              <a:srgbClr val="EE9D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CuadroTexto 30">
            <a:extLst>
              <a:ext uri="{FF2B5EF4-FFF2-40B4-BE49-F238E27FC236}">
                <a16:creationId xmlns:a16="http://schemas.microsoft.com/office/drawing/2014/main" id="{03FC6697-F585-3941-9879-22073FA850B5}"/>
              </a:ext>
            </a:extLst>
          </p:cNvPr>
          <p:cNvSpPr txBox="1"/>
          <p:nvPr/>
        </p:nvSpPr>
        <p:spPr>
          <a:xfrm>
            <a:off x="5717500" y="3266072"/>
            <a:ext cx="918841" cy="276999"/>
          </a:xfrm>
          <a:prstGeom prst="rect">
            <a:avLst/>
          </a:prstGeom>
          <a:noFill/>
        </p:spPr>
        <p:txBody>
          <a:bodyPr wrap="none" rtlCol="0">
            <a:spAutoFit/>
          </a:bodyPr>
          <a:lstStyle/>
          <a:p>
            <a:r>
              <a:rPr lang="es-CO" sz="1200" b="1" dirty="0">
                <a:solidFill>
                  <a:schemeClr val="bg1"/>
                </a:solidFill>
              </a:rPr>
              <a:t>Veracidad</a:t>
            </a:r>
          </a:p>
        </p:txBody>
      </p:sp>
      <p:sp>
        <p:nvSpPr>
          <p:cNvPr id="32" name="CuadroTexto 31">
            <a:extLst>
              <a:ext uri="{FF2B5EF4-FFF2-40B4-BE49-F238E27FC236}">
                <a16:creationId xmlns:a16="http://schemas.microsoft.com/office/drawing/2014/main" id="{43553CF7-2255-7B47-A088-D4D62DA26937}"/>
              </a:ext>
            </a:extLst>
          </p:cNvPr>
          <p:cNvSpPr txBox="1"/>
          <p:nvPr/>
        </p:nvSpPr>
        <p:spPr>
          <a:xfrm>
            <a:off x="6742856" y="3618393"/>
            <a:ext cx="740908" cy="276999"/>
          </a:xfrm>
          <a:prstGeom prst="rect">
            <a:avLst/>
          </a:prstGeom>
          <a:noFill/>
        </p:spPr>
        <p:txBody>
          <a:bodyPr wrap="none" rtlCol="0">
            <a:spAutoFit/>
          </a:bodyPr>
          <a:lstStyle/>
          <a:p>
            <a:r>
              <a:rPr lang="es-CO" sz="1200" b="1" dirty="0">
                <a:solidFill>
                  <a:schemeClr val="bg1"/>
                </a:solidFill>
              </a:rPr>
              <a:t>Calidad</a:t>
            </a:r>
          </a:p>
        </p:txBody>
      </p:sp>
      <p:sp>
        <p:nvSpPr>
          <p:cNvPr id="33" name="CuadroTexto 32">
            <a:extLst>
              <a:ext uri="{FF2B5EF4-FFF2-40B4-BE49-F238E27FC236}">
                <a16:creationId xmlns:a16="http://schemas.microsoft.com/office/drawing/2014/main" id="{46BF5A6C-8CC7-3543-A7E1-41FBC9891C3F}"/>
              </a:ext>
            </a:extLst>
          </p:cNvPr>
          <p:cNvSpPr txBox="1"/>
          <p:nvPr/>
        </p:nvSpPr>
        <p:spPr>
          <a:xfrm>
            <a:off x="5630450" y="3958321"/>
            <a:ext cx="1176925" cy="276999"/>
          </a:xfrm>
          <a:prstGeom prst="rect">
            <a:avLst/>
          </a:prstGeom>
          <a:noFill/>
        </p:spPr>
        <p:txBody>
          <a:bodyPr wrap="none" rtlCol="0">
            <a:spAutoFit/>
          </a:bodyPr>
          <a:lstStyle/>
          <a:p>
            <a:r>
              <a:rPr lang="es-CO" sz="1200" b="1" dirty="0">
                <a:solidFill>
                  <a:schemeClr val="bg1"/>
                </a:solidFill>
              </a:rPr>
              <a:t>Comprobable</a:t>
            </a:r>
          </a:p>
        </p:txBody>
      </p:sp>
      <p:cxnSp>
        <p:nvCxnSpPr>
          <p:cNvPr id="34" name="Conector angular 33">
            <a:extLst>
              <a:ext uri="{FF2B5EF4-FFF2-40B4-BE49-F238E27FC236}">
                <a16:creationId xmlns:a16="http://schemas.microsoft.com/office/drawing/2014/main" id="{30793E56-F1A0-E541-80BF-1CE8074CDF05}"/>
              </a:ext>
            </a:extLst>
          </p:cNvPr>
          <p:cNvCxnSpPr>
            <a:cxnSpLocks/>
          </p:cNvCxnSpPr>
          <p:nvPr/>
        </p:nvCxnSpPr>
        <p:spPr>
          <a:xfrm flipV="1">
            <a:off x="4335695" y="3404371"/>
            <a:ext cx="1275855" cy="11586"/>
          </a:xfrm>
          <a:prstGeom prst="bentConnector3">
            <a:avLst/>
          </a:prstGeom>
          <a:ln>
            <a:solidFill>
              <a:srgbClr val="EE9D65"/>
            </a:solidFill>
          </a:ln>
        </p:spPr>
        <p:style>
          <a:lnRef idx="1">
            <a:schemeClr val="accent1"/>
          </a:lnRef>
          <a:fillRef idx="0">
            <a:schemeClr val="accent1"/>
          </a:fillRef>
          <a:effectRef idx="0">
            <a:schemeClr val="accent1"/>
          </a:effectRef>
          <a:fontRef idx="minor">
            <a:schemeClr val="tx1"/>
          </a:fontRef>
        </p:style>
      </p:cxnSp>
      <p:cxnSp>
        <p:nvCxnSpPr>
          <p:cNvPr id="35" name="Conector angular 34">
            <a:extLst>
              <a:ext uri="{FF2B5EF4-FFF2-40B4-BE49-F238E27FC236}">
                <a16:creationId xmlns:a16="http://schemas.microsoft.com/office/drawing/2014/main" id="{774BADA2-92FC-D04C-A697-82A7A669C564}"/>
              </a:ext>
            </a:extLst>
          </p:cNvPr>
          <p:cNvCxnSpPr>
            <a:cxnSpLocks/>
            <a:endCxn id="29" idx="1"/>
          </p:cNvCxnSpPr>
          <p:nvPr/>
        </p:nvCxnSpPr>
        <p:spPr>
          <a:xfrm>
            <a:off x="4316795" y="3415957"/>
            <a:ext cx="2183468" cy="340734"/>
          </a:xfrm>
          <a:prstGeom prst="bentConnector3">
            <a:avLst>
              <a:gd name="adj1" fmla="val 30237"/>
            </a:avLst>
          </a:prstGeom>
          <a:ln>
            <a:solidFill>
              <a:srgbClr val="EE9D65"/>
            </a:solidFill>
          </a:ln>
        </p:spPr>
        <p:style>
          <a:lnRef idx="1">
            <a:schemeClr val="accent1"/>
          </a:lnRef>
          <a:fillRef idx="0">
            <a:schemeClr val="accent1"/>
          </a:fillRef>
          <a:effectRef idx="0">
            <a:schemeClr val="accent1"/>
          </a:effectRef>
          <a:fontRef idx="minor">
            <a:schemeClr val="tx1"/>
          </a:fontRef>
        </p:style>
      </p:cxnSp>
      <p:cxnSp>
        <p:nvCxnSpPr>
          <p:cNvPr id="36" name="Conector angular 35">
            <a:extLst>
              <a:ext uri="{FF2B5EF4-FFF2-40B4-BE49-F238E27FC236}">
                <a16:creationId xmlns:a16="http://schemas.microsoft.com/office/drawing/2014/main" id="{41130CB6-BBF2-E548-9AA3-8C66C90E70A1}"/>
              </a:ext>
            </a:extLst>
          </p:cNvPr>
          <p:cNvCxnSpPr>
            <a:cxnSpLocks/>
            <a:endCxn id="30" idx="1"/>
          </p:cNvCxnSpPr>
          <p:nvPr/>
        </p:nvCxnSpPr>
        <p:spPr>
          <a:xfrm>
            <a:off x="4335695" y="3416360"/>
            <a:ext cx="1275855" cy="680662"/>
          </a:xfrm>
          <a:prstGeom prst="bentConnector3">
            <a:avLst>
              <a:gd name="adj1" fmla="val 50000"/>
            </a:avLst>
          </a:prstGeom>
          <a:ln>
            <a:solidFill>
              <a:srgbClr val="EE9D65"/>
            </a:solidFill>
          </a:ln>
        </p:spPr>
        <p:style>
          <a:lnRef idx="1">
            <a:schemeClr val="accent1"/>
          </a:lnRef>
          <a:fillRef idx="0">
            <a:schemeClr val="accent1"/>
          </a:fillRef>
          <a:effectRef idx="0">
            <a:schemeClr val="accent1"/>
          </a:effectRef>
          <a:fontRef idx="minor">
            <a:schemeClr val="tx1"/>
          </a:fontRef>
        </p:style>
      </p:cxnSp>
      <p:sp>
        <p:nvSpPr>
          <p:cNvPr id="41" name="Rectángulo 40">
            <a:extLst>
              <a:ext uri="{FF2B5EF4-FFF2-40B4-BE49-F238E27FC236}">
                <a16:creationId xmlns:a16="http://schemas.microsoft.com/office/drawing/2014/main" id="{CA4CCC27-15C1-634C-ACE4-8F424EF868EE}"/>
              </a:ext>
            </a:extLst>
          </p:cNvPr>
          <p:cNvSpPr/>
          <p:nvPr/>
        </p:nvSpPr>
        <p:spPr>
          <a:xfrm>
            <a:off x="2772924" y="3921475"/>
            <a:ext cx="1717137" cy="276999"/>
          </a:xfrm>
          <a:prstGeom prst="rect">
            <a:avLst/>
          </a:prstGeom>
        </p:spPr>
        <p:txBody>
          <a:bodyPr wrap="none">
            <a:spAutoFit/>
          </a:bodyPr>
          <a:lstStyle/>
          <a:p>
            <a:r>
              <a:rPr lang="es-CO" sz="1200" b="1" dirty="0">
                <a:solidFill>
                  <a:schemeClr val="bg1"/>
                </a:solidFill>
                <a:latin typeface="Arial" panose="020B0604020202020204" pitchFamily="34" charset="0"/>
                <a:ea typeface="Arial" panose="020B0604020202020204" pitchFamily="34" charset="0"/>
              </a:rPr>
              <a:t>Informe de hallazgos</a:t>
            </a:r>
            <a:endParaRPr lang="es-CO" sz="1200" dirty="0">
              <a:solidFill>
                <a:schemeClr val="bg1"/>
              </a:solidFill>
            </a:endParaRPr>
          </a:p>
        </p:txBody>
      </p:sp>
      <p:sp>
        <p:nvSpPr>
          <p:cNvPr id="27" name="Elipse 26">
            <a:extLst>
              <a:ext uri="{FF2B5EF4-FFF2-40B4-BE49-F238E27FC236}">
                <a16:creationId xmlns:a16="http://schemas.microsoft.com/office/drawing/2014/main" id="{DBDC98F3-2B50-8F44-B5B8-D8200E0C81BA}"/>
              </a:ext>
            </a:extLst>
          </p:cNvPr>
          <p:cNvSpPr/>
          <p:nvPr/>
        </p:nvSpPr>
        <p:spPr>
          <a:xfrm>
            <a:off x="760288" y="3664946"/>
            <a:ext cx="729465" cy="6707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28" name="Picture 4" descr="Análisis del rendimiento empresarial con gráficos. vector gratuito">
            <a:extLst>
              <a:ext uri="{FF2B5EF4-FFF2-40B4-BE49-F238E27FC236}">
                <a16:creationId xmlns:a16="http://schemas.microsoft.com/office/drawing/2014/main" id="{617E21B6-1B4F-7A4D-ACEC-ED1718C109C7}"/>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7933" b="96635" l="9585" r="89617">
                        <a14:foregroundMark x1="53195" y1="8173" x2="43930" y2="10096"/>
                        <a14:foregroundMark x1="25719" y1="41827" x2="20767" y2="80529"/>
                        <a14:foregroundMark x1="20767" y1="80529" x2="18530" y2="89423"/>
                        <a14:foregroundMark x1="18530" y1="89423" x2="18211" y2="89423"/>
                        <a14:foregroundMark x1="36262" y1="84135" x2="49521" y2="92548"/>
                        <a14:foregroundMark x1="49521" y1="92548" x2="50799" y2="92788"/>
                        <a14:foregroundMark x1="82428" y1="70433" x2="85623" y2="96635"/>
                      </a14:backgroundRemoval>
                    </a14:imgEffect>
                  </a14:imgLayer>
                </a14:imgProps>
              </a:ext>
              <a:ext uri="{28A0092B-C50C-407E-A947-70E740481C1C}">
                <a14:useLocalDpi xmlns:a14="http://schemas.microsoft.com/office/drawing/2010/main" val="0"/>
              </a:ext>
            </a:extLst>
          </a:blip>
          <a:srcRect/>
          <a:stretch>
            <a:fillRect/>
          </a:stretch>
        </p:blipFill>
        <p:spPr bwMode="auto">
          <a:xfrm>
            <a:off x="266139" y="3264836"/>
            <a:ext cx="1893796" cy="1258497"/>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redondeado 6">
            <a:extLst>
              <a:ext uri="{FF2B5EF4-FFF2-40B4-BE49-F238E27FC236}">
                <a16:creationId xmlns:a16="http://schemas.microsoft.com/office/drawing/2014/main" id="{083A41E3-2173-F443-99F0-0BD0DD3B9D56}"/>
              </a:ext>
            </a:extLst>
          </p:cNvPr>
          <p:cNvSpPr/>
          <p:nvPr/>
        </p:nvSpPr>
        <p:spPr>
          <a:xfrm>
            <a:off x="308226" y="1925121"/>
            <a:ext cx="7541230" cy="2595508"/>
          </a:xfrm>
          <a:prstGeom prst="roundRect">
            <a:avLst>
              <a:gd name="adj" fmla="val 9938"/>
            </a:avLst>
          </a:prstGeom>
          <a:solidFill>
            <a:schemeClr val="bg1"/>
          </a:solidFill>
          <a:ln w="38100">
            <a:solidFill>
              <a:srgbClr val="EE9D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10">
            <a:extLst>
              <a:ext uri="{FF2B5EF4-FFF2-40B4-BE49-F238E27FC236}">
                <a16:creationId xmlns:a16="http://schemas.microsoft.com/office/drawing/2014/main" id="{618DBD15-540E-FC44-8E73-D43E26EF38E6}"/>
              </a:ext>
            </a:extLst>
          </p:cNvPr>
          <p:cNvSpPr/>
          <p:nvPr/>
        </p:nvSpPr>
        <p:spPr>
          <a:xfrm>
            <a:off x="719054" y="2407807"/>
            <a:ext cx="6809161" cy="1779333"/>
          </a:xfrm>
          <a:prstGeom prst="rect">
            <a:avLst/>
          </a:prstGeom>
        </p:spPr>
        <p:txBody>
          <a:bodyPr wrap="square">
            <a:spAutoFit/>
          </a:bodyPr>
          <a:lstStyle/>
          <a:p>
            <a:r>
              <a:rPr lang="es-CO" sz="1600" b="1" dirty="0">
                <a:solidFill>
                  <a:srgbClr val="D68D5D"/>
                </a:solidFill>
                <a:latin typeface="Arial" panose="020B0604020202020204" pitchFamily="34" charset="0"/>
                <a:ea typeface="Arial" panose="020B0604020202020204" pitchFamily="34" charset="0"/>
              </a:rPr>
              <a:t>Evaluar la información recopilada</a:t>
            </a:r>
          </a:p>
          <a:p>
            <a:endParaRPr lang="es-CO" sz="1200" dirty="0"/>
          </a:p>
          <a:p>
            <a:pPr lvl="0" algn="just">
              <a:lnSpc>
                <a:spcPct val="115000"/>
              </a:lnSpc>
            </a:pPr>
            <a:r>
              <a:rPr lang="es-CO" sz="1200" dirty="0">
                <a:latin typeface="Arial" panose="020B0604020202020204" pitchFamily="34" charset="0"/>
                <a:ea typeface="Arial" panose="020B0604020202020204" pitchFamily="34" charset="0"/>
              </a:rPr>
              <a:t>Una vez recopilada la información, de acuerdo a las técnicas mencionadas anteriormente, se debe realizar un proceso riguroso en el cual se examine la información recopilada para realizar la búsqueda de patrones que permitan establecer las diferentes estrategias que pueden ayudar a los procesos de negocio a ser mucho más eficientes y efectivos en la organización. Para realizar una correcta evaluación de los datos se deben tener una consideraciones en cuenta como lo son: su veracidad, calidad y validez. </a:t>
            </a:r>
            <a:endParaRPr lang="es-CO" sz="1600" dirty="0">
              <a:latin typeface="Arial" panose="020B0604020202020204" pitchFamily="34" charset="0"/>
              <a:ea typeface="Arial" panose="020B0604020202020204" pitchFamily="34" charset="0"/>
            </a:endParaRPr>
          </a:p>
        </p:txBody>
      </p:sp>
      <p:sp>
        <p:nvSpPr>
          <p:cNvPr id="12" name="Elipse 11">
            <a:extLst>
              <a:ext uri="{FF2B5EF4-FFF2-40B4-BE49-F238E27FC236}">
                <a16:creationId xmlns:a16="http://schemas.microsoft.com/office/drawing/2014/main" id="{646CE522-1B05-9545-B6D4-F5E3EAA03D81}"/>
              </a:ext>
            </a:extLst>
          </p:cNvPr>
          <p:cNvSpPr/>
          <p:nvPr/>
        </p:nvSpPr>
        <p:spPr>
          <a:xfrm>
            <a:off x="7366571" y="2095929"/>
            <a:ext cx="352321" cy="352321"/>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X</a:t>
            </a:r>
          </a:p>
        </p:txBody>
      </p:sp>
      <p:sp>
        <p:nvSpPr>
          <p:cNvPr id="37" name="Google Shape;99;p4">
            <a:extLst>
              <a:ext uri="{FF2B5EF4-FFF2-40B4-BE49-F238E27FC236}">
                <a16:creationId xmlns:a16="http://schemas.microsoft.com/office/drawing/2014/main" id="{1732C7CB-FCCD-4A48-84A8-B995E58F8247}"/>
              </a:ext>
            </a:extLst>
          </p:cNvPr>
          <p:cNvSpPr txBox="1"/>
          <p:nvPr/>
        </p:nvSpPr>
        <p:spPr>
          <a:xfrm>
            <a:off x="8428010" y="1025619"/>
            <a:ext cx="3527681"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Contenido del botón: evaluar la información recopilada</a:t>
            </a:r>
            <a:endParaRPr sz="14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132605544"/>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2" name="Rectángulo 1">
            <a:extLst>
              <a:ext uri="{FF2B5EF4-FFF2-40B4-BE49-F238E27FC236}">
                <a16:creationId xmlns:a16="http://schemas.microsoft.com/office/drawing/2014/main" id="{88330A0D-4516-554A-B4FF-B86F6B80F7C6}"/>
              </a:ext>
            </a:extLst>
          </p:cNvPr>
          <p:cNvSpPr/>
          <p:nvPr/>
        </p:nvSpPr>
        <p:spPr>
          <a:xfrm>
            <a:off x="308225" y="1925121"/>
            <a:ext cx="7541230" cy="2595508"/>
          </a:xfrm>
          <a:prstGeom prst="rect">
            <a:avLst/>
          </a:prstGeom>
          <a:solidFill>
            <a:srgbClr val="ECEEED"/>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8" name="Google Shape;98;p4"/>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0" name="Google Shape;100;p4"/>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1" name="Google Shape;101;p4"/>
          <p:cNvSpPr/>
          <p:nvPr/>
        </p:nvSpPr>
        <p:spPr>
          <a:xfrm>
            <a:off x="8253350" y="4520629"/>
            <a:ext cx="3948174" cy="2337369"/>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100" b="0" i="0" u="none" strike="noStrike" cap="none" dirty="0">
                <a:solidFill>
                  <a:schemeClr val="dk1"/>
                </a:solidFill>
                <a:latin typeface="Arial"/>
                <a:ea typeface="Arial"/>
                <a:cs typeface="Arial"/>
                <a:sym typeface="Arial"/>
              </a:rPr>
              <a:t>Referencias de las imágenes</a:t>
            </a:r>
            <a:r>
              <a:rPr lang="es-ES" sz="1100" dirty="0">
                <a:solidFill>
                  <a:schemeClr val="dk1"/>
                </a:solidFill>
              </a:rPr>
              <a:t>: https://</a:t>
            </a:r>
            <a:r>
              <a:rPr lang="es-ES" sz="1100" dirty="0" err="1">
                <a:solidFill>
                  <a:schemeClr val="dk1"/>
                </a:solidFill>
              </a:rPr>
              <a:t>stock.adobe.com</a:t>
            </a:r>
            <a:r>
              <a:rPr lang="es-ES" sz="1100" dirty="0">
                <a:solidFill>
                  <a:schemeClr val="dk1"/>
                </a:solidFill>
              </a:rPr>
              <a:t>/</a:t>
            </a:r>
            <a:r>
              <a:rPr lang="es-ES" sz="1100" dirty="0" err="1">
                <a:solidFill>
                  <a:schemeClr val="dk1"/>
                </a:solidFill>
              </a:rPr>
              <a:t>co</a:t>
            </a:r>
            <a:r>
              <a:rPr lang="es-ES" sz="1100" dirty="0">
                <a:solidFill>
                  <a:schemeClr val="dk1"/>
                </a:solidFill>
              </a:rPr>
              <a:t>/</a:t>
            </a:r>
            <a:r>
              <a:rPr lang="es-ES" sz="1100" dirty="0" err="1">
                <a:solidFill>
                  <a:schemeClr val="dk1"/>
                </a:solidFill>
              </a:rPr>
              <a:t>images</a:t>
            </a:r>
            <a:r>
              <a:rPr lang="es-ES" sz="1100" dirty="0">
                <a:solidFill>
                  <a:schemeClr val="dk1"/>
                </a:solidFill>
              </a:rPr>
              <a:t>/id/295777202?as_audience=</a:t>
            </a:r>
            <a:r>
              <a:rPr lang="es-ES" sz="1100" dirty="0" err="1">
                <a:solidFill>
                  <a:schemeClr val="dk1"/>
                </a:solidFill>
              </a:rPr>
              <a:t>srp&amp;as_campaign</a:t>
            </a:r>
            <a:r>
              <a:rPr lang="es-ES" sz="1100" dirty="0">
                <a:solidFill>
                  <a:schemeClr val="dk1"/>
                </a:solidFill>
              </a:rPr>
              <a:t>=</a:t>
            </a:r>
            <a:r>
              <a:rPr lang="es-ES" sz="1100" dirty="0" err="1">
                <a:solidFill>
                  <a:schemeClr val="dk1"/>
                </a:solidFill>
              </a:rPr>
              <a:t>Freepik&amp;get_facets</a:t>
            </a:r>
            <a:r>
              <a:rPr lang="es-ES" sz="1100" dirty="0">
                <a:solidFill>
                  <a:schemeClr val="dk1"/>
                </a:solidFill>
              </a:rPr>
              <a:t>=1&amp;order=</a:t>
            </a:r>
            <a:r>
              <a:rPr lang="es-ES" sz="1100" dirty="0" err="1">
                <a:solidFill>
                  <a:schemeClr val="dk1"/>
                </a:solidFill>
              </a:rPr>
              <a:t>relevance&amp;safe_search</a:t>
            </a:r>
            <a:r>
              <a:rPr lang="es-ES" sz="1100" dirty="0">
                <a:solidFill>
                  <a:schemeClr val="dk1"/>
                </a:solidFill>
              </a:rPr>
              <a:t>=1&amp;as_content=</a:t>
            </a:r>
            <a:r>
              <a:rPr lang="es-ES" sz="1100" dirty="0" err="1">
                <a:solidFill>
                  <a:schemeClr val="dk1"/>
                </a:solidFill>
              </a:rPr>
              <a:t>api&amp;k</a:t>
            </a:r>
            <a:r>
              <a:rPr lang="es-ES" sz="1100" dirty="0">
                <a:solidFill>
                  <a:schemeClr val="dk1"/>
                </a:solidFill>
              </a:rPr>
              <a:t>=infograf%C3%ADa%20cinco&amp;filterscontent_typezip_vector=1&amp;tduid=58d5dcab88cd4f318bf9cd67f089f83c&amp;as_channel=</a:t>
            </a:r>
            <a:r>
              <a:rPr lang="es-ES" sz="1100" dirty="0" err="1">
                <a:solidFill>
                  <a:schemeClr val="dk1"/>
                </a:solidFill>
              </a:rPr>
              <a:t>affiliate&amp;as_campclass</a:t>
            </a:r>
            <a:r>
              <a:rPr lang="es-ES" sz="1100" dirty="0">
                <a:solidFill>
                  <a:schemeClr val="dk1"/>
                </a:solidFill>
              </a:rPr>
              <a:t>=</a:t>
            </a:r>
            <a:r>
              <a:rPr lang="es-ES" sz="1100" dirty="0" err="1">
                <a:solidFill>
                  <a:schemeClr val="dk1"/>
                </a:solidFill>
              </a:rPr>
              <a:t>redirect&amp;as_source</a:t>
            </a:r>
            <a:r>
              <a:rPr lang="es-ES" sz="1100" dirty="0">
                <a:solidFill>
                  <a:schemeClr val="dk1"/>
                </a:solidFill>
              </a:rPr>
              <a:t>=</a:t>
            </a:r>
            <a:r>
              <a:rPr lang="es-ES" sz="1100" dirty="0" err="1">
                <a:solidFill>
                  <a:schemeClr val="dk1"/>
                </a:solidFill>
              </a:rPr>
              <a:t>arvato</a:t>
            </a:r>
            <a:endParaRPr lang="es-ES" sz="1100" dirty="0">
              <a:solidFill>
                <a:schemeClr val="dk1"/>
              </a:solidFill>
            </a:endParaRPr>
          </a:p>
          <a:p>
            <a:pPr lvl="0">
              <a:buClr>
                <a:schemeClr val="dk1"/>
              </a:buClr>
              <a:buSzPts val="300"/>
            </a:pPr>
            <a:r>
              <a:rPr lang="es-CO" sz="1100" dirty="0"/>
              <a:t>https://</a:t>
            </a:r>
            <a:r>
              <a:rPr lang="es-CO" sz="1100" dirty="0" err="1"/>
              <a:t>www.freepik.es</a:t>
            </a:r>
            <a:r>
              <a:rPr lang="es-CO" sz="1100" dirty="0"/>
              <a:t>/vector-gratis/analisis-rendimiento-empresarial-graficos_3585415.htm#query=an%C3%A1lisis&amp;position=2&amp;from_view=</a:t>
            </a:r>
            <a:r>
              <a:rPr lang="es-CO" sz="1100" dirty="0" err="1"/>
              <a:t>search</a:t>
            </a:r>
            <a:endParaRPr sz="1100" dirty="0"/>
          </a:p>
          <a:p>
            <a:pPr marL="0" marR="0" lvl="0" indent="0" algn="ctr" rtl="0">
              <a:lnSpc>
                <a:spcPct val="100000"/>
              </a:lnSpc>
              <a:spcBef>
                <a:spcPts val="0"/>
              </a:spcBef>
              <a:spcAft>
                <a:spcPts val="0"/>
              </a:spcAft>
              <a:buClr>
                <a:srgbClr val="000000"/>
              </a:buClr>
              <a:buSzPts val="1800"/>
              <a:buFont typeface="Arial"/>
              <a:buNone/>
            </a:pPr>
            <a:endParaRPr sz="1100" b="0" i="0" u="none" strike="noStrike" cap="none" dirty="0">
              <a:solidFill>
                <a:schemeClr val="dk1"/>
              </a:solidFill>
              <a:latin typeface="Arial"/>
              <a:ea typeface="Arial"/>
              <a:cs typeface="Arial"/>
              <a:sym typeface="Arial"/>
            </a:endParaRPr>
          </a:p>
        </p:txBody>
      </p:sp>
      <p:pic>
        <p:nvPicPr>
          <p:cNvPr id="1026" name="Picture 2" descr="5 point diagram option element infographic circles shapes chart. red, pink, yellow, orange, green color. vector template">
            <a:extLst>
              <a:ext uri="{FF2B5EF4-FFF2-40B4-BE49-F238E27FC236}">
                <a16:creationId xmlns:a16="http://schemas.microsoft.com/office/drawing/2014/main" id="{62FC1C59-7AAF-6547-BDD1-80C0BD01C10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551" b="41083"/>
          <a:stretch/>
        </p:blipFill>
        <p:spPr bwMode="auto">
          <a:xfrm>
            <a:off x="482886" y="2216429"/>
            <a:ext cx="4602822" cy="2119266"/>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58399FBD-662E-204E-A654-3A705963935B}"/>
              </a:ext>
            </a:extLst>
          </p:cNvPr>
          <p:cNvSpPr/>
          <p:nvPr/>
        </p:nvSpPr>
        <p:spPr>
          <a:xfrm>
            <a:off x="2116477" y="2671282"/>
            <a:ext cx="1602768" cy="359595"/>
          </a:xfrm>
          <a:prstGeom prst="rect">
            <a:avLst/>
          </a:prstGeom>
          <a:solidFill>
            <a:srgbClr val="7EA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E6609622-C694-944F-87DE-998F790CBA2B}"/>
              </a:ext>
            </a:extLst>
          </p:cNvPr>
          <p:cNvSpPr/>
          <p:nvPr/>
        </p:nvSpPr>
        <p:spPr>
          <a:xfrm>
            <a:off x="2607923" y="3264836"/>
            <a:ext cx="1602768" cy="359595"/>
          </a:xfrm>
          <a:prstGeom prst="rect">
            <a:avLst/>
          </a:prstGeom>
          <a:solidFill>
            <a:srgbClr val="EE9D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9">
            <a:extLst>
              <a:ext uri="{FF2B5EF4-FFF2-40B4-BE49-F238E27FC236}">
                <a16:creationId xmlns:a16="http://schemas.microsoft.com/office/drawing/2014/main" id="{F2BA0258-E037-574C-8D8F-6F8756085289}"/>
              </a:ext>
            </a:extLst>
          </p:cNvPr>
          <p:cNvSpPr/>
          <p:nvPr/>
        </p:nvSpPr>
        <p:spPr>
          <a:xfrm>
            <a:off x="2811694" y="3862021"/>
            <a:ext cx="1602768" cy="359595"/>
          </a:xfrm>
          <a:prstGeom prst="rect">
            <a:avLst/>
          </a:prstGeom>
          <a:solidFill>
            <a:srgbClr val="FE86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Rectángulo 3">
            <a:extLst>
              <a:ext uri="{FF2B5EF4-FFF2-40B4-BE49-F238E27FC236}">
                <a16:creationId xmlns:a16="http://schemas.microsoft.com/office/drawing/2014/main" id="{C26F57D0-8CD5-FC45-BDD2-EC2CBFAC3832}"/>
              </a:ext>
            </a:extLst>
          </p:cNvPr>
          <p:cNvSpPr/>
          <p:nvPr/>
        </p:nvSpPr>
        <p:spPr>
          <a:xfrm>
            <a:off x="2127096" y="2703684"/>
            <a:ext cx="1596912" cy="276999"/>
          </a:xfrm>
          <a:prstGeom prst="rect">
            <a:avLst/>
          </a:prstGeom>
        </p:spPr>
        <p:txBody>
          <a:bodyPr wrap="none">
            <a:spAutoFit/>
          </a:bodyPr>
          <a:lstStyle/>
          <a:p>
            <a:r>
              <a:rPr lang="es-CO" sz="1200" b="1" dirty="0">
                <a:solidFill>
                  <a:schemeClr val="bg1"/>
                </a:solidFill>
                <a:latin typeface="Arial" panose="020B0604020202020204" pitchFamily="34" charset="0"/>
                <a:ea typeface="Arial" panose="020B0604020202020204" pitchFamily="34" charset="0"/>
              </a:rPr>
              <a:t>Reunir información</a:t>
            </a:r>
            <a:endParaRPr lang="es-CO" sz="1200" dirty="0">
              <a:solidFill>
                <a:schemeClr val="bg1"/>
              </a:solidFill>
            </a:endParaRPr>
          </a:p>
        </p:txBody>
      </p:sp>
      <p:sp>
        <p:nvSpPr>
          <p:cNvPr id="5" name="Rectángulo redondeado 4">
            <a:extLst>
              <a:ext uri="{FF2B5EF4-FFF2-40B4-BE49-F238E27FC236}">
                <a16:creationId xmlns:a16="http://schemas.microsoft.com/office/drawing/2014/main" id="{783C5851-469F-6C44-81E5-618F3D1A5611}"/>
              </a:ext>
            </a:extLst>
          </p:cNvPr>
          <p:cNvSpPr/>
          <p:nvPr/>
        </p:nvSpPr>
        <p:spPr>
          <a:xfrm>
            <a:off x="4414462" y="2095929"/>
            <a:ext cx="1164406" cy="277402"/>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redondeado 14">
            <a:extLst>
              <a:ext uri="{FF2B5EF4-FFF2-40B4-BE49-F238E27FC236}">
                <a16:creationId xmlns:a16="http://schemas.microsoft.com/office/drawing/2014/main" id="{998E11DC-ECF2-CA4E-BF42-00EFD98483D5}"/>
              </a:ext>
            </a:extLst>
          </p:cNvPr>
          <p:cNvSpPr/>
          <p:nvPr/>
        </p:nvSpPr>
        <p:spPr>
          <a:xfrm>
            <a:off x="5303175" y="2448250"/>
            <a:ext cx="1164406" cy="277402"/>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ángulo redondeado 15">
            <a:extLst>
              <a:ext uri="{FF2B5EF4-FFF2-40B4-BE49-F238E27FC236}">
                <a16:creationId xmlns:a16="http://schemas.microsoft.com/office/drawing/2014/main" id="{FEEBA944-AB91-5747-9F22-40F3616454B3}"/>
              </a:ext>
            </a:extLst>
          </p:cNvPr>
          <p:cNvSpPr/>
          <p:nvPr/>
        </p:nvSpPr>
        <p:spPr>
          <a:xfrm>
            <a:off x="4414462" y="2788581"/>
            <a:ext cx="1164406" cy="277402"/>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CuadroTexto 5">
            <a:extLst>
              <a:ext uri="{FF2B5EF4-FFF2-40B4-BE49-F238E27FC236}">
                <a16:creationId xmlns:a16="http://schemas.microsoft.com/office/drawing/2014/main" id="{D918F775-4E5F-8C46-A95B-3939FD38DBE5}"/>
              </a:ext>
            </a:extLst>
          </p:cNvPr>
          <p:cNvSpPr txBox="1"/>
          <p:nvPr/>
        </p:nvSpPr>
        <p:spPr>
          <a:xfrm>
            <a:off x="4520412" y="2096332"/>
            <a:ext cx="952505" cy="276999"/>
          </a:xfrm>
          <a:prstGeom prst="rect">
            <a:avLst/>
          </a:prstGeom>
          <a:noFill/>
        </p:spPr>
        <p:txBody>
          <a:bodyPr wrap="none" rtlCol="0">
            <a:spAutoFit/>
          </a:bodyPr>
          <a:lstStyle/>
          <a:p>
            <a:r>
              <a:rPr lang="es-CO" sz="1200" b="1" dirty="0">
                <a:solidFill>
                  <a:schemeClr val="bg1"/>
                </a:solidFill>
              </a:rPr>
              <a:t>Encuestas</a:t>
            </a:r>
          </a:p>
        </p:txBody>
      </p:sp>
      <p:sp>
        <p:nvSpPr>
          <p:cNvPr id="18" name="CuadroTexto 17">
            <a:extLst>
              <a:ext uri="{FF2B5EF4-FFF2-40B4-BE49-F238E27FC236}">
                <a16:creationId xmlns:a16="http://schemas.microsoft.com/office/drawing/2014/main" id="{C024EB0E-745B-3E4A-8DF2-95A0B82BED6C}"/>
              </a:ext>
            </a:extLst>
          </p:cNvPr>
          <p:cNvSpPr txBox="1"/>
          <p:nvPr/>
        </p:nvSpPr>
        <p:spPr>
          <a:xfrm>
            <a:off x="5379470" y="2448653"/>
            <a:ext cx="1011815" cy="276999"/>
          </a:xfrm>
          <a:prstGeom prst="rect">
            <a:avLst/>
          </a:prstGeom>
          <a:noFill/>
        </p:spPr>
        <p:txBody>
          <a:bodyPr wrap="none" rtlCol="0">
            <a:spAutoFit/>
          </a:bodyPr>
          <a:lstStyle/>
          <a:p>
            <a:r>
              <a:rPr lang="es-CO" sz="1200" b="1" dirty="0">
                <a:solidFill>
                  <a:schemeClr val="bg1"/>
                </a:solidFill>
              </a:rPr>
              <a:t>Entrevistas</a:t>
            </a:r>
          </a:p>
        </p:txBody>
      </p:sp>
      <p:sp>
        <p:nvSpPr>
          <p:cNvPr id="19" name="CuadroTexto 18">
            <a:extLst>
              <a:ext uri="{FF2B5EF4-FFF2-40B4-BE49-F238E27FC236}">
                <a16:creationId xmlns:a16="http://schemas.microsoft.com/office/drawing/2014/main" id="{B8A971EC-28AC-1545-A072-FAE510847D67}"/>
              </a:ext>
            </a:extLst>
          </p:cNvPr>
          <p:cNvSpPr txBox="1"/>
          <p:nvPr/>
        </p:nvSpPr>
        <p:spPr>
          <a:xfrm>
            <a:off x="4621510" y="2788581"/>
            <a:ext cx="764953" cy="276999"/>
          </a:xfrm>
          <a:prstGeom prst="rect">
            <a:avLst/>
          </a:prstGeom>
          <a:noFill/>
        </p:spPr>
        <p:txBody>
          <a:bodyPr wrap="none" rtlCol="0">
            <a:spAutoFit/>
          </a:bodyPr>
          <a:lstStyle/>
          <a:p>
            <a:r>
              <a:rPr lang="es-CO" sz="1200" b="1" dirty="0">
                <a:solidFill>
                  <a:schemeClr val="bg1"/>
                </a:solidFill>
              </a:rPr>
              <a:t>Talleres</a:t>
            </a:r>
          </a:p>
        </p:txBody>
      </p:sp>
      <p:cxnSp>
        <p:nvCxnSpPr>
          <p:cNvPr id="8" name="Conector angular 7">
            <a:extLst>
              <a:ext uri="{FF2B5EF4-FFF2-40B4-BE49-F238E27FC236}">
                <a16:creationId xmlns:a16="http://schemas.microsoft.com/office/drawing/2014/main" id="{3F41500C-0675-5D4F-8F24-494718F28883}"/>
              </a:ext>
            </a:extLst>
          </p:cNvPr>
          <p:cNvCxnSpPr/>
          <p:nvPr/>
        </p:nvCxnSpPr>
        <p:spPr>
          <a:xfrm flipV="1">
            <a:off x="3843334" y="2234630"/>
            <a:ext cx="571128" cy="553951"/>
          </a:xfrm>
          <a:prstGeom prst="bentConnector3">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Conector angular 21">
            <a:extLst>
              <a:ext uri="{FF2B5EF4-FFF2-40B4-BE49-F238E27FC236}">
                <a16:creationId xmlns:a16="http://schemas.microsoft.com/office/drawing/2014/main" id="{A645675D-1527-6E4C-8928-E47372FC2212}"/>
              </a:ext>
            </a:extLst>
          </p:cNvPr>
          <p:cNvCxnSpPr>
            <a:cxnSpLocks/>
            <a:endCxn id="15" idx="1"/>
          </p:cNvCxnSpPr>
          <p:nvPr/>
        </p:nvCxnSpPr>
        <p:spPr>
          <a:xfrm flipV="1">
            <a:off x="3843333" y="2586951"/>
            <a:ext cx="1459842" cy="213238"/>
          </a:xfrm>
          <a:prstGeom prst="bentConnector3">
            <a:avLst>
              <a:gd name="adj1" fmla="val 19737"/>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Conector angular 24">
            <a:extLst>
              <a:ext uri="{FF2B5EF4-FFF2-40B4-BE49-F238E27FC236}">
                <a16:creationId xmlns:a16="http://schemas.microsoft.com/office/drawing/2014/main" id="{6DE18A19-B229-B442-BA2A-3CD2B66F9B85}"/>
              </a:ext>
            </a:extLst>
          </p:cNvPr>
          <p:cNvCxnSpPr>
            <a:cxnSpLocks/>
            <a:endCxn id="16" idx="1"/>
          </p:cNvCxnSpPr>
          <p:nvPr/>
        </p:nvCxnSpPr>
        <p:spPr>
          <a:xfrm>
            <a:off x="3832808" y="2797628"/>
            <a:ext cx="581654" cy="129654"/>
          </a:xfrm>
          <a:prstGeom prst="bentConnector3">
            <a:avLst>
              <a:gd name="adj1" fmla="val 50000"/>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ectángulo 19">
            <a:extLst>
              <a:ext uri="{FF2B5EF4-FFF2-40B4-BE49-F238E27FC236}">
                <a16:creationId xmlns:a16="http://schemas.microsoft.com/office/drawing/2014/main" id="{D2B7ED04-DE4D-B246-9644-B3A16EBE3BD8}"/>
              </a:ext>
            </a:extLst>
          </p:cNvPr>
          <p:cNvSpPr/>
          <p:nvPr/>
        </p:nvSpPr>
        <p:spPr>
          <a:xfrm>
            <a:off x="2588744" y="3264836"/>
            <a:ext cx="1621947" cy="400110"/>
          </a:xfrm>
          <a:prstGeom prst="rect">
            <a:avLst/>
          </a:prstGeom>
        </p:spPr>
        <p:txBody>
          <a:bodyPr wrap="square">
            <a:spAutoFit/>
          </a:bodyPr>
          <a:lstStyle/>
          <a:p>
            <a:pPr algn="ctr"/>
            <a:r>
              <a:rPr lang="es-CO" sz="1000" b="1" dirty="0">
                <a:solidFill>
                  <a:schemeClr val="bg1"/>
                </a:solidFill>
                <a:latin typeface="Arial" panose="020B0604020202020204" pitchFamily="34" charset="0"/>
                <a:ea typeface="Arial" panose="020B0604020202020204" pitchFamily="34" charset="0"/>
              </a:rPr>
              <a:t>Evaluar la información recopilada</a:t>
            </a:r>
            <a:endParaRPr lang="es-CO" sz="1000" dirty="0">
              <a:solidFill>
                <a:schemeClr val="bg1"/>
              </a:solidFill>
            </a:endParaRPr>
          </a:p>
        </p:txBody>
      </p:sp>
      <p:sp>
        <p:nvSpPr>
          <p:cNvPr id="28" name="Rectángulo redondeado 27">
            <a:extLst>
              <a:ext uri="{FF2B5EF4-FFF2-40B4-BE49-F238E27FC236}">
                <a16:creationId xmlns:a16="http://schemas.microsoft.com/office/drawing/2014/main" id="{C4FFC83E-9F6E-C84C-965B-FF0F311A5E29}"/>
              </a:ext>
            </a:extLst>
          </p:cNvPr>
          <p:cNvSpPr/>
          <p:nvPr/>
        </p:nvSpPr>
        <p:spPr>
          <a:xfrm>
            <a:off x="5611550" y="3265669"/>
            <a:ext cx="1164406" cy="277402"/>
          </a:xfrm>
          <a:prstGeom prst="roundRect">
            <a:avLst/>
          </a:prstGeom>
          <a:solidFill>
            <a:srgbClr val="D68D5D"/>
          </a:solidFill>
          <a:ln>
            <a:solidFill>
              <a:srgbClr val="EE9D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Rectángulo redondeado 28">
            <a:extLst>
              <a:ext uri="{FF2B5EF4-FFF2-40B4-BE49-F238E27FC236}">
                <a16:creationId xmlns:a16="http://schemas.microsoft.com/office/drawing/2014/main" id="{F5242608-5FDA-FC44-B0F3-E1FFA8E995A8}"/>
              </a:ext>
            </a:extLst>
          </p:cNvPr>
          <p:cNvSpPr/>
          <p:nvPr/>
        </p:nvSpPr>
        <p:spPr>
          <a:xfrm>
            <a:off x="6500263" y="3617990"/>
            <a:ext cx="1164406" cy="277402"/>
          </a:xfrm>
          <a:prstGeom prst="roundRect">
            <a:avLst/>
          </a:prstGeom>
          <a:solidFill>
            <a:srgbClr val="D68D5D"/>
          </a:solidFill>
          <a:ln>
            <a:solidFill>
              <a:srgbClr val="EE9D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0" name="Rectángulo redondeado 29">
            <a:extLst>
              <a:ext uri="{FF2B5EF4-FFF2-40B4-BE49-F238E27FC236}">
                <a16:creationId xmlns:a16="http://schemas.microsoft.com/office/drawing/2014/main" id="{1F920620-7A0B-DD42-80DC-EB2AD63E8BCF}"/>
              </a:ext>
            </a:extLst>
          </p:cNvPr>
          <p:cNvSpPr/>
          <p:nvPr/>
        </p:nvSpPr>
        <p:spPr>
          <a:xfrm>
            <a:off x="5611550" y="3958321"/>
            <a:ext cx="1164406" cy="277402"/>
          </a:xfrm>
          <a:prstGeom prst="roundRect">
            <a:avLst/>
          </a:prstGeom>
          <a:solidFill>
            <a:srgbClr val="D68D5D"/>
          </a:solidFill>
          <a:ln>
            <a:solidFill>
              <a:srgbClr val="EE9D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CuadroTexto 30">
            <a:extLst>
              <a:ext uri="{FF2B5EF4-FFF2-40B4-BE49-F238E27FC236}">
                <a16:creationId xmlns:a16="http://schemas.microsoft.com/office/drawing/2014/main" id="{03FC6697-F585-3941-9879-22073FA850B5}"/>
              </a:ext>
            </a:extLst>
          </p:cNvPr>
          <p:cNvSpPr txBox="1"/>
          <p:nvPr/>
        </p:nvSpPr>
        <p:spPr>
          <a:xfrm>
            <a:off x="5717500" y="3266072"/>
            <a:ext cx="918841" cy="276999"/>
          </a:xfrm>
          <a:prstGeom prst="rect">
            <a:avLst/>
          </a:prstGeom>
          <a:noFill/>
        </p:spPr>
        <p:txBody>
          <a:bodyPr wrap="none" rtlCol="0">
            <a:spAutoFit/>
          </a:bodyPr>
          <a:lstStyle/>
          <a:p>
            <a:r>
              <a:rPr lang="es-CO" sz="1200" b="1" dirty="0">
                <a:solidFill>
                  <a:schemeClr val="bg1"/>
                </a:solidFill>
              </a:rPr>
              <a:t>Veracidad</a:t>
            </a:r>
          </a:p>
        </p:txBody>
      </p:sp>
      <p:sp>
        <p:nvSpPr>
          <p:cNvPr id="32" name="CuadroTexto 31">
            <a:extLst>
              <a:ext uri="{FF2B5EF4-FFF2-40B4-BE49-F238E27FC236}">
                <a16:creationId xmlns:a16="http://schemas.microsoft.com/office/drawing/2014/main" id="{43553CF7-2255-7B47-A088-D4D62DA26937}"/>
              </a:ext>
            </a:extLst>
          </p:cNvPr>
          <p:cNvSpPr txBox="1"/>
          <p:nvPr/>
        </p:nvSpPr>
        <p:spPr>
          <a:xfrm>
            <a:off x="6742856" y="3618393"/>
            <a:ext cx="740908" cy="276999"/>
          </a:xfrm>
          <a:prstGeom prst="rect">
            <a:avLst/>
          </a:prstGeom>
          <a:noFill/>
        </p:spPr>
        <p:txBody>
          <a:bodyPr wrap="none" rtlCol="0">
            <a:spAutoFit/>
          </a:bodyPr>
          <a:lstStyle/>
          <a:p>
            <a:r>
              <a:rPr lang="es-CO" sz="1200" b="1" dirty="0">
                <a:solidFill>
                  <a:schemeClr val="bg1"/>
                </a:solidFill>
              </a:rPr>
              <a:t>Calidad</a:t>
            </a:r>
          </a:p>
        </p:txBody>
      </p:sp>
      <p:sp>
        <p:nvSpPr>
          <p:cNvPr id="33" name="CuadroTexto 32">
            <a:extLst>
              <a:ext uri="{FF2B5EF4-FFF2-40B4-BE49-F238E27FC236}">
                <a16:creationId xmlns:a16="http://schemas.microsoft.com/office/drawing/2014/main" id="{46BF5A6C-8CC7-3543-A7E1-41FBC9891C3F}"/>
              </a:ext>
            </a:extLst>
          </p:cNvPr>
          <p:cNvSpPr txBox="1"/>
          <p:nvPr/>
        </p:nvSpPr>
        <p:spPr>
          <a:xfrm>
            <a:off x="5630450" y="3958321"/>
            <a:ext cx="1176925" cy="276999"/>
          </a:xfrm>
          <a:prstGeom prst="rect">
            <a:avLst/>
          </a:prstGeom>
          <a:noFill/>
        </p:spPr>
        <p:txBody>
          <a:bodyPr wrap="none" rtlCol="0">
            <a:spAutoFit/>
          </a:bodyPr>
          <a:lstStyle/>
          <a:p>
            <a:r>
              <a:rPr lang="es-CO" sz="1200" b="1" dirty="0">
                <a:solidFill>
                  <a:schemeClr val="bg1"/>
                </a:solidFill>
              </a:rPr>
              <a:t>Comprobable</a:t>
            </a:r>
          </a:p>
        </p:txBody>
      </p:sp>
      <p:cxnSp>
        <p:nvCxnSpPr>
          <p:cNvPr id="34" name="Conector angular 33">
            <a:extLst>
              <a:ext uri="{FF2B5EF4-FFF2-40B4-BE49-F238E27FC236}">
                <a16:creationId xmlns:a16="http://schemas.microsoft.com/office/drawing/2014/main" id="{30793E56-F1A0-E541-80BF-1CE8074CDF05}"/>
              </a:ext>
            </a:extLst>
          </p:cNvPr>
          <p:cNvCxnSpPr>
            <a:cxnSpLocks/>
          </p:cNvCxnSpPr>
          <p:nvPr/>
        </p:nvCxnSpPr>
        <p:spPr>
          <a:xfrm flipV="1">
            <a:off x="4335695" y="3404371"/>
            <a:ext cx="1275855" cy="11586"/>
          </a:xfrm>
          <a:prstGeom prst="bentConnector3">
            <a:avLst/>
          </a:prstGeom>
          <a:ln>
            <a:solidFill>
              <a:srgbClr val="EE9D65"/>
            </a:solidFill>
          </a:ln>
        </p:spPr>
        <p:style>
          <a:lnRef idx="1">
            <a:schemeClr val="accent1"/>
          </a:lnRef>
          <a:fillRef idx="0">
            <a:schemeClr val="accent1"/>
          </a:fillRef>
          <a:effectRef idx="0">
            <a:schemeClr val="accent1"/>
          </a:effectRef>
          <a:fontRef idx="minor">
            <a:schemeClr val="tx1"/>
          </a:fontRef>
        </p:style>
      </p:cxnSp>
      <p:cxnSp>
        <p:nvCxnSpPr>
          <p:cNvPr id="35" name="Conector angular 34">
            <a:extLst>
              <a:ext uri="{FF2B5EF4-FFF2-40B4-BE49-F238E27FC236}">
                <a16:creationId xmlns:a16="http://schemas.microsoft.com/office/drawing/2014/main" id="{774BADA2-92FC-D04C-A697-82A7A669C564}"/>
              </a:ext>
            </a:extLst>
          </p:cNvPr>
          <p:cNvCxnSpPr>
            <a:cxnSpLocks/>
            <a:endCxn id="29" idx="1"/>
          </p:cNvCxnSpPr>
          <p:nvPr/>
        </p:nvCxnSpPr>
        <p:spPr>
          <a:xfrm>
            <a:off x="4316795" y="3415957"/>
            <a:ext cx="2183468" cy="340734"/>
          </a:xfrm>
          <a:prstGeom prst="bentConnector3">
            <a:avLst>
              <a:gd name="adj1" fmla="val 30237"/>
            </a:avLst>
          </a:prstGeom>
          <a:ln>
            <a:solidFill>
              <a:srgbClr val="EE9D65"/>
            </a:solidFill>
          </a:ln>
        </p:spPr>
        <p:style>
          <a:lnRef idx="1">
            <a:schemeClr val="accent1"/>
          </a:lnRef>
          <a:fillRef idx="0">
            <a:schemeClr val="accent1"/>
          </a:fillRef>
          <a:effectRef idx="0">
            <a:schemeClr val="accent1"/>
          </a:effectRef>
          <a:fontRef idx="minor">
            <a:schemeClr val="tx1"/>
          </a:fontRef>
        </p:style>
      </p:cxnSp>
      <p:cxnSp>
        <p:nvCxnSpPr>
          <p:cNvPr id="36" name="Conector angular 35">
            <a:extLst>
              <a:ext uri="{FF2B5EF4-FFF2-40B4-BE49-F238E27FC236}">
                <a16:creationId xmlns:a16="http://schemas.microsoft.com/office/drawing/2014/main" id="{41130CB6-BBF2-E548-9AA3-8C66C90E70A1}"/>
              </a:ext>
            </a:extLst>
          </p:cNvPr>
          <p:cNvCxnSpPr>
            <a:cxnSpLocks/>
            <a:endCxn id="30" idx="1"/>
          </p:cNvCxnSpPr>
          <p:nvPr/>
        </p:nvCxnSpPr>
        <p:spPr>
          <a:xfrm>
            <a:off x="4335695" y="3416360"/>
            <a:ext cx="1275855" cy="680662"/>
          </a:xfrm>
          <a:prstGeom prst="bentConnector3">
            <a:avLst>
              <a:gd name="adj1" fmla="val 50000"/>
            </a:avLst>
          </a:prstGeom>
          <a:ln>
            <a:solidFill>
              <a:srgbClr val="EE9D65"/>
            </a:solidFill>
          </a:ln>
        </p:spPr>
        <p:style>
          <a:lnRef idx="1">
            <a:schemeClr val="accent1"/>
          </a:lnRef>
          <a:fillRef idx="0">
            <a:schemeClr val="accent1"/>
          </a:fillRef>
          <a:effectRef idx="0">
            <a:schemeClr val="accent1"/>
          </a:effectRef>
          <a:fontRef idx="minor">
            <a:schemeClr val="tx1"/>
          </a:fontRef>
        </p:style>
      </p:cxnSp>
      <p:sp>
        <p:nvSpPr>
          <p:cNvPr id="41" name="Rectángulo 40">
            <a:extLst>
              <a:ext uri="{FF2B5EF4-FFF2-40B4-BE49-F238E27FC236}">
                <a16:creationId xmlns:a16="http://schemas.microsoft.com/office/drawing/2014/main" id="{CA4CCC27-15C1-634C-ACE4-8F424EF868EE}"/>
              </a:ext>
            </a:extLst>
          </p:cNvPr>
          <p:cNvSpPr/>
          <p:nvPr/>
        </p:nvSpPr>
        <p:spPr>
          <a:xfrm>
            <a:off x="2772924" y="3921475"/>
            <a:ext cx="1717137" cy="276999"/>
          </a:xfrm>
          <a:prstGeom prst="rect">
            <a:avLst/>
          </a:prstGeom>
        </p:spPr>
        <p:txBody>
          <a:bodyPr wrap="none">
            <a:spAutoFit/>
          </a:bodyPr>
          <a:lstStyle/>
          <a:p>
            <a:r>
              <a:rPr lang="es-CO" sz="1200" b="1" dirty="0">
                <a:solidFill>
                  <a:schemeClr val="bg1"/>
                </a:solidFill>
                <a:latin typeface="Arial" panose="020B0604020202020204" pitchFamily="34" charset="0"/>
                <a:ea typeface="Arial" panose="020B0604020202020204" pitchFamily="34" charset="0"/>
              </a:rPr>
              <a:t>Informe de hallazgos</a:t>
            </a:r>
            <a:endParaRPr lang="es-CO" sz="1200" dirty="0">
              <a:solidFill>
                <a:schemeClr val="bg1"/>
              </a:solidFill>
            </a:endParaRPr>
          </a:p>
        </p:txBody>
      </p:sp>
      <p:sp>
        <p:nvSpPr>
          <p:cNvPr id="27" name="Elipse 26">
            <a:extLst>
              <a:ext uri="{FF2B5EF4-FFF2-40B4-BE49-F238E27FC236}">
                <a16:creationId xmlns:a16="http://schemas.microsoft.com/office/drawing/2014/main" id="{DBDC98F3-2B50-8F44-B5B8-D8200E0C81BA}"/>
              </a:ext>
            </a:extLst>
          </p:cNvPr>
          <p:cNvSpPr/>
          <p:nvPr/>
        </p:nvSpPr>
        <p:spPr>
          <a:xfrm>
            <a:off x="760288" y="3664946"/>
            <a:ext cx="729465" cy="6707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28" name="Picture 4" descr="Análisis del rendimiento empresarial con gráficos. vector gratuito">
            <a:extLst>
              <a:ext uri="{FF2B5EF4-FFF2-40B4-BE49-F238E27FC236}">
                <a16:creationId xmlns:a16="http://schemas.microsoft.com/office/drawing/2014/main" id="{617E21B6-1B4F-7A4D-ACEC-ED1718C109C7}"/>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7933" b="96635" l="9585" r="89617">
                        <a14:foregroundMark x1="53195" y1="8173" x2="43930" y2="10096"/>
                        <a14:foregroundMark x1="25719" y1="41827" x2="20767" y2="80529"/>
                        <a14:foregroundMark x1="20767" y1="80529" x2="18530" y2="89423"/>
                        <a14:foregroundMark x1="18530" y1="89423" x2="18211" y2="89423"/>
                        <a14:foregroundMark x1="36262" y1="84135" x2="49521" y2="92548"/>
                        <a14:foregroundMark x1="49521" y1="92548" x2="50799" y2="92788"/>
                        <a14:foregroundMark x1="82428" y1="70433" x2="85623" y2="96635"/>
                      </a14:backgroundRemoval>
                    </a14:imgEffect>
                  </a14:imgLayer>
                </a14:imgProps>
              </a:ext>
              <a:ext uri="{28A0092B-C50C-407E-A947-70E740481C1C}">
                <a14:useLocalDpi xmlns:a14="http://schemas.microsoft.com/office/drawing/2010/main" val="0"/>
              </a:ext>
            </a:extLst>
          </a:blip>
          <a:srcRect/>
          <a:stretch>
            <a:fillRect/>
          </a:stretch>
        </p:blipFill>
        <p:spPr bwMode="auto">
          <a:xfrm>
            <a:off x="266139" y="3264836"/>
            <a:ext cx="1893796" cy="1258497"/>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redondeado 6">
            <a:extLst>
              <a:ext uri="{FF2B5EF4-FFF2-40B4-BE49-F238E27FC236}">
                <a16:creationId xmlns:a16="http://schemas.microsoft.com/office/drawing/2014/main" id="{083A41E3-2173-F443-99F0-0BD0DD3B9D56}"/>
              </a:ext>
            </a:extLst>
          </p:cNvPr>
          <p:cNvSpPr/>
          <p:nvPr/>
        </p:nvSpPr>
        <p:spPr>
          <a:xfrm>
            <a:off x="308226" y="1925121"/>
            <a:ext cx="4037591" cy="2595508"/>
          </a:xfrm>
          <a:prstGeom prst="roundRect">
            <a:avLst>
              <a:gd name="adj" fmla="val 9938"/>
            </a:avLst>
          </a:prstGeom>
          <a:solidFill>
            <a:schemeClr val="bg1"/>
          </a:solidFill>
          <a:ln w="38100">
            <a:solidFill>
              <a:srgbClr val="EE9D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10">
            <a:extLst>
              <a:ext uri="{FF2B5EF4-FFF2-40B4-BE49-F238E27FC236}">
                <a16:creationId xmlns:a16="http://schemas.microsoft.com/office/drawing/2014/main" id="{618DBD15-540E-FC44-8E73-D43E26EF38E6}"/>
              </a:ext>
            </a:extLst>
          </p:cNvPr>
          <p:cNvSpPr/>
          <p:nvPr/>
        </p:nvSpPr>
        <p:spPr>
          <a:xfrm>
            <a:off x="576542" y="2160372"/>
            <a:ext cx="3480642" cy="2392963"/>
          </a:xfrm>
          <a:prstGeom prst="rect">
            <a:avLst/>
          </a:prstGeom>
        </p:spPr>
        <p:txBody>
          <a:bodyPr wrap="square">
            <a:spAutoFit/>
          </a:bodyPr>
          <a:lstStyle/>
          <a:p>
            <a:r>
              <a:rPr lang="es-CO" sz="1300" b="1" dirty="0">
                <a:solidFill>
                  <a:srgbClr val="D68D5D"/>
                </a:solidFill>
              </a:rPr>
              <a:t>Veracidad de la información: </a:t>
            </a:r>
          </a:p>
          <a:p>
            <a:r>
              <a:rPr lang="es-CO" sz="1050" dirty="0">
                <a:solidFill>
                  <a:schemeClr val="tx1"/>
                </a:solidFill>
              </a:rPr>
              <a:t>P</a:t>
            </a:r>
            <a:r>
              <a:rPr lang="es-CO" sz="1050" dirty="0">
                <a:solidFill>
                  <a:schemeClr val="tx1"/>
                </a:solidFill>
                <a:latin typeface="Arial" panose="020B0604020202020204" pitchFamily="34" charset="0"/>
              </a:rPr>
              <a:t>ara este factor es importante establecer que las preguntas y tipo de instrumentos para la recolección de la información no permite generar ambigüedades en las respuestas que deben proporcionar las personas encuestadas y entrevistadas. En ocasiones, las preguntas que se realizan no permiten que el entrevistado o encuestado sea sincero por temor a represalias o que pueda ser señalado por errores cometidos en los procesos de ejecución de su labor. Por eso, las preguntas deben estar elaboradas de tal manera que la persona sea lo más sincera posible para garantizar que la información sea veraz en la mayoría de sus aspectos.</a:t>
            </a:r>
          </a:p>
        </p:txBody>
      </p:sp>
      <p:sp>
        <p:nvSpPr>
          <p:cNvPr id="12" name="Elipse 11">
            <a:extLst>
              <a:ext uri="{FF2B5EF4-FFF2-40B4-BE49-F238E27FC236}">
                <a16:creationId xmlns:a16="http://schemas.microsoft.com/office/drawing/2014/main" id="{646CE522-1B05-9545-B6D4-F5E3EAA03D81}"/>
              </a:ext>
            </a:extLst>
          </p:cNvPr>
          <p:cNvSpPr/>
          <p:nvPr/>
        </p:nvSpPr>
        <p:spPr>
          <a:xfrm>
            <a:off x="3994570" y="1922417"/>
            <a:ext cx="352321" cy="352321"/>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X</a:t>
            </a:r>
          </a:p>
        </p:txBody>
      </p:sp>
      <p:sp>
        <p:nvSpPr>
          <p:cNvPr id="37" name="Google Shape;99;p4">
            <a:extLst>
              <a:ext uri="{FF2B5EF4-FFF2-40B4-BE49-F238E27FC236}">
                <a16:creationId xmlns:a16="http://schemas.microsoft.com/office/drawing/2014/main" id="{5AE5DA50-859D-6D4B-AE47-E084905AF9D9}"/>
              </a:ext>
            </a:extLst>
          </p:cNvPr>
          <p:cNvSpPr txBox="1"/>
          <p:nvPr/>
        </p:nvSpPr>
        <p:spPr>
          <a:xfrm>
            <a:off x="8428010" y="1025619"/>
            <a:ext cx="3527681"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Contenido del botón: veracidad</a:t>
            </a:r>
            <a:endParaRPr sz="14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23937767"/>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2" name="Rectángulo 1">
            <a:extLst>
              <a:ext uri="{FF2B5EF4-FFF2-40B4-BE49-F238E27FC236}">
                <a16:creationId xmlns:a16="http://schemas.microsoft.com/office/drawing/2014/main" id="{88330A0D-4516-554A-B4FF-B86F6B80F7C6}"/>
              </a:ext>
            </a:extLst>
          </p:cNvPr>
          <p:cNvSpPr/>
          <p:nvPr/>
        </p:nvSpPr>
        <p:spPr>
          <a:xfrm>
            <a:off x="308225" y="1925121"/>
            <a:ext cx="7541230" cy="2595508"/>
          </a:xfrm>
          <a:prstGeom prst="rect">
            <a:avLst/>
          </a:prstGeom>
          <a:solidFill>
            <a:srgbClr val="ECEEED"/>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8" name="Google Shape;98;p4"/>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0" name="Google Shape;100;p4"/>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1" name="Google Shape;101;p4"/>
          <p:cNvSpPr/>
          <p:nvPr/>
        </p:nvSpPr>
        <p:spPr>
          <a:xfrm>
            <a:off x="8253350" y="4520629"/>
            <a:ext cx="3948174" cy="2337369"/>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100" b="0" i="0" u="none" strike="noStrike" cap="none" dirty="0">
                <a:solidFill>
                  <a:schemeClr val="dk1"/>
                </a:solidFill>
                <a:latin typeface="Arial"/>
                <a:ea typeface="Arial"/>
                <a:cs typeface="Arial"/>
                <a:sym typeface="Arial"/>
              </a:rPr>
              <a:t>Referencias de las imágenes</a:t>
            </a:r>
            <a:r>
              <a:rPr lang="es-ES" sz="1100" dirty="0">
                <a:solidFill>
                  <a:schemeClr val="dk1"/>
                </a:solidFill>
              </a:rPr>
              <a:t>: https://</a:t>
            </a:r>
            <a:r>
              <a:rPr lang="es-ES" sz="1100" dirty="0" err="1">
                <a:solidFill>
                  <a:schemeClr val="dk1"/>
                </a:solidFill>
              </a:rPr>
              <a:t>stock.adobe.com</a:t>
            </a:r>
            <a:r>
              <a:rPr lang="es-ES" sz="1100" dirty="0">
                <a:solidFill>
                  <a:schemeClr val="dk1"/>
                </a:solidFill>
              </a:rPr>
              <a:t>/</a:t>
            </a:r>
            <a:r>
              <a:rPr lang="es-ES" sz="1100" dirty="0" err="1">
                <a:solidFill>
                  <a:schemeClr val="dk1"/>
                </a:solidFill>
              </a:rPr>
              <a:t>co</a:t>
            </a:r>
            <a:r>
              <a:rPr lang="es-ES" sz="1100" dirty="0">
                <a:solidFill>
                  <a:schemeClr val="dk1"/>
                </a:solidFill>
              </a:rPr>
              <a:t>/</a:t>
            </a:r>
            <a:r>
              <a:rPr lang="es-ES" sz="1100" dirty="0" err="1">
                <a:solidFill>
                  <a:schemeClr val="dk1"/>
                </a:solidFill>
              </a:rPr>
              <a:t>images</a:t>
            </a:r>
            <a:r>
              <a:rPr lang="es-ES" sz="1100" dirty="0">
                <a:solidFill>
                  <a:schemeClr val="dk1"/>
                </a:solidFill>
              </a:rPr>
              <a:t>/id/295777202?as_audience=</a:t>
            </a:r>
            <a:r>
              <a:rPr lang="es-ES" sz="1100" dirty="0" err="1">
                <a:solidFill>
                  <a:schemeClr val="dk1"/>
                </a:solidFill>
              </a:rPr>
              <a:t>srp&amp;as_campaign</a:t>
            </a:r>
            <a:r>
              <a:rPr lang="es-ES" sz="1100" dirty="0">
                <a:solidFill>
                  <a:schemeClr val="dk1"/>
                </a:solidFill>
              </a:rPr>
              <a:t>=</a:t>
            </a:r>
            <a:r>
              <a:rPr lang="es-ES" sz="1100" dirty="0" err="1">
                <a:solidFill>
                  <a:schemeClr val="dk1"/>
                </a:solidFill>
              </a:rPr>
              <a:t>Freepik&amp;get_facets</a:t>
            </a:r>
            <a:r>
              <a:rPr lang="es-ES" sz="1100" dirty="0">
                <a:solidFill>
                  <a:schemeClr val="dk1"/>
                </a:solidFill>
              </a:rPr>
              <a:t>=1&amp;order=</a:t>
            </a:r>
            <a:r>
              <a:rPr lang="es-ES" sz="1100" dirty="0" err="1">
                <a:solidFill>
                  <a:schemeClr val="dk1"/>
                </a:solidFill>
              </a:rPr>
              <a:t>relevance&amp;safe_search</a:t>
            </a:r>
            <a:r>
              <a:rPr lang="es-ES" sz="1100" dirty="0">
                <a:solidFill>
                  <a:schemeClr val="dk1"/>
                </a:solidFill>
              </a:rPr>
              <a:t>=1&amp;as_content=</a:t>
            </a:r>
            <a:r>
              <a:rPr lang="es-ES" sz="1100" dirty="0" err="1">
                <a:solidFill>
                  <a:schemeClr val="dk1"/>
                </a:solidFill>
              </a:rPr>
              <a:t>api&amp;k</a:t>
            </a:r>
            <a:r>
              <a:rPr lang="es-ES" sz="1100" dirty="0">
                <a:solidFill>
                  <a:schemeClr val="dk1"/>
                </a:solidFill>
              </a:rPr>
              <a:t>=infograf%C3%ADa%20cinco&amp;filterscontent_typezip_vector=1&amp;tduid=58d5dcab88cd4f318bf9cd67f089f83c&amp;as_channel=</a:t>
            </a:r>
            <a:r>
              <a:rPr lang="es-ES" sz="1100" dirty="0" err="1">
                <a:solidFill>
                  <a:schemeClr val="dk1"/>
                </a:solidFill>
              </a:rPr>
              <a:t>affiliate&amp;as_campclass</a:t>
            </a:r>
            <a:r>
              <a:rPr lang="es-ES" sz="1100" dirty="0">
                <a:solidFill>
                  <a:schemeClr val="dk1"/>
                </a:solidFill>
              </a:rPr>
              <a:t>=</a:t>
            </a:r>
            <a:r>
              <a:rPr lang="es-ES" sz="1100" dirty="0" err="1">
                <a:solidFill>
                  <a:schemeClr val="dk1"/>
                </a:solidFill>
              </a:rPr>
              <a:t>redirect&amp;as_source</a:t>
            </a:r>
            <a:r>
              <a:rPr lang="es-ES" sz="1100" dirty="0">
                <a:solidFill>
                  <a:schemeClr val="dk1"/>
                </a:solidFill>
              </a:rPr>
              <a:t>=</a:t>
            </a:r>
            <a:r>
              <a:rPr lang="es-ES" sz="1100" dirty="0" err="1">
                <a:solidFill>
                  <a:schemeClr val="dk1"/>
                </a:solidFill>
              </a:rPr>
              <a:t>arvato</a:t>
            </a:r>
            <a:endParaRPr lang="es-ES" sz="1100" dirty="0">
              <a:solidFill>
                <a:schemeClr val="dk1"/>
              </a:solidFill>
            </a:endParaRPr>
          </a:p>
          <a:p>
            <a:pPr lvl="0">
              <a:buClr>
                <a:schemeClr val="dk1"/>
              </a:buClr>
              <a:buSzPts val="300"/>
            </a:pPr>
            <a:r>
              <a:rPr lang="es-CO" sz="1100" dirty="0"/>
              <a:t>https://</a:t>
            </a:r>
            <a:r>
              <a:rPr lang="es-CO" sz="1100" dirty="0" err="1"/>
              <a:t>www.freepik.es</a:t>
            </a:r>
            <a:r>
              <a:rPr lang="es-CO" sz="1100" dirty="0"/>
              <a:t>/vector-gratis/analisis-rendimiento-empresarial-graficos_3585415.htm#query=an%C3%A1lisis&amp;position=2&amp;from_view=</a:t>
            </a:r>
            <a:r>
              <a:rPr lang="es-CO" sz="1100" dirty="0" err="1"/>
              <a:t>search</a:t>
            </a:r>
            <a:endParaRPr sz="1100" dirty="0"/>
          </a:p>
          <a:p>
            <a:pPr marL="0" marR="0" lvl="0" indent="0" algn="ctr" rtl="0">
              <a:lnSpc>
                <a:spcPct val="100000"/>
              </a:lnSpc>
              <a:spcBef>
                <a:spcPts val="0"/>
              </a:spcBef>
              <a:spcAft>
                <a:spcPts val="0"/>
              </a:spcAft>
              <a:buClr>
                <a:srgbClr val="000000"/>
              </a:buClr>
              <a:buSzPts val="1800"/>
              <a:buFont typeface="Arial"/>
              <a:buNone/>
            </a:pPr>
            <a:endParaRPr sz="1100" b="0" i="0" u="none" strike="noStrike" cap="none" dirty="0">
              <a:solidFill>
                <a:schemeClr val="dk1"/>
              </a:solidFill>
              <a:latin typeface="Arial"/>
              <a:ea typeface="Arial"/>
              <a:cs typeface="Arial"/>
              <a:sym typeface="Arial"/>
            </a:endParaRPr>
          </a:p>
        </p:txBody>
      </p:sp>
      <p:pic>
        <p:nvPicPr>
          <p:cNvPr id="1026" name="Picture 2" descr="5 point diagram option element infographic circles shapes chart. red, pink, yellow, orange, green color. vector template">
            <a:extLst>
              <a:ext uri="{FF2B5EF4-FFF2-40B4-BE49-F238E27FC236}">
                <a16:creationId xmlns:a16="http://schemas.microsoft.com/office/drawing/2014/main" id="{62FC1C59-7AAF-6547-BDD1-80C0BD01C10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551" b="41083"/>
          <a:stretch/>
        </p:blipFill>
        <p:spPr bwMode="auto">
          <a:xfrm>
            <a:off x="482886" y="2216429"/>
            <a:ext cx="4602822" cy="2119266"/>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58399FBD-662E-204E-A654-3A705963935B}"/>
              </a:ext>
            </a:extLst>
          </p:cNvPr>
          <p:cNvSpPr/>
          <p:nvPr/>
        </p:nvSpPr>
        <p:spPr>
          <a:xfrm>
            <a:off x="2116477" y="2671282"/>
            <a:ext cx="1602768" cy="359595"/>
          </a:xfrm>
          <a:prstGeom prst="rect">
            <a:avLst/>
          </a:prstGeom>
          <a:solidFill>
            <a:srgbClr val="7EA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E6609622-C694-944F-87DE-998F790CBA2B}"/>
              </a:ext>
            </a:extLst>
          </p:cNvPr>
          <p:cNvSpPr/>
          <p:nvPr/>
        </p:nvSpPr>
        <p:spPr>
          <a:xfrm>
            <a:off x="2607923" y="3264836"/>
            <a:ext cx="1602768" cy="359595"/>
          </a:xfrm>
          <a:prstGeom prst="rect">
            <a:avLst/>
          </a:prstGeom>
          <a:solidFill>
            <a:srgbClr val="EE9D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9">
            <a:extLst>
              <a:ext uri="{FF2B5EF4-FFF2-40B4-BE49-F238E27FC236}">
                <a16:creationId xmlns:a16="http://schemas.microsoft.com/office/drawing/2014/main" id="{F2BA0258-E037-574C-8D8F-6F8756085289}"/>
              </a:ext>
            </a:extLst>
          </p:cNvPr>
          <p:cNvSpPr/>
          <p:nvPr/>
        </p:nvSpPr>
        <p:spPr>
          <a:xfrm>
            <a:off x="2811694" y="3862021"/>
            <a:ext cx="1602768" cy="359595"/>
          </a:xfrm>
          <a:prstGeom prst="rect">
            <a:avLst/>
          </a:prstGeom>
          <a:solidFill>
            <a:srgbClr val="FE86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Rectángulo 3">
            <a:extLst>
              <a:ext uri="{FF2B5EF4-FFF2-40B4-BE49-F238E27FC236}">
                <a16:creationId xmlns:a16="http://schemas.microsoft.com/office/drawing/2014/main" id="{C26F57D0-8CD5-FC45-BDD2-EC2CBFAC3832}"/>
              </a:ext>
            </a:extLst>
          </p:cNvPr>
          <p:cNvSpPr/>
          <p:nvPr/>
        </p:nvSpPr>
        <p:spPr>
          <a:xfrm>
            <a:off x="2127096" y="2703684"/>
            <a:ext cx="1596912" cy="276999"/>
          </a:xfrm>
          <a:prstGeom prst="rect">
            <a:avLst/>
          </a:prstGeom>
        </p:spPr>
        <p:txBody>
          <a:bodyPr wrap="none">
            <a:spAutoFit/>
          </a:bodyPr>
          <a:lstStyle/>
          <a:p>
            <a:r>
              <a:rPr lang="es-CO" sz="1200" b="1" dirty="0">
                <a:solidFill>
                  <a:schemeClr val="bg1"/>
                </a:solidFill>
                <a:latin typeface="Arial" panose="020B0604020202020204" pitchFamily="34" charset="0"/>
                <a:ea typeface="Arial" panose="020B0604020202020204" pitchFamily="34" charset="0"/>
              </a:rPr>
              <a:t>Reunir información</a:t>
            </a:r>
            <a:endParaRPr lang="es-CO" sz="1200" dirty="0">
              <a:solidFill>
                <a:schemeClr val="bg1"/>
              </a:solidFill>
            </a:endParaRPr>
          </a:p>
        </p:txBody>
      </p:sp>
      <p:sp>
        <p:nvSpPr>
          <p:cNvPr id="5" name="Rectángulo redondeado 4">
            <a:extLst>
              <a:ext uri="{FF2B5EF4-FFF2-40B4-BE49-F238E27FC236}">
                <a16:creationId xmlns:a16="http://schemas.microsoft.com/office/drawing/2014/main" id="{783C5851-469F-6C44-81E5-618F3D1A5611}"/>
              </a:ext>
            </a:extLst>
          </p:cNvPr>
          <p:cNvSpPr/>
          <p:nvPr/>
        </p:nvSpPr>
        <p:spPr>
          <a:xfrm>
            <a:off x="4414462" y="2095929"/>
            <a:ext cx="1164406" cy="277402"/>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redondeado 14">
            <a:extLst>
              <a:ext uri="{FF2B5EF4-FFF2-40B4-BE49-F238E27FC236}">
                <a16:creationId xmlns:a16="http://schemas.microsoft.com/office/drawing/2014/main" id="{998E11DC-ECF2-CA4E-BF42-00EFD98483D5}"/>
              </a:ext>
            </a:extLst>
          </p:cNvPr>
          <p:cNvSpPr/>
          <p:nvPr/>
        </p:nvSpPr>
        <p:spPr>
          <a:xfrm>
            <a:off x="5303175" y="2448250"/>
            <a:ext cx="1164406" cy="277402"/>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ángulo redondeado 15">
            <a:extLst>
              <a:ext uri="{FF2B5EF4-FFF2-40B4-BE49-F238E27FC236}">
                <a16:creationId xmlns:a16="http://schemas.microsoft.com/office/drawing/2014/main" id="{FEEBA944-AB91-5747-9F22-40F3616454B3}"/>
              </a:ext>
            </a:extLst>
          </p:cNvPr>
          <p:cNvSpPr/>
          <p:nvPr/>
        </p:nvSpPr>
        <p:spPr>
          <a:xfrm>
            <a:off x="4414462" y="2788581"/>
            <a:ext cx="1164406" cy="277402"/>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CuadroTexto 5">
            <a:extLst>
              <a:ext uri="{FF2B5EF4-FFF2-40B4-BE49-F238E27FC236}">
                <a16:creationId xmlns:a16="http://schemas.microsoft.com/office/drawing/2014/main" id="{D918F775-4E5F-8C46-A95B-3939FD38DBE5}"/>
              </a:ext>
            </a:extLst>
          </p:cNvPr>
          <p:cNvSpPr txBox="1"/>
          <p:nvPr/>
        </p:nvSpPr>
        <p:spPr>
          <a:xfrm>
            <a:off x="4520412" y="2096332"/>
            <a:ext cx="952505" cy="276999"/>
          </a:xfrm>
          <a:prstGeom prst="rect">
            <a:avLst/>
          </a:prstGeom>
          <a:noFill/>
        </p:spPr>
        <p:txBody>
          <a:bodyPr wrap="none" rtlCol="0">
            <a:spAutoFit/>
          </a:bodyPr>
          <a:lstStyle/>
          <a:p>
            <a:r>
              <a:rPr lang="es-CO" sz="1200" b="1" dirty="0">
                <a:solidFill>
                  <a:schemeClr val="bg1"/>
                </a:solidFill>
              </a:rPr>
              <a:t>Encuestas</a:t>
            </a:r>
          </a:p>
        </p:txBody>
      </p:sp>
      <p:sp>
        <p:nvSpPr>
          <p:cNvPr id="18" name="CuadroTexto 17">
            <a:extLst>
              <a:ext uri="{FF2B5EF4-FFF2-40B4-BE49-F238E27FC236}">
                <a16:creationId xmlns:a16="http://schemas.microsoft.com/office/drawing/2014/main" id="{C024EB0E-745B-3E4A-8DF2-95A0B82BED6C}"/>
              </a:ext>
            </a:extLst>
          </p:cNvPr>
          <p:cNvSpPr txBox="1"/>
          <p:nvPr/>
        </p:nvSpPr>
        <p:spPr>
          <a:xfrm>
            <a:off x="5379470" y="2448653"/>
            <a:ext cx="1011815" cy="276999"/>
          </a:xfrm>
          <a:prstGeom prst="rect">
            <a:avLst/>
          </a:prstGeom>
          <a:noFill/>
        </p:spPr>
        <p:txBody>
          <a:bodyPr wrap="none" rtlCol="0">
            <a:spAutoFit/>
          </a:bodyPr>
          <a:lstStyle/>
          <a:p>
            <a:r>
              <a:rPr lang="es-CO" sz="1200" b="1" dirty="0">
                <a:solidFill>
                  <a:schemeClr val="bg1"/>
                </a:solidFill>
              </a:rPr>
              <a:t>Entrevistas</a:t>
            </a:r>
          </a:p>
        </p:txBody>
      </p:sp>
      <p:sp>
        <p:nvSpPr>
          <p:cNvPr id="19" name="CuadroTexto 18">
            <a:extLst>
              <a:ext uri="{FF2B5EF4-FFF2-40B4-BE49-F238E27FC236}">
                <a16:creationId xmlns:a16="http://schemas.microsoft.com/office/drawing/2014/main" id="{B8A971EC-28AC-1545-A072-FAE510847D67}"/>
              </a:ext>
            </a:extLst>
          </p:cNvPr>
          <p:cNvSpPr txBox="1"/>
          <p:nvPr/>
        </p:nvSpPr>
        <p:spPr>
          <a:xfrm>
            <a:off x="4621510" y="2788581"/>
            <a:ext cx="764953" cy="276999"/>
          </a:xfrm>
          <a:prstGeom prst="rect">
            <a:avLst/>
          </a:prstGeom>
          <a:noFill/>
        </p:spPr>
        <p:txBody>
          <a:bodyPr wrap="none" rtlCol="0">
            <a:spAutoFit/>
          </a:bodyPr>
          <a:lstStyle/>
          <a:p>
            <a:r>
              <a:rPr lang="es-CO" sz="1200" b="1" dirty="0">
                <a:solidFill>
                  <a:schemeClr val="bg1"/>
                </a:solidFill>
              </a:rPr>
              <a:t>Talleres</a:t>
            </a:r>
          </a:p>
        </p:txBody>
      </p:sp>
      <p:cxnSp>
        <p:nvCxnSpPr>
          <p:cNvPr id="8" name="Conector angular 7">
            <a:extLst>
              <a:ext uri="{FF2B5EF4-FFF2-40B4-BE49-F238E27FC236}">
                <a16:creationId xmlns:a16="http://schemas.microsoft.com/office/drawing/2014/main" id="{3F41500C-0675-5D4F-8F24-494718F28883}"/>
              </a:ext>
            </a:extLst>
          </p:cNvPr>
          <p:cNvCxnSpPr/>
          <p:nvPr/>
        </p:nvCxnSpPr>
        <p:spPr>
          <a:xfrm flipV="1">
            <a:off x="3843334" y="2234630"/>
            <a:ext cx="571128" cy="553951"/>
          </a:xfrm>
          <a:prstGeom prst="bentConnector3">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Conector angular 21">
            <a:extLst>
              <a:ext uri="{FF2B5EF4-FFF2-40B4-BE49-F238E27FC236}">
                <a16:creationId xmlns:a16="http://schemas.microsoft.com/office/drawing/2014/main" id="{A645675D-1527-6E4C-8928-E47372FC2212}"/>
              </a:ext>
            </a:extLst>
          </p:cNvPr>
          <p:cNvCxnSpPr>
            <a:cxnSpLocks/>
            <a:endCxn id="15" idx="1"/>
          </p:cNvCxnSpPr>
          <p:nvPr/>
        </p:nvCxnSpPr>
        <p:spPr>
          <a:xfrm flipV="1">
            <a:off x="3843333" y="2586951"/>
            <a:ext cx="1459842" cy="213238"/>
          </a:xfrm>
          <a:prstGeom prst="bentConnector3">
            <a:avLst>
              <a:gd name="adj1" fmla="val 19737"/>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Conector angular 24">
            <a:extLst>
              <a:ext uri="{FF2B5EF4-FFF2-40B4-BE49-F238E27FC236}">
                <a16:creationId xmlns:a16="http://schemas.microsoft.com/office/drawing/2014/main" id="{6DE18A19-B229-B442-BA2A-3CD2B66F9B85}"/>
              </a:ext>
            </a:extLst>
          </p:cNvPr>
          <p:cNvCxnSpPr>
            <a:cxnSpLocks/>
            <a:endCxn id="16" idx="1"/>
          </p:cNvCxnSpPr>
          <p:nvPr/>
        </p:nvCxnSpPr>
        <p:spPr>
          <a:xfrm>
            <a:off x="3832808" y="2797628"/>
            <a:ext cx="581654" cy="129654"/>
          </a:xfrm>
          <a:prstGeom prst="bentConnector3">
            <a:avLst>
              <a:gd name="adj1" fmla="val 50000"/>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ectángulo 19">
            <a:extLst>
              <a:ext uri="{FF2B5EF4-FFF2-40B4-BE49-F238E27FC236}">
                <a16:creationId xmlns:a16="http://schemas.microsoft.com/office/drawing/2014/main" id="{D2B7ED04-DE4D-B246-9644-B3A16EBE3BD8}"/>
              </a:ext>
            </a:extLst>
          </p:cNvPr>
          <p:cNvSpPr/>
          <p:nvPr/>
        </p:nvSpPr>
        <p:spPr>
          <a:xfrm>
            <a:off x="2588744" y="3264836"/>
            <a:ext cx="1621947" cy="400110"/>
          </a:xfrm>
          <a:prstGeom prst="rect">
            <a:avLst/>
          </a:prstGeom>
        </p:spPr>
        <p:txBody>
          <a:bodyPr wrap="square">
            <a:spAutoFit/>
          </a:bodyPr>
          <a:lstStyle/>
          <a:p>
            <a:pPr algn="ctr"/>
            <a:r>
              <a:rPr lang="es-CO" sz="1000" b="1" dirty="0">
                <a:solidFill>
                  <a:schemeClr val="bg1"/>
                </a:solidFill>
                <a:latin typeface="Arial" panose="020B0604020202020204" pitchFamily="34" charset="0"/>
                <a:ea typeface="Arial" panose="020B0604020202020204" pitchFamily="34" charset="0"/>
              </a:rPr>
              <a:t>Evaluar la información recopilada</a:t>
            </a:r>
            <a:endParaRPr lang="es-CO" sz="1000" dirty="0">
              <a:solidFill>
                <a:schemeClr val="bg1"/>
              </a:solidFill>
            </a:endParaRPr>
          </a:p>
        </p:txBody>
      </p:sp>
      <p:sp>
        <p:nvSpPr>
          <p:cNvPr id="28" name="Rectángulo redondeado 27">
            <a:extLst>
              <a:ext uri="{FF2B5EF4-FFF2-40B4-BE49-F238E27FC236}">
                <a16:creationId xmlns:a16="http://schemas.microsoft.com/office/drawing/2014/main" id="{C4FFC83E-9F6E-C84C-965B-FF0F311A5E29}"/>
              </a:ext>
            </a:extLst>
          </p:cNvPr>
          <p:cNvSpPr/>
          <p:nvPr/>
        </p:nvSpPr>
        <p:spPr>
          <a:xfrm>
            <a:off x="5611550" y="3265669"/>
            <a:ext cx="1164406" cy="277402"/>
          </a:xfrm>
          <a:prstGeom prst="roundRect">
            <a:avLst/>
          </a:prstGeom>
          <a:solidFill>
            <a:srgbClr val="D68D5D"/>
          </a:solidFill>
          <a:ln>
            <a:solidFill>
              <a:srgbClr val="EE9D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Rectángulo redondeado 28">
            <a:extLst>
              <a:ext uri="{FF2B5EF4-FFF2-40B4-BE49-F238E27FC236}">
                <a16:creationId xmlns:a16="http://schemas.microsoft.com/office/drawing/2014/main" id="{F5242608-5FDA-FC44-B0F3-E1FFA8E995A8}"/>
              </a:ext>
            </a:extLst>
          </p:cNvPr>
          <p:cNvSpPr/>
          <p:nvPr/>
        </p:nvSpPr>
        <p:spPr>
          <a:xfrm>
            <a:off x="6500263" y="3617990"/>
            <a:ext cx="1164406" cy="277402"/>
          </a:xfrm>
          <a:prstGeom prst="roundRect">
            <a:avLst/>
          </a:prstGeom>
          <a:solidFill>
            <a:srgbClr val="D68D5D"/>
          </a:solidFill>
          <a:ln>
            <a:solidFill>
              <a:srgbClr val="EE9D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0" name="Rectángulo redondeado 29">
            <a:extLst>
              <a:ext uri="{FF2B5EF4-FFF2-40B4-BE49-F238E27FC236}">
                <a16:creationId xmlns:a16="http://schemas.microsoft.com/office/drawing/2014/main" id="{1F920620-7A0B-DD42-80DC-EB2AD63E8BCF}"/>
              </a:ext>
            </a:extLst>
          </p:cNvPr>
          <p:cNvSpPr/>
          <p:nvPr/>
        </p:nvSpPr>
        <p:spPr>
          <a:xfrm>
            <a:off x="5611550" y="3958321"/>
            <a:ext cx="1164406" cy="277402"/>
          </a:xfrm>
          <a:prstGeom prst="roundRect">
            <a:avLst/>
          </a:prstGeom>
          <a:solidFill>
            <a:srgbClr val="D68D5D"/>
          </a:solidFill>
          <a:ln>
            <a:solidFill>
              <a:srgbClr val="EE9D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CuadroTexto 30">
            <a:extLst>
              <a:ext uri="{FF2B5EF4-FFF2-40B4-BE49-F238E27FC236}">
                <a16:creationId xmlns:a16="http://schemas.microsoft.com/office/drawing/2014/main" id="{03FC6697-F585-3941-9879-22073FA850B5}"/>
              </a:ext>
            </a:extLst>
          </p:cNvPr>
          <p:cNvSpPr txBox="1"/>
          <p:nvPr/>
        </p:nvSpPr>
        <p:spPr>
          <a:xfrm>
            <a:off x="5717500" y="3266072"/>
            <a:ext cx="918841" cy="276999"/>
          </a:xfrm>
          <a:prstGeom prst="rect">
            <a:avLst/>
          </a:prstGeom>
          <a:noFill/>
        </p:spPr>
        <p:txBody>
          <a:bodyPr wrap="none" rtlCol="0">
            <a:spAutoFit/>
          </a:bodyPr>
          <a:lstStyle/>
          <a:p>
            <a:r>
              <a:rPr lang="es-CO" sz="1200" b="1" dirty="0">
                <a:solidFill>
                  <a:schemeClr val="bg1"/>
                </a:solidFill>
              </a:rPr>
              <a:t>Veracidad</a:t>
            </a:r>
          </a:p>
        </p:txBody>
      </p:sp>
      <p:sp>
        <p:nvSpPr>
          <p:cNvPr id="32" name="CuadroTexto 31">
            <a:extLst>
              <a:ext uri="{FF2B5EF4-FFF2-40B4-BE49-F238E27FC236}">
                <a16:creationId xmlns:a16="http://schemas.microsoft.com/office/drawing/2014/main" id="{43553CF7-2255-7B47-A088-D4D62DA26937}"/>
              </a:ext>
            </a:extLst>
          </p:cNvPr>
          <p:cNvSpPr txBox="1"/>
          <p:nvPr/>
        </p:nvSpPr>
        <p:spPr>
          <a:xfrm>
            <a:off x="6742856" y="3618393"/>
            <a:ext cx="740908" cy="276999"/>
          </a:xfrm>
          <a:prstGeom prst="rect">
            <a:avLst/>
          </a:prstGeom>
          <a:noFill/>
        </p:spPr>
        <p:txBody>
          <a:bodyPr wrap="none" rtlCol="0">
            <a:spAutoFit/>
          </a:bodyPr>
          <a:lstStyle/>
          <a:p>
            <a:r>
              <a:rPr lang="es-CO" sz="1200" b="1" dirty="0">
                <a:solidFill>
                  <a:schemeClr val="bg1"/>
                </a:solidFill>
              </a:rPr>
              <a:t>Calidad</a:t>
            </a:r>
          </a:p>
        </p:txBody>
      </p:sp>
      <p:sp>
        <p:nvSpPr>
          <p:cNvPr id="33" name="CuadroTexto 32">
            <a:extLst>
              <a:ext uri="{FF2B5EF4-FFF2-40B4-BE49-F238E27FC236}">
                <a16:creationId xmlns:a16="http://schemas.microsoft.com/office/drawing/2014/main" id="{46BF5A6C-8CC7-3543-A7E1-41FBC9891C3F}"/>
              </a:ext>
            </a:extLst>
          </p:cNvPr>
          <p:cNvSpPr txBox="1"/>
          <p:nvPr/>
        </p:nvSpPr>
        <p:spPr>
          <a:xfrm>
            <a:off x="5630450" y="3958321"/>
            <a:ext cx="1176925" cy="276999"/>
          </a:xfrm>
          <a:prstGeom prst="rect">
            <a:avLst/>
          </a:prstGeom>
          <a:noFill/>
        </p:spPr>
        <p:txBody>
          <a:bodyPr wrap="none" rtlCol="0">
            <a:spAutoFit/>
          </a:bodyPr>
          <a:lstStyle/>
          <a:p>
            <a:r>
              <a:rPr lang="es-CO" sz="1200" b="1" dirty="0">
                <a:solidFill>
                  <a:schemeClr val="bg1"/>
                </a:solidFill>
              </a:rPr>
              <a:t>Comprobable</a:t>
            </a:r>
          </a:p>
        </p:txBody>
      </p:sp>
      <p:cxnSp>
        <p:nvCxnSpPr>
          <p:cNvPr id="34" name="Conector angular 33">
            <a:extLst>
              <a:ext uri="{FF2B5EF4-FFF2-40B4-BE49-F238E27FC236}">
                <a16:creationId xmlns:a16="http://schemas.microsoft.com/office/drawing/2014/main" id="{30793E56-F1A0-E541-80BF-1CE8074CDF05}"/>
              </a:ext>
            </a:extLst>
          </p:cNvPr>
          <p:cNvCxnSpPr>
            <a:cxnSpLocks/>
          </p:cNvCxnSpPr>
          <p:nvPr/>
        </p:nvCxnSpPr>
        <p:spPr>
          <a:xfrm flipV="1">
            <a:off x="4335695" y="3404371"/>
            <a:ext cx="1275855" cy="11586"/>
          </a:xfrm>
          <a:prstGeom prst="bentConnector3">
            <a:avLst/>
          </a:prstGeom>
          <a:ln>
            <a:solidFill>
              <a:srgbClr val="EE9D65"/>
            </a:solidFill>
          </a:ln>
        </p:spPr>
        <p:style>
          <a:lnRef idx="1">
            <a:schemeClr val="accent1"/>
          </a:lnRef>
          <a:fillRef idx="0">
            <a:schemeClr val="accent1"/>
          </a:fillRef>
          <a:effectRef idx="0">
            <a:schemeClr val="accent1"/>
          </a:effectRef>
          <a:fontRef idx="minor">
            <a:schemeClr val="tx1"/>
          </a:fontRef>
        </p:style>
      </p:cxnSp>
      <p:cxnSp>
        <p:nvCxnSpPr>
          <p:cNvPr id="35" name="Conector angular 34">
            <a:extLst>
              <a:ext uri="{FF2B5EF4-FFF2-40B4-BE49-F238E27FC236}">
                <a16:creationId xmlns:a16="http://schemas.microsoft.com/office/drawing/2014/main" id="{774BADA2-92FC-D04C-A697-82A7A669C564}"/>
              </a:ext>
            </a:extLst>
          </p:cNvPr>
          <p:cNvCxnSpPr>
            <a:cxnSpLocks/>
            <a:endCxn id="29" idx="1"/>
          </p:cNvCxnSpPr>
          <p:nvPr/>
        </p:nvCxnSpPr>
        <p:spPr>
          <a:xfrm>
            <a:off x="4316795" y="3415957"/>
            <a:ext cx="2183468" cy="340734"/>
          </a:xfrm>
          <a:prstGeom prst="bentConnector3">
            <a:avLst>
              <a:gd name="adj1" fmla="val 30237"/>
            </a:avLst>
          </a:prstGeom>
          <a:ln>
            <a:solidFill>
              <a:srgbClr val="EE9D65"/>
            </a:solidFill>
          </a:ln>
        </p:spPr>
        <p:style>
          <a:lnRef idx="1">
            <a:schemeClr val="accent1"/>
          </a:lnRef>
          <a:fillRef idx="0">
            <a:schemeClr val="accent1"/>
          </a:fillRef>
          <a:effectRef idx="0">
            <a:schemeClr val="accent1"/>
          </a:effectRef>
          <a:fontRef idx="minor">
            <a:schemeClr val="tx1"/>
          </a:fontRef>
        </p:style>
      </p:cxnSp>
      <p:cxnSp>
        <p:nvCxnSpPr>
          <p:cNvPr id="36" name="Conector angular 35">
            <a:extLst>
              <a:ext uri="{FF2B5EF4-FFF2-40B4-BE49-F238E27FC236}">
                <a16:creationId xmlns:a16="http://schemas.microsoft.com/office/drawing/2014/main" id="{41130CB6-BBF2-E548-9AA3-8C66C90E70A1}"/>
              </a:ext>
            </a:extLst>
          </p:cNvPr>
          <p:cNvCxnSpPr>
            <a:cxnSpLocks/>
            <a:endCxn id="30" idx="1"/>
          </p:cNvCxnSpPr>
          <p:nvPr/>
        </p:nvCxnSpPr>
        <p:spPr>
          <a:xfrm>
            <a:off x="4335695" y="3416360"/>
            <a:ext cx="1275855" cy="680662"/>
          </a:xfrm>
          <a:prstGeom prst="bentConnector3">
            <a:avLst>
              <a:gd name="adj1" fmla="val 50000"/>
            </a:avLst>
          </a:prstGeom>
          <a:ln>
            <a:solidFill>
              <a:srgbClr val="EE9D65"/>
            </a:solidFill>
          </a:ln>
        </p:spPr>
        <p:style>
          <a:lnRef idx="1">
            <a:schemeClr val="accent1"/>
          </a:lnRef>
          <a:fillRef idx="0">
            <a:schemeClr val="accent1"/>
          </a:fillRef>
          <a:effectRef idx="0">
            <a:schemeClr val="accent1"/>
          </a:effectRef>
          <a:fontRef idx="minor">
            <a:schemeClr val="tx1"/>
          </a:fontRef>
        </p:style>
      </p:cxnSp>
      <p:sp>
        <p:nvSpPr>
          <p:cNvPr id="41" name="Rectángulo 40">
            <a:extLst>
              <a:ext uri="{FF2B5EF4-FFF2-40B4-BE49-F238E27FC236}">
                <a16:creationId xmlns:a16="http://schemas.microsoft.com/office/drawing/2014/main" id="{CA4CCC27-15C1-634C-ACE4-8F424EF868EE}"/>
              </a:ext>
            </a:extLst>
          </p:cNvPr>
          <p:cNvSpPr/>
          <p:nvPr/>
        </p:nvSpPr>
        <p:spPr>
          <a:xfrm>
            <a:off x="2772924" y="3921475"/>
            <a:ext cx="1717137" cy="276999"/>
          </a:xfrm>
          <a:prstGeom prst="rect">
            <a:avLst/>
          </a:prstGeom>
        </p:spPr>
        <p:txBody>
          <a:bodyPr wrap="none">
            <a:spAutoFit/>
          </a:bodyPr>
          <a:lstStyle/>
          <a:p>
            <a:r>
              <a:rPr lang="es-CO" sz="1200" b="1" dirty="0">
                <a:solidFill>
                  <a:schemeClr val="bg1"/>
                </a:solidFill>
                <a:latin typeface="Arial" panose="020B0604020202020204" pitchFamily="34" charset="0"/>
                <a:ea typeface="Arial" panose="020B0604020202020204" pitchFamily="34" charset="0"/>
              </a:rPr>
              <a:t>Informe de hallazgos</a:t>
            </a:r>
            <a:endParaRPr lang="es-CO" sz="1200" dirty="0">
              <a:solidFill>
                <a:schemeClr val="bg1"/>
              </a:solidFill>
            </a:endParaRPr>
          </a:p>
        </p:txBody>
      </p:sp>
      <p:sp>
        <p:nvSpPr>
          <p:cNvPr id="27" name="Elipse 26">
            <a:extLst>
              <a:ext uri="{FF2B5EF4-FFF2-40B4-BE49-F238E27FC236}">
                <a16:creationId xmlns:a16="http://schemas.microsoft.com/office/drawing/2014/main" id="{DBDC98F3-2B50-8F44-B5B8-D8200E0C81BA}"/>
              </a:ext>
            </a:extLst>
          </p:cNvPr>
          <p:cNvSpPr/>
          <p:nvPr/>
        </p:nvSpPr>
        <p:spPr>
          <a:xfrm>
            <a:off x="760288" y="3664946"/>
            <a:ext cx="729465" cy="6707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28" name="Picture 4" descr="Análisis del rendimiento empresarial con gráficos. vector gratuito">
            <a:extLst>
              <a:ext uri="{FF2B5EF4-FFF2-40B4-BE49-F238E27FC236}">
                <a16:creationId xmlns:a16="http://schemas.microsoft.com/office/drawing/2014/main" id="{617E21B6-1B4F-7A4D-ACEC-ED1718C109C7}"/>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7933" b="96635" l="9585" r="89617">
                        <a14:foregroundMark x1="53195" y1="8173" x2="43930" y2="10096"/>
                        <a14:foregroundMark x1="25719" y1="41827" x2="20767" y2="80529"/>
                        <a14:foregroundMark x1="20767" y1="80529" x2="18530" y2="89423"/>
                        <a14:foregroundMark x1="18530" y1="89423" x2="18211" y2="89423"/>
                        <a14:foregroundMark x1="36262" y1="84135" x2="49521" y2="92548"/>
                        <a14:foregroundMark x1="49521" y1="92548" x2="50799" y2="92788"/>
                        <a14:foregroundMark x1="82428" y1="70433" x2="85623" y2="96635"/>
                      </a14:backgroundRemoval>
                    </a14:imgEffect>
                  </a14:imgLayer>
                </a14:imgProps>
              </a:ext>
              <a:ext uri="{28A0092B-C50C-407E-A947-70E740481C1C}">
                <a14:useLocalDpi xmlns:a14="http://schemas.microsoft.com/office/drawing/2010/main" val="0"/>
              </a:ext>
            </a:extLst>
          </a:blip>
          <a:srcRect/>
          <a:stretch>
            <a:fillRect/>
          </a:stretch>
        </p:blipFill>
        <p:spPr bwMode="auto">
          <a:xfrm>
            <a:off x="266139" y="3264836"/>
            <a:ext cx="1893796" cy="1258497"/>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redondeado 6">
            <a:extLst>
              <a:ext uri="{FF2B5EF4-FFF2-40B4-BE49-F238E27FC236}">
                <a16:creationId xmlns:a16="http://schemas.microsoft.com/office/drawing/2014/main" id="{083A41E3-2173-F443-99F0-0BD0DD3B9D56}"/>
              </a:ext>
            </a:extLst>
          </p:cNvPr>
          <p:cNvSpPr/>
          <p:nvPr/>
        </p:nvSpPr>
        <p:spPr>
          <a:xfrm>
            <a:off x="308226" y="1925121"/>
            <a:ext cx="4037591" cy="2595508"/>
          </a:xfrm>
          <a:prstGeom prst="roundRect">
            <a:avLst>
              <a:gd name="adj" fmla="val 9938"/>
            </a:avLst>
          </a:prstGeom>
          <a:solidFill>
            <a:schemeClr val="bg1"/>
          </a:solidFill>
          <a:ln w="38100">
            <a:solidFill>
              <a:srgbClr val="EE9D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10">
            <a:extLst>
              <a:ext uri="{FF2B5EF4-FFF2-40B4-BE49-F238E27FC236}">
                <a16:creationId xmlns:a16="http://schemas.microsoft.com/office/drawing/2014/main" id="{618DBD15-540E-FC44-8E73-D43E26EF38E6}"/>
              </a:ext>
            </a:extLst>
          </p:cNvPr>
          <p:cNvSpPr/>
          <p:nvPr/>
        </p:nvSpPr>
        <p:spPr>
          <a:xfrm>
            <a:off x="586700" y="2481691"/>
            <a:ext cx="3480642" cy="1846659"/>
          </a:xfrm>
          <a:prstGeom prst="rect">
            <a:avLst/>
          </a:prstGeom>
        </p:spPr>
        <p:txBody>
          <a:bodyPr wrap="square">
            <a:spAutoFit/>
          </a:bodyPr>
          <a:lstStyle/>
          <a:p>
            <a:r>
              <a:rPr lang="es-CO" sz="1300" b="1" dirty="0">
                <a:solidFill>
                  <a:srgbClr val="D68D5D"/>
                </a:solidFill>
              </a:rPr>
              <a:t>Calidad de la información:</a:t>
            </a:r>
          </a:p>
          <a:p>
            <a:endParaRPr lang="es-CO" sz="1300" b="1" dirty="0">
              <a:solidFill>
                <a:srgbClr val="D68D5D"/>
              </a:solidFill>
              <a:latin typeface="Arial" panose="020B0604020202020204" pitchFamily="34" charset="0"/>
            </a:endParaRPr>
          </a:p>
          <a:p>
            <a:r>
              <a:rPr lang="es-CO" sz="1100" dirty="0">
                <a:solidFill>
                  <a:schemeClr val="tx1"/>
                </a:solidFill>
                <a:latin typeface="Arial" panose="020B0604020202020204" pitchFamily="34" charset="0"/>
              </a:rPr>
              <a:t>E</a:t>
            </a:r>
            <a:r>
              <a:rPr lang="es-CO" sz="1100" dirty="0">
                <a:latin typeface="Arial" panose="020B0604020202020204" pitchFamily="34" charset="0"/>
                <a:ea typeface="Arial" panose="020B0604020202020204" pitchFamily="34" charset="0"/>
              </a:rPr>
              <a:t>s importante que desde un punto de vista propio, la información pueda ser medida y que tenga una validez desde los factores técnicos y/o operativos; es decir, que no se utilice un lenguaje fuera del contexto técnico propio del proceso. Este acto está ligado a la comprensión de la información y que al momento de utilizarla aporte los insumos necesarios para tomar decisiones acertadas y mejores.</a:t>
            </a:r>
          </a:p>
        </p:txBody>
      </p:sp>
      <p:sp>
        <p:nvSpPr>
          <p:cNvPr id="12" name="Elipse 11">
            <a:extLst>
              <a:ext uri="{FF2B5EF4-FFF2-40B4-BE49-F238E27FC236}">
                <a16:creationId xmlns:a16="http://schemas.microsoft.com/office/drawing/2014/main" id="{646CE522-1B05-9545-B6D4-F5E3EAA03D81}"/>
              </a:ext>
            </a:extLst>
          </p:cNvPr>
          <p:cNvSpPr/>
          <p:nvPr/>
        </p:nvSpPr>
        <p:spPr>
          <a:xfrm>
            <a:off x="3994570" y="1922417"/>
            <a:ext cx="352321" cy="352321"/>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X</a:t>
            </a:r>
          </a:p>
        </p:txBody>
      </p:sp>
      <p:sp>
        <p:nvSpPr>
          <p:cNvPr id="37" name="Google Shape;99;p4">
            <a:extLst>
              <a:ext uri="{FF2B5EF4-FFF2-40B4-BE49-F238E27FC236}">
                <a16:creationId xmlns:a16="http://schemas.microsoft.com/office/drawing/2014/main" id="{3E483BCB-5296-6946-ACB7-281B274ACE7B}"/>
              </a:ext>
            </a:extLst>
          </p:cNvPr>
          <p:cNvSpPr txBox="1"/>
          <p:nvPr/>
        </p:nvSpPr>
        <p:spPr>
          <a:xfrm>
            <a:off x="8428010" y="1025619"/>
            <a:ext cx="3527681"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Contenido del botón: calidad</a:t>
            </a:r>
            <a:endParaRPr sz="14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62371651"/>
      </p:ext>
    </p:extLst>
  </p:cSld>
  <p:clrMapOvr>
    <a:masterClrMapping/>
  </p:clrMapOvr>
  <p:transition spd="slow">
    <p:cut/>
  </p:transition>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2350</Words>
  <Application>Microsoft Office PowerPoint</Application>
  <PresentationFormat>Panorámica</PresentationFormat>
  <Paragraphs>162</Paragraphs>
  <Slides>11</Slides>
  <Notes>11</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11</vt:i4>
      </vt:variant>
    </vt:vector>
  </HeadingPairs>
  <TitlesOfParts>
    <vt:vector size="14"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VASQUEZ</dc:creator>
  <cp:lastModifiedBy>JHON JAIRO RODRIGUEZ PEREZ</cp:lastModifiedBy>
  <cp:revision>17</cp:revision>
  <dcterms:modified xsi:type="dcterms:W3CDTF">2022-05-27T03:23:44Z</dcterms:modified>
</cp:coreProperties>
</file>