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60"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6C9"/>
    <a:srgbClr val="E1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freepik.es/vector-gratis/equipo-trabaja-alcanzar-meta-isometrica-plana_12258980.htm#page=3&amp;query=objetivo&amp;position=2&amp;from_view=search" TargetMode="External"/><Relationship Id="rId3" Type="http://schemas.openxmlformats.org/officeDocument/2006/relationships/image" Target="../media/image1.jpeg"/><Relationship Id="rId7" Type="http://schemas.openxmlformats.org/officeDocument/2006/relationships/hyperlink" Target="https://www.freepik.es/vector-gratis/paciente-acostado-cama-terapia-intensiva_9650622.htm#query=hospital&amp;position=11&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freepik.es/vector-gratis/gente-caminando-sentada-edificio-hospital-exterior-cristal-clinica-ciudad-ilustracion-vector-plano-ayuda-medica-emergencia-arquitectura-concepto-salud_10613398.htm#query=hospital&amp;position=0&amp;from_view=search" TargetMode="External"/><Relationship Id="rId5" Type="http://schemas.openxmlformats.org/officeDocument/2006/relationships/image" Target="../media/image3.jpeg"/><Relationship Id="rId10" Type="http://schemas.microsoft.com/office/2007/relationships/hdphoto" Target="../media/hdphoto1.wdp"/><Relationship Id="rId4" Type="http://schemas.openxmlformats.org/officeDocument/2006/relationships/image" Target="../media/image2.jpe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a:solidFill>
                  <a:schemeClr val="lt1"/>
                </a:solidFill>
              </a:rPr>
              <a:t>CF02_2_2_infografia_plan </a:t>
            </a:r>
            <a:r>
              <a:rPr lang="es-ES" sz="1800" dirty="0">
                <a:solidFill>
                  <a:schemeClr val="lt1"/>
                </a:solidFill>
              </a:rPr>
              <a:t>de gestión de incidentes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8" name="Rectángulo 7">
            <a:extLst>
              <a:ext uri="{FF2B5EF4-FFF2-40B4-BE49-F238E27FC236}">
                <a16:creationId xmlns:a16="http://schemas.microsoft.com/office/drawing/2014/main" id="{6B1975C0-1111-ED40-850B-8084B5C10B0B}"/>
              </a:ext>
            </a:extLst>
          </p:cNvPr>
          <p:cNvSpPr/>
          <p:nvPr/>
        </p:nvSpPr>
        <p:spPr>
          <a:xfrm>
            <a:off x="916114" y="759003"/>
            <a:ext cx="6421348" cy="1366301"/>
          </a:xfrm>
          <a:prstGeom prst="rect">
            <a:avLst/>
          </a:prstGeom>
          <a:solidFill>
            <a:srgbClr val="3896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7F1E5FE1-4A0E-1543-AD82-64AD97D5630D}"/>
              </a:ext>
            </a:extLst>
          </p:cNvPr>
          <p:cNvSpPr/>
          <p:nvPr/>
        </p:nvSpPr>
        <p:spPr>
          <a:xfrm>
            <a:off x="916114" y="759003"/>
            <a:ext cx="6421348" cy="533999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E59BCF3-B9AE-AD43-8DA1-13514950338C}"/>
              </a:ext>
            </a:extLst>
          </p:cNvPr>
          <p:cNvSpPr/>
          <p:nvPr/>
        </p:nvSpPr>
        <p:spPr>
          <a:xfrm>
            <a:off x="1114179" y="1058117"/>
            <a:ext cx="4082266" cy="830997"/>
          </a:xfrm>
          <a:prstGeom prst="rect">
            <a:avLst/>
          </a:prstGeom>
        </p:spPr>
        <p:txBody>
          <a:bodyPr wrap="square">
            <a:spAutoFit/>
          </a:bodyPr>
          <a:lstStyle/>
          <a:p>
            <a:pPr algn="just"/>
            <a:r>
              <a:rPr lang="es-CO" sz="1200" dirty="0">
                <a:solidFill>
                  <a:schemeClr val="bg1"/>
                </a:solidFill>
                <a:latin typeface="Arial" panose="020B0604020202020204" pitchFamily="34" charset="0"/>
                <a:ea typeface="Arial" panose="020B0604020202020204" pitchFamily="34" charset="0"/>
              </a:rPr>
              <a:t>El </a:t>
            </a:r>
            <a:r>
              <a:rPr lang="es-CO" sz="1200" b="1" dirty="0">
                <a:solidFill>
                  <a:schemeClr val="bg1"/>
                </a:solidFill>
                <a:latin typeface="Arial" panose="020B0604020202020204" pitchFamily="34" charset="0"/>
                <a:ea typeface="Arial" panose="020B0604020202020204" pitchFamily="34" charset="0"/>
              </a:rPr>
              <a:t>objetivo principal</a:t>
            </a:r>
            <a:r>
              <a:rPr lang="es-CO" sz="1200" dirty="0">
                <a:solidFill>
                  <a:schemeClr val="bg1"/>
                </a:solidFill>
                <a:latin typeface="Arial" panose="020B0604020202020204" pitchFamily="34" charset="0"/>
                <a:ea typeface="Arial" panose="020B0604020202020204" pitchFamily="34" charset="0"/>
              </a:rPr>
              <a:t> de un plan de gestión de </a:t>
            </a:r>
            <a:r>
              <a:rPr lang="es-CO" sz="1200" b="1" dirty="0">
                <a:solidFill>
                  <a:schemeClr val="bg1"/>
                </a:solidFill>
                <a:latin typeface="Arial" panose="020B0604020202020204" pitchFamily="34" charset="0"/>
                <a:ea typeface="Arial" panose="020B0604020202020204" pitchFamily="34" charset="0"/>
              </a:rPr>
              <a:t>incidentes es identificar los incidentes </a:t>
            </a:r>
            <a:r>
              <a:rPr lang="es-CO" sz="1200" dirty="0">
                <a:solidFill>
                  <a:schemeClr val="bg1"/>
                </a:solidFill>
                <a:latin typeface="Arial" panose="020B0604020202020204" pitchFamily="34" charset="0"/>
                <a:ea typeface="Arial" panose="020B0604020202020204" pitchFamily="34" charset="0"/>
              </a:rPr>
              <a:t>que se puedan presentar y </a:t>
            </a:r>
            <a:r>
              <a:rPr lang="es-CO" sz="1200" b="1" dirty="0">
                <a:solidFill>
                  <a:schemeClr val="tx1"/>
                </a:solidFill>
                <a:latin typeface="Arial" panose="020B0604020202020204" pitchFamily="34" charset="0"/>
                <a:ea typeface="Arial" panose="020B0604020202020204" pitchFamily="34" charset="0"/>
              </a:rPr>
              <a:t>establecer las acciones </a:t>
            </a:r>
            <a:r>
              <a:rPr lang="es-CO" sz="1200" dirty="0">
                <a:solidFill>
                  <a:schemeClr val="bg1"/>
                </a:solidFill>
                <a:latin typeface="Arial" panose="020B0604020202020204" pitchFamily="34" charset="0"/>
                <a:ea typeface="Arial" panose="020B0604020202020204" pitchFamily="34" charset="0"/>
              </a:rPr>
              <a:t>necesarias para solucionar en el menor tiempo posible el problema.</a:t>
            </a:r>
          </a:p>
        </p:txBody>
      </p:sp>
      <p:sp>
        <p:nvSpPr>
          <p:cNvPr id="6" name="Rectángulo 5">
            <a:extLst>
              <a:ext uri="{FF2B5EF4-FFF2-40B4-BE49-F238E27FC236}">
                <a16:creationId xmlns:a16="http://schemas.microsoft.com/office/drawing/2014/main" id="{10D777F6-CF96-DF4F-BFDC-585310748C31}"/>
              </a:ext>
            </a:extLst>
          </p:cNvPr>
          <p:cNvSpPr/>
          <p:nvPr/>
        </p:nvSpPr>
        <p:spPr>
          <a:xfrm>
            <a:off x="1128946" y="3302432"/>
            <a:ext cx="5875136" cy="461665"/>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En algunos casos, por ejemplo, que la recuperación del proceso depende de la vida de una persona, es cuando más critico se puede visualizar el proceso. </a:t>
            </a:r>
          </a:p>
        </p:txBody>
      </p:sp>
      <p:pic>
        <p:nvPicPr>
          <p:cNvPr id="1026" name="Picture 2" descr="Gente caminando y sentada en el edificio del hospital. exterior de cristal de la clínica de la ciudad. ilustración de vector plano para ayuda médica, emergencia, arquitectura, concepto de salud vector gratuito">
            <a:extLst>
              <a:ext uri="{FF2B5EF4-FFF2-40B4-BE49-F238E27FC236}">
                <a16:creationId xmlns:a16="http://schemas.microsoft.com/office/drawing/2014/main" id="{FCF7E071-1972-3047-815D-22F781EC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179" y="3898140"/>
            <a:ext cx="1870734" cy="1171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ciente acostado en la cama durante la terapia intensiva vector gratuito">
            <a:extLst>
              <a:ext uri="{FF2B5EF4-FFF2-40B4-BE49-F238E27FC236}">
                <a16:creationId xmlns:a16="http://schemas.microsoft.com/office/drawing/2014/main" id="{261D3659-D9C1-EB44-B138-1F17B8A6A8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61" t="13964" r="5328" b="18322"/>
          <a:stretch/>
        </p:blipFill>
        <p:spPr bwMode="auto">
          <a:xfrm>
            <a:off x="1199720" y="5029769"/>
            <a:ext cx="1664415" cy="84438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a:extLst>
              <a:ext uri="{FF2B5EF4-FFF2-40B4-BE49-F238E27FC236}">
                <a16:creationId xmlns:a16="http://schemas.microsoft.com/office/drawing/2014/main" id="{19179761-E5C2-DB41-984B-2B2B72A98EBB}"/>
              </a:ext>
            </a:extLst>
          </p:cNvPr>
          <p:cNvSpPr/>
          <p:nvPr/>
        </p:nvSpPr>
        <p:spPr>
          <a:xfrm>
            <a:off x="2874408" y="3850872"/>
            <a:ext cx="4473327" cy="1173190"/>
          </a:xfrm>
          <a:prstGeom prst="roundRect">
            <a:avLst>
              <a:gd name="adj" fmla="val 10519"/>
            </a:avLst>
          </a:prstGeom>
          <a:solidFill>
            <a:srgbClr val="E1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DA9EBD32-534F-9441-B0A3-610DA00185D4}"/>
              </a:ext>
            </a:extLst>
          </p:cNvPr>
          <p:cNvSpPr/>
          <p:nvPr/>
        </p:nvSpPr>
        <p:spPr>
          <a:xfrm>
            <a:off x="3047626" y="3945439"/>
            <a:ext cx="4082266" cy="1938992"/>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Imaginemos un hospital que presta sus servicios de salud para una población específica en el que se tienen pacientes quienes dependen de que el dispositivo que los mantiene con vida necesite de fluido de energía constante y este sistema principal sufre una avería. </a:t>
            </a:r>
          </a:p>
          <a:p>
            <a:pPr algn="just"/>
            <a:endParaRPr lang="es-CO" sz="1200" dirty="0">
              <a:latin typeface="Arial" panose="020B0604020202020204" pitchFamily="34" charset="0"/>
              <a:ea typeface="Arial" panose="020B0604020202020204" pitchFamily="34" charset="0"/>
            </a:endParaRPr>
          </a:p>
          <a:p>
            <a:pPr algn="just"/>
            <a:r>
              <a:rPr lang="es-CO" sz="1200" dirty="0">
                <a:latin typeface="Arial" panose="020B0604020202020204" pitchFamily="34" charset="0"/>
                <a:ea typeface="Arial" panose="020B0604020202020204" pitchFamily="34" charset="0"/>
              </a:rPr>
              <a:t>El plan de gestión de incidentes debe no solo activarse de manera inmediata sino que este debe tener un protocolo a seguir muy estricto porque el tiempo en este caso es fundamental para este proceso de negocio.</a:t>
            </a:r>
            <a:endParaRPr lang="es-CO" sz="1200" dirty="0">
              <a:effectLst/>
              <a:latin typeface="Arial" panose="020B0604020202020204" pitchFamily="34" charset="0"/>
              <a:ea typeface="Arial" panose="020B0604020202020204" pitchFamily="34" charset="0"/>
            </a:endParaRPr>
          </a:p>
        </p:txBody>
      </p:sp>
      <p:pic>
        <p:nvPicPr>
          <p:cNvPr id="1030" name="Picture 6" descr="El equipo trabaja para alcanzar la meta isométrica plana. vector gratuito">
            <a:extLst>
              <a:ext uri="{FF2B5EF4-FFF2-40B4-BE49-F238E27FC236}">
                <a16:creationId xmlns:a16="http://schemas.microsoft.com/office/drawing/2014/main" id="{6BAC7DB4-008A-A34A-A446-40E570991F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50" t="18333" r="6367" b="15815"/>
          <a:stretch/>
        </p:blipFill>
        <p:spPr bwMode="auto">
          <a:xfrm>
            <a:off x="5323159" y="805146"/>
            <a:ext cx="1636402" cy="1274012"/>
          </a:xfrm>
          <a:prstGeom prst="rect">
            <a:avLst/>
          </a:prstGeom>
          <a:noFill/>
          <a:extLst>
            <a:ext uri="{909E8E84-426E-40DD-AFC4-6F175D3DCCD1}">
              <a14:hiddenFill xmlns:a14="http://schemas.microsoft.com/office/drawing/2010/main">
                <a:solidFill>
                  <a:srgbClr val="FFFFFF"/>
                </a:solidFill>
              </a14:hiddenFill>
            </a:ext>
          </a:extLst>
        </p:spPr>
      </p:pic>
      <p:sp>
        <p:nvSpPr>
          <p:cNvPr id="9" name="Llamada rectangular redondeada 8">
            <a:extLst>
              <a:ext uri="{FF2B5EF4-FFF2-40B4-BE49-F238E27FC236}">
                <a16:creationId xmlns:a16="http://schemas.microsoft.com/office/drawing/2014/main" id="{C0571097-E76B-1B4C-BB43-FBDD7294633F}"/>
              </a:ext>
            </a:extLst>
          </p:cNvPr>
          <p:cNvSpPr/>
          <p:nvPr/>
        </p:nvSpPr>
        <p:spPr>
          <a:xfrm>
            <a:off x="2130176" y="2037504"/>
            <a:ext cx="4873906" cy="1112715"/>
          </a:xfrm>
          <a:prstGeom prst="wedgeRoundRectCallout">
            <a:avLst>
              <a:gd name="adj1" fmla="val -22458"/>
              <a:gd name="adj2" fmla="val -65844"/>
              <a:gd name="adj3" fmla="val 16667"/>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B4D36AB5-74A6-774C-9E63-778C4A51FAD7}"/>
              </a:ext>
            </a:extLst>
          </p:cNvPr>
          <p:cNvSpPr/>
          <p:nvPr/>
        </p:nvSpPr>
        <p:spPr>
          <a:xfrm>
            <a:off x="2462501" y="2213076"/>
            <a:ext cx="4356709" cy="830997"/>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Es importante que estos </a:t>
            </a:r>
            <a:r>
              <a:rPr lang="es-CO" sz="1200" b="1" dirty="0">
                <a:solidFill>
                  <a:schemeClr val="tx1"/>
                </a:solidFill>
                <a:latin typeface="Arial" panose="020B0604020202020204" pitchFamily="34" charset="0"/>
                <a:ea typeface="Arial" panose="020B0604020202020204" pitchFamily="34" charset="0"/>
              </a:rPr>
              <a:t>pasos o procesos </a:t>
            </a:r>
            <a:r>
              <a:rPr lang="es-CO" sz="1200" dirty="0">
                <a:solidFill>
                  <a:schemeClr val="tx1"/>
                </a:solidFill>
                <a:latin typeface="Arial" panose="020B0604020202020204" pitchFamily="34" charset="0"/>
                <a:ea typeface="Arial" panose="020B0604020202020204" pitchFamily="34" charset="0"/>
              </a:rPr>
              <a:t>indicados en el objetivo y </a:t>
            </a:r>
            <a:r>
              <a:rPr lang="es-CO" sz="1200" dirty="0">
                <a:latin typeface="Arial" panose="020B0604020202020204" pitchFamily="34" charset="0"/>
                <a:ea typeface="Arial" panose="020B0604020202020204" pitchFamily="34" charset="0"/>
              </a:rPr>
              <a:t>que se deben llevar a cabo para la solución del incidente, sean precisos y eficientes, puesto que cada minuto que pasa es fundamental para el negocio.</a:t>
            </a:r>
          </a:p>
        </p:txBody>
      </p:sp>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51486" y="912824"/>
            <a:ext cx="3491157"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a:t>
            </a:r>
            <a:r>
              <a:rPr lang="es-ES" dirty="0">
                <a:solidFill>
                  <a:schemeClr val="dk1"/>
                </a:solidFill>
              </a:rPr>
              <a:t>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2958957"/>
            <a:ext cx="3948174" cy="3899041"/>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r>
              <a:rPr lang="es-ES" sz="1100" dirty="0">
                <a:solidFill>
                  <a:schemeClr val="dk1"/>
                </a:solidFill>
                <a:hlinkClick r:id="rId6"/>
              </a:rPr>
              <a:t>https://www.freepik.es/vector-gratis/gente-caminando-sentada-edificio-hospital-exterior-cristal-clinica-ciudad-ilustracion-vector-plano-ayuda-medica-emergencia-arquitectura-concepto-salud_10613398.htm#query=hospital&amp;position=0&amp;from_view=search</a:t>
            </a:r>
            <a:endParaRPr lang="es-ES" sz="1100" dirty="0">
              <a:solidFill>
                <a:schemeClr val="dk1"/>
              </a:solidFill>
            </a:endParaRPr>
          </a:p>
          <a:p>
            <a:pPr lvl="0">
              <a:buClr>
                <a:schemeClr val="dk1"/>
              </a:buClr>
              <a:buSzPts val="300"/>
            </a:pPr>
            <a:r>
              <a:rPr lang="es-CO" sz="1100" dirty="0">
                <a:hlinkClick r:id="rId7"/>
              </a:rPr>
              <a:t>https://www.freepik.es/vector-gratis/paciente-acostado-cama-terapia-intensiva_9650622.htm#query=hospital&amp;position=11&amp;from_view=search</a:t>
            </a:r>
            <a:endParaRPr lang="es-CO" sz="1100" dirty="0"/>
          </a:p>
          <a:p>
            <a:pPr lvl="0">
              <a:buClr>
                <a:schemeClr val="dk1"/>
              </a:buClr>
              <a:buSzPts val="300"/>
            </a:pPr>
            <a:r>
              <a:rPr lang="es-CO" sz="1100" dirty="0">
                <a:hlinkClick r:id="rId8"/>
              </a:rPr>
              <a:t>https://www.freepik.es/vector-gratis/equipo-trabaja-alcanzar-meta-isometrica-plana_12258980.htm#page=3&amp;query=objetivo&amp;position=2&amp;from_view=search</a:t>
            </a:r>
            <a:endParaRPr lang="es-CO" sz="1100" dirty="0"/>
          </a:p>
          <a:p>
            <a:pPr lvl="0">
              <a:buClr>
                <a:schemeClr val="dk1"/>
              </a:buClr>
              <a:buSzPts val="300"/>
            </a:pPr>
            <a:r>
              <a:rPr lang="es-CO" sz="1100" dirty="0"/>
              <a:t>https://</a:t>
            </a:r>
            <a:r>
              <a:rPr lang="es-CO" sz="1100" dirty="0" err="1"/>
              <a:t>stock.adobe.com</a:t>
            </a:r>
            <a:r>
              <a:rPr lang="es-CO" sz="1100" dirty="0"/>
              <a:t>/</a:t>
            </a:r>
            <a:r>
              <a:rPr lang="es-CO" sz="1100" dirty="0" err="1"/>
              <a:t>co</a:t>
            </a:r>
            <a:r>
              <a:rPr lang="es-CO" sz="1100" dirty="0"/>
              <a:t>/</a:t>
            </a:r>
            <a:r>
              <a:rPr lang="es-CO" sz="1100" dirty="0" err="1"/>
              <a:t>images</a:t>
            </a:r>
            <a:r>
              <a:rPr lang="es-CO" sz="1100" dirty="0"/>
              <a:t>/id/440765364?as_audience=</a:t>
            </a:r>
            <a:r>
              <a:rPr lang="es-CO" sz="1100" dirty="0" err="1"/>
              <a:t>idp&amp;as_campaign</a:t>
            </a:r>
            <a:r>
              <a:rPr lang="es-CO" sz="1100" dirty="0"/>
              <a:t>=</a:t>
            </a:r>
            <a:r>
              <a:rPr lang="es-CO" sz="1100" dirty="0" err="1"/>
              <a:t>Freepik&amp;get_facets</a:t>
            </a:r>
            <a:r>
              <a:rPr lang="es-CO" sz="1100" dirty="0"/>
              <a:t>=1&amp;order=</a:t>
            </a:r>
            <a:r>
              <a:rPr lang="es-CO" sz="1100" dirty="0" err="1"/>
              <a:t>relevance&amp;safe_search</a:t>
            </a:r>
            <a:r>
              <a:rPr lang="es-CO" sz="1100" dirty="0"/>
              <a:t>=1&amp;as_content=</a:t>
            </a:r>
            <a:r>
              <a:rPr lang="es-CO" sz="1100" dirty="0" err="1"/>
              <a:t>api&amp;k</a:t>
            </a:r>
            <a:r>
              <a:rPr lang="es-CO" sz="1100" dirty="0"/>
              <a:t>=team%20work,%20teamwork&amp;filterscontent_typezip_vector=1&amp;tduid=58d5dcab88cd4f318bf9cd67f089f83c&amp;as_channel=</a:t>
            </a:r>
            <a:r>
              <a:rPr lang="es-CO" sz="1100" dirty="0" err="1"/>
              <a:t>affiliate&amp;as_campclass</a:t>
            </a:r>
            <a:r>
              <a:rPr lang="es-CO" sz="1100" dirty="0"/>
              <a:t>=</a:t>
            </a:r>
            <a:r>
              <a:rPr lang="es-CO" sz="1100" dirty="0" err="1"/>
              <a:t>redirect&amp;as_source</a:t>
            </a:r>
            <a:r>
              <a:rPr lang="es-CO" sz="1100" dirty="0"/>
              <a:t>=</a:t>
            </a:r>
            <a:r>
              <a:rPr lang="es-CO" sz="1100" dirty="0" err="1"/>
              <a:t>arvato</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32" name="Picture 8" descr="Business team and teamwork vector concept. Symbol of cooperation, process, solution. Minimal illustration.">
            <a:extLst>
              <a:ext uri="{FF2B5EF4-FFF2-40B4-BE49-F238E27FC236}">
                <a16:creationId xmlns:a16="http://schemas.microsoft.com/office/drawing/2014/main" id="{8BEB72E8-9AE7-8D40-900E-611BE2FF5E0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4501" b="73833" l="21095" r="74294">
                        <a14:foregroundMark x1="58983" y1="39617" x2="57000" y2="35900"/>
                        <a14:foregroundMark x1="61800" y1="44900" x2="59591" y2="40757"/>
                        <a14:foregroundMark x1="57000" y1="35900" x2="57000" y2="35400"/>
                        <a14:foregroundMark x1="62900" y1="27900" x2="62500" y2="27100"/>
                        <a14:foregroundMark x1="67500" y1="33400" x2="74000" y2="40500"/>
                        <a14:foregroundMark x1="74000" y1="40500" x2="68300" y2="47300"/>
                        <a14:foregroundMark x1="62696" y1="44663" x2="59800" y2="43300"/>
                        <a14:foregroundMark x1="68300" y1="47300" x2="67680" y2="47009"/>
                        <a14:foregroundMark x1="59800" y1="43300" x2="57000" y2="38800"/>
                        <a14:foregroundMark x1="61600" y1="56600" x2="66500" y2="66000"/>
                        <a14:foregroundMark x1="66500" y1="66000" x2="63500" y2="72800"/>
                        <a14:foregroundMark x1="59700" y1="33000" x2="65000" y2="33000"/>
                        <a14:foregroundMark x1="33200" y1="55700" x2="33000" y2="57400"/>
                        <a14:foregroundMark x1="31600" y1="59700" x2="31500" y2="60500"/>
                        <a14:foregroundMark x1="60200" y1="46300" x2="67100" y2="48200"/>
                        <a14:backgroundMark x1="60200" y1="38800" x2="66172" y2="46310"/>
                      </a14:backgroundRemoval>
                    </a14:imgEffect>
                  </a14:imgLayer>
                </a14:imgProps>
              </a:ext>
              <a:ext uri="{28A0092B-C50C-407E-A947-70E740481C1C}">
                <a14:useLocalDpi xmlns:a14="http://schemas.microsoft.com/office/drawing/2010/main" val="0"/>
              </a:ext>
            </a:extLst>
          </a:blip>
          <a:srcRect l="14445" t="18334" r="19056" b="20000"/>
          <a:stretch/>
        </p:blipFill>
        <p:spPr bwMode="auto">
          <a:xfrm>
            <a:off x="1214288" y="2138631"/>
            <a:ext cx="1248213" cy="1157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392</Words>
  <Application>Microsoft Office PowerPoint</Application>
  <PresentationFormat>Panorámica</PresentationFormat>
  <Paragraphs>13</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12</cp:revision>
  <dcterms:modified xsi:type="dcterms:W3CDTF">2022-05-27T03:43:02Z</dcterms:modified>
</cp:coreProperties>
</file>