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8" r:id="rId2"/>
    <p:sldId id="261" r:id="rId3"/>
    <p:sldId id="263" r:id="rId4"/>
    <p:sldId id="264" r:id="rId5"/>
    <p:sldId id="265" r:id="rId6"/>
    <p:sldId id="266" r:id="rId7"/>
    <p:sldId id="267"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5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04226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58583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001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29659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95369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tock.adobe.com/co/images/teamwork-and-business-line-icons-collection-big-ui-icon-set-thin-outline-icons-pack-vector-illustration-eps10/490952618?prev_url=detai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01833"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CF02_2_interactivo_impactos BIA</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5" name="Google Shape;115;p6"/>
          <p:cNvSpPr txBox="1"/>
          <p:nvPr/>
        </p:nvSpPr>
        <p:spPr>
          <a:xfrm>
            <a:off x="8465798" y="1077408"/>
            <a:ext cx="3599603"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Favor realizar interactivo de cinco botones, cada uno con unos íconos representativos de su contenido.</a:t>
            </a:r>
          </a:p>
          <a:p>
            <a:pPr marL="0" marR="0" lvl="0" indent="0" algn="l" rtl="0">
              <a:lnSpc>
                <a:spcPct val="100000"/>
              </a:lnSpc>
              <a:spcBef>
                <a:spcPts val="0"/>
              </a:spcBef>
              <a:spcAft>
                <a:spcPts val="0"/>
              </a:spcAft>
              <a:buClr>
                <a:schemeClr val="dk1"/>
              </a:buClr>
              <a:buSzPts val="350"/>
              <a:buFont typeface="Arial"/>
              <a:buNone/>
            </a:pPr>
            <a:endParaRPr lang="es-ES" dirty="0">
              <a:solidFill>
                <a:schemeClr val="dk1"/>
              </a:solidFill>
            </a:endParaRPr>
          </a:p>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Al hacer clic sobre cada ícono, se abre el cuadro de diálogo con su respectivo texto. </a:t>
            </a:r>
            <a:endParaRPr sz="1400" b="0" i="0" u="none" strike="noStrike" cap="none" dirty="0">
              <a:solidFill>
                <a:schemeClr val="dk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4749749"/>
            <a:ext cx="3948174" cy="210824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a:t>
            </a:r>
          </a:p>
          <a:p>
            <a:pPr lvl="0">
              <a:buClr>
                <a:schemeClr val="dk1"/>
              </a:buClr>
              <a:buSzPts val="300"/>
            </a:pPr>
            <a:r>
              <a:rPr lang="es-ES" sz="1100" dirty="0">
                <a:solidFill>
                  <a:schemeClr val="dk1"/>
                </a:solidFill>
              </a:rPr>
              <a:t>https://www.freepik.es/vector-gratis/empresa-distribucion-global-flete-internacional-carga-gestion-cadena-suministro-control-operaciones-logisticas-optimiza-su-concepto-logistico-ilustracion-aislada-bluevector-coral-rosado_11667291.htm#page=8&amp;query=an%C3%A1lisis&amp;position=2&amp;from_view=search </a:t>
            </a:r>
          </a:p>
          <a:p>
            <a:pPr lvl="0">
              <a:buClr>
                <a:schemeClr val="dk1"/>
              </a:buClr>
              <a:buSzPts val="300"/>
            </a:pPr>
            <a:endParaRPr lang="es-ES" sz="1100" dirty="0">
              <a:solidFill>
                <a:schemeClr val="dk1"/>
              </a:solidFill>
            </a:endParaRPr>
          </a:p>
          <a:p>
            <a:pPr lvl="0">
              <a:buClr>
                <a:schemeClr val="dk1"/>
              </a:buClr>
              <a:buSzPts val="300"/>
            </a:pPr>
            <a:r>
              <a:rPr lang="es-CO" sz="1100" dirty="0">
                <a:hlinkClick r:id="rId3"/>
              </a:rPr>
              <a:t>https://stock.adobe.com/co/images/teamwork-and-business-line-icons-collection-big-ui-icon-set-thin-outline-icons-pack-vector-illustration-eps10/490952618?prev_url=detail</a:t>
            </a:r>
            <a:r>
              <a:rPr lang="es-CO" sz="1100" dirty="0"/>
              <a:t> </a:t>
            </a: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pic>
        <p:nvPicPr>
          <p:cNvPr id="1026" name="Picture 2" descr="Empresa de distribución global, flete internacional de carga. la gestión de la cadena de suministro, el control de las operaciones logísticas, optimiza su concepto logístico. ilustración aislada de bluevector coral rosado vector gratuito">
            <a:extLst>
              <a:ext uri="{FF2B5EF4-FFF2-40B4-BE49-F238E27FC236}">
                <a16:creationId xmlns:a16="http://schemas.microsoft.com/office/drawing/2014/main" id="{4F91B0B9-5136-A941-A08F-E2DC454587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047" y="1077408"/>
            <a:ext cx="7459038" cy="4968720"/>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C2A9D548-44CA-9B4E-B508-4BD6EDF40481}"/>
              </a:ext>
            </a:extLst>
          </p:cNvPr>
          <p:cNvSpPr/>
          <p:nvPr/>
        </p:nvSpPr>
        <p:spPr>
          <a:xfrm>
            <a:off x="1726059" y="3069404"/>
            <a:ext cx="698643" cy="698643"/>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Elipse 7">
            <a:extLst>
              <a:ext uri="{FF2B5EF4-FFF2-40B4-BE49-F238E27FC236}">
                <a16:creationId xmlns:a16="http://schemas.microsoft.com/office/drawing/2014/main" id="{16DEF7CC-AA0F-E245-B6A9-900938BA0CD2}"/>
              </a:ext>
            </a:extLst>
          </p:cNvPr>
          <p:cNvSpPr/>
          <p:nvPr/>
        </p:nvSpPr>
        <p:spPr>
          <a:xfrm>
            <a:off x="1645468" y="4886217"/>
            <a:ext cx="698643" cy="698643"/>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Elipse 8">
            <a:extLst>
              <a:ext uri="{FF2B5EF4-FFF2-40B4-BE49-F238E27FC236}">
                <a16:creationId xmlns:a16="http://schemas.microsoft.com/office/drawing/2014/main" id="{FB650EE1-4423-964C-9142-B74A22888642}"/>
              </a:ext>
            </a:extLst>
          </p:cNvPr>
          <p:cNvSpPr/>
          <p:nvPr/>
        </p:nvSpPr>
        <p:spPr>
          <a:xfrm>
            <a:off x="6380143" y="2329665"/>
            <a:ext cx="698643" cy="698643"/>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Elipse 9">
            <a:extLst>
              <a:ext uri="{FF2B5EF4-FFF2-40B4-BE49-F238E27FC236}">
                <a16:creationId xmlns:a16="http://schemas.microsoft.com/office/drawing/2014/main" id="{B2AB3982-7101-1E4A-B1DA-CB89E006FCE1}"/>
              </a:ext>
            </a:extLst>
          </p:cNvPr>
          <p:cNvSpPr/>
          <p:nvPr/>
        </p:nvSpPr>
        <p:spPr>
          <a:xfrm>
            <a:off x="6380143" y="4846771"/>
            <a:ext cx="698643" cy="698643"/>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Elipse 11">
            <a:extLst>
              <a:ext uri="{FF2B5EF4-FFF2-40B4-BE49-F238E27FC236}">
                <a16:creationId xmlns:a16="http://schemas.microsoft.com/office/drawing/2014/main" id="{220A8F0F-ED9B-AE4B-A779-4964FE163ED8}"/>
              </a:ext>
            </a:extLst>
          </p:cNvPr>
          <p:cNvSpPr/>
          <p:nvPr/>
        </p:nvSpPr>
        <p:spPr>
          <a:xfrm>
            <a:off x="3956948" y="5700705"/>
            <a:ext cx="851043" cy="851043"/>
          </a:xfrm>
          <a:prstGeom prst="ellipse">
            <a:avLst/>
          </a:prstGeom>
          <a:solidFill>
            <a:schemeClr val="accent1">
              <a:lumMod val="60000"/>
              <a:lumOff val="40000"/>
            </a:schemeClr>
          </a:solidFill>
          <a:ln w="57150">
            <a:solidFill>
              <a:srgbClr val="4145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Elipse 10">
            <a:extLst>
              <a:ext uri="{FF2B5EF4-FFF2-40B4-BE49-F238E27FC236}">
                <a16:creationId xmlns:a16="http://schemas.microsoft.com/office/drawing/2014/main" id="{6262C7EE-5199-5548-BC27-940D41E7F136}"/>
              </a:ext>
            </a:extLst>
          </p:cNvPr>
          <p:cNvSpPr/>
          <p:nvPr/>
        </p:nvSpPr>
        <p:spPr>
          <a:xfrm>
            <a:off x="4068566" y="5803873"/>
            <a:ext cx="644705" cy="644705"/>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Teamwork and business line icons collection. Big UI icon set. Thin outline icons pack. Vector illustration eps10">
            <a:extLst>
              <a:ext uri="{FF2B5EF4-FFF2-40B4-BE49-F238E27FC236}">
                <a16:creationId xmlns:a16="http://schemas.microsoft.com/office/drawing/2014/main" id="{40D90833-F3F3-F142-9BB6-D2A957DAC90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0981" t="62642" r="44469" b="22933"/>
          <a:stretch/>
        </p:blipFill>
        <p:spPr bwMode="auto">
          <a:xfrm>
            <a:off x="6544530" y="5003515"/>
            <a:ext cx="432142" cy="41504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Teamwork and business line icons collection. Big UI icon set. Thin outline icons pack. Vector illustration eps10">
            <a:extLst>
              <a:ext uri="{FF2B5EF4-FFF2-40B4-BE49-F238E27FC236}">
                <a16:creationId xmlns:a16="http://schemas.microsoft.com/office/drawing/2014/main" id="{750C2E12-0218-CA47-BFF9-DC97ACD8E72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7388" t="59200" r="7780" b="22933"/>
          <a:stretch/>
        </p:blipFill>
        <p:spPr bwMode="auto">
          <a:xfrm>
            <a:off x="1858546" y="3183664"/>
            <a:ext cx="419637" cy="47012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Teamwork and business line icons collection. Big UI icon set. Thin outline icons pack. Vector illustration eps10">
            <a:extLst>
              <a:ext uri="{FF2B5EF4-FFF2-40B4-BE49-F238E27FC236}">
                <a16:creationId xmlns:a16="http://schemas.microsoft.com/office/drawing/2014/main" id="{5092AB85-B035-814A-A417-C43EE828344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4036" t="80455" r="2106" b="5846"/>
          <a:stretch/>
        </p:blipFill>
        <p:spPr bwMode="auto">
          <a:xfrm>
            <a:off x="1799343" y="5024387"/>
            <a:ext cx="366354" cy="39417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Teamwork and business line icons collection. Big UI icon set. Thin outline icons pack. Vector illustration eps10">
            <a:extLst>
              <a:ext uri="{FF2B5EF4-FFF2-40B4-BE49-F238E27FC236}">
                <a16:creationId xmlns:a16="http://schemas.microsoft.com/office/drawing/2014/main" id="{F83894A1-7045-844F-AE4F-3815C9E0A31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9165" t="23272" r="57048" b="59678"/>
          <a:stretch/>
        </p:blipFill>
        <p:spPr bwMode="auto">
          <a:xfrm>
            <a:off x="6544530" y="2433691"/>
            <a:ext cx="359597" cy="49059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9EFC8CC8-B2D3-CC4C-8F02-76505A372ECE}"/>
              </a:ext>
            </a:extLst>
          </p:cNvPr>
          <p:cNvPicPr>
            <a:picLocks noChangeAspect="1"/>
          </p:cNvPicPr>
          <p:nvPr/>
        </p:nvPicPr>
        <p:blipFill>
          <a:blip r:embed="rId6"/>
          <a:stretch>
            <a:fillRect/>
          </a:stretch>
        </p:blipFill>
        <p:spPr>
          <a:xfrm>
            <a:off x="4214071" y="5939509"/>
            <a:ext cx="378478" cy="378478"/>
          </a:xfrm>
          <a:prstGeom prst="rect">
            <a:avLst/>
          </a:prstGeom>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5" name="Google Shape;115;p6"/>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4749749"/>
            <a:ext cx="3948174" cy="210824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https://</a:t>
            </a:r>
            <a:r>
              <a:rPr lang="es-ES" sz="1100" dirty="0" err="1">
                <a:solidFill>
                  <a:schemeClr val="dk1"/>
                </a:solidFill>
              </a:rPr>
              <a:t>www.freepik.es</a:t>
            </a:r>
            <a:r>
              <a:rPr lang="es-ES" sz="1100" dirty="0">
                <a:solidFill>
                  <a:schemeClr val="dk1"/>
                </a:solidFill>
              </a:rPr>
              <a:t>/vector-gratis/empresa-distribucion-global-flete-internacional-carga-gestion-cadena-suministro-control-operaciones-logisticas-optimiza-su-concepto-logistico-ilustracion-aislada-bluevector-coral-rosado_11667291.htm#page=8&amp;query=an%C3%A1lisis&amp;position=2&amp;from_view=</a:t>
            </a:r>
            <a:r>
              <a:rPr lang="es-ES" sz="1100" dirty="0" err="1">
                <a:solidFill>
                  <a:schemeClr val="dk1"/>
                </a:solidFill>
              </a:rPr>
              <a:t>search</a:t>
            </a:r>
            <a:endParaRPr lang="es-ES" sz="1100" dirty="0">
              <a:solidFill>
                <a:schemeClr val="dk1"/>
              </a:solidFill>
            </a:endParaRPr>
          </a:p>
          <a:p>
            <a:pPr lvl="0">
              <a:buClr>
                <a:schemeClr val="dk1"/>
              </a:buClr>
              <a:buSzPts val="300"/>
            </a:pP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pic>
        <p:nvPicPr>
          <p:cNvPr id="1026" name="Picture 2" descr="Empresa de distribución global, flete internacional de carga. la gestión de la cadena de suministro, el control de las operaciones logísticas, optimiza su concepto logístico. ilustración aislada de bluevector coral rosado vector gratuito">
            <a:extLst>
              <a:ext uri="{FF2B5EF4-FFF2-40B4-BE49-F238E27FC236}">
                <a16:creationId xmlns:a16="http://schemas.microsoft.com/office/drawing/2014/main" id="{4F91B0B9-5136-A941-A08F-E2DC45458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47" y="1077408"/>
            <a:ext cx="7459038" cy="4968720"/>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C2A9D548-44CA-9B4E-B508-4BD6EDF40481}"/>
              </a:ext>
            </a:extLst>
          </p:cNvPr>
          <p:cNvSpPr/>
          <p:nvPr/>
        </p:nvSpPr>
        <p:spPr>
          <a:xfrm>
            <a:off x="1726059" y="3069404"/>
            <a:ext cx="698643" cy="698643"/>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Elipse 7">
            <a:extLst>
              <a:ext uri="{FF2B5EF4-FFF2-40B4-BE49-F238E27FC236}">
                <a16:creationId xmlns:a16="http://schemas.microsoft.com/office/drawing/2014/main" id="{16DEF7CC-AA0F-E245-B6A9-900938BA0CD2}"/>
              </a:ext>
            </a:extLst>
          </p:cNvPr>
          <p:cNvSpPr/>
          <p:nvPr/>
        </p:nvSpPr>
        <p:spPr>
          <a:xfrm>
            <a:off x="1645468" y="4886217"/>
            <a:ext cx="698643" cy="698643"/>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Elipse 8">
            <a:extLst>
              <a:ext uri="{FF2B5EF4-FFF2-40B4-BE49-F238E27FC236}">
                <a16:creationId xmlns:a16="http://schemas.microsoft.com/office/drawing/2014/main" id="{FB650EE1-4423-964C-9142-B74A22888642}"/>
              </a:ext>
            </a:extLst>
          </p:cNvPr>
          <p:cNvSpPr/>
          <p:nvPr/>
        </p:nvSpPr>
        <p:spPr>
          <a:xfrm>
            <a:off x="6380143" y="2329665"/>
            <a:ext cx="698643" cy="698643"/>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Elipse 9">
            <a:extLst>
              <a:ext uri="{FF2B5EF4-FFF2-40B4-BE49-F238E27FC236}">
                <a16:creationId xmlns:a16="http://schemas.microsoft.com/office/drawing/2014/main" id="{B2AB3982-7101-1E4A-B1DA-CB89E006FCE1}"/>
              </a:ext>
            </a:extLst>
          </p:cNvPr>
          <p:cNvSpPr/>
          <p:nvPr/>
        </p:nvSpPr>
        <p:spPr>
          <a:xfrm>
            <a:off x="6380143" y="4846771"/>
            <a:ext cx="698643" cy="698643"/>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Llamada rectangular redondeada 2">
            <a:extLst>
              <a:ext uri="{FF2B5EF4-FFF2-40B4-BE49-F238E27FC236}">
                <a16:creationId xmlns:a16="http://schemas.microsoft.com/office/drawing/2014/main" id="{1747FD58-7519-E34C-8B44-5CE342BBF777}"/>
              </a:ext>
            </a:extLst>
          </p:cNvPr>
          <p:cNvSpPr/>
          <p:nvPr/>
        </p:nvSpPr>
        <p:spPr>
          <a:xfrm>
            <a:off x="2619910" y="2075379"/>
            <a:ext cx="5291191" cy="3308279"/>
          </a:xfrm>
          <a:prstGeom prst="wedgeRoundRectCallout">
            <a:avLst>
              <a:gd name="adj1" fmla="val -57920"/>
              <a:gd name="adj2" fmla="val -13132"/>
              <a:gd name="adj3" fmla="val 16667"/>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9BC39637-6A7D-3D45-B7CD-56E7390383EA}"/>
              </a:ext>
            </a:extLst>
          </p:cNvPr>
          <p:cNvSpPr/>
          <p:nvPr/>
        </p:nvSpPr>
        <p:spPr>
          <a:xfrm>
            <a:off x="3075397" y="2421524"/>
            <a:ext cx="4380215" cy="2693045"/>
          </a:xfrm>
          <a:prstGeom prst="rect">
            <a:avLst/>
          </a:prstGeom>
        </p:spPr>
        <p:txBody>
          <a:bodyPr wrap="square">
            <a:spAutoFit/>
          </a:bodyPr>
          <a:lstStyle/>
          <a:p>
            <a:pPr lvl="0" algn="just"/>
            <a:r>
              <a:rPr lang="es-CO" sz="1300" b="1" dirty="0">
                <a:solidFill>
                  <a:srgbClr val="0070C0"/>
                </a:solidFill>
                <a:latin typeface="Arial" panose="020B0604020202020204" pitchFamily="34" charset="0"/>
                <a:ea typeface="Arial" panose="020B0604020202020204" pitchFamily="34" charset="0"/>
              </a:rPr>
              <a:t>Impacto operacional: </a:t>
            </a:r>
            <a:r>
              <a:rPr lang="es-CO" sz="1300" dirty="0">
                <a:solidFill>
                  <a:schemeClr val="tx1"/>
                </a:solidFill>
                <a:latin typeface="Arial" panose="020B0604020202020204" pitchFamily="34" charset="0"/>
                <a:ea typeface="Arial" panose="020B0604020202020204" pitchFamily="34" charset="0"/>
              </a:rPr>
              <a:t>e</a:t>
            </a:r>
            <a:r>
              <a:rPr lang="es-CO" sz="1300" dirty="0">
                <a:latin typeface="Arial" panose="020B0604020202020204" pitchFamily="34" charset="0"/>
                <a:ea typeface="Arial" panose="020B0604020202020204" pitchFamily="34" charset="0"/>
              </a:rPr>
              <a:t>s aquel que por su naturaleza no logra cumplir las expectativas en la calidad del producto o servicio que se desea ofrecer, ocasionando retrasos en algunos procesos del negocio. </a:t>
            </a:r>
          </a:p>
          <a:p>
            <a:pPr lvl="0" algn="just"/>
            <a:endParaRPr lang="es-CO" sz="1300" dirty="0">
              <a:latin typeface="Arial" panose="020B0604020202020204" pitchFamily="34" charset="0"/>
              <a:ea typeface="Arial" panose="020B0604020202020204" pitchFamily="34" charset="0"/>
            </a:endParaRPr>
          </a:p>
          <a:p>
            <a:pPr lvl="0" algn="just"/>
            <a:r>
              <a:rPr lang="es-CO" sz="1300" dirty="0">
                <a:latin typeface="Arial" panose="020B0604020202020204" pitchFamily="34" charset="0"/>
                <a:ea typeface="Arial" panose="020B0604020202020204" pitchFamily="34" charset="0"/>
              </a:rPr>
              <a:t>Un ejemplo de ello sería una cadena de inventario. No es un secreto que el proceso de llevar inventarios en una organización es fundamental para otros procesos como ventas, facturación y compras; esto quiere decir que si se detiene el proceso de manejo de inventarios,  la empresa tendría de alguna manera que manejar de forma manual este proceso y por tanto, va a requerir mucho esfuerzo de tiempo.  </a:t>
            </a:r>
          </a:p>
        </p:txBody>
      </p:sp>
      <p:sp>
        <p:nvSpPr>
          <p:cNvPr id="5" name="Elipse 4">
            <a:extLst>
              <a:ext uri="{FF2B5EF4-FFF2-40B4-BE49-F238E27FC236}">
                <a16:creationId xmlns:a16="http://schemas.microsoft.com/office/drawing/2014/main" id="{33307DB7-EDBD-AE4D-A62C-935EC79D3CA0}"/>
              </a:ext>
            </a:extLst>
          </p:cNvPr>
          <p:cNvSpPr/>
          <p:nvPr/>
        </p:nvSpPr>
        <p:spPr>
          <a:xfrm>
            <a:off x="7455612" y="1993187"/>
            <a:ext cx="527408" cy="52398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pic>
        <p:nvPicPr>
          <p:cNvPr id="15" name="Picture 4" descr="Teamwork and business line icons collection. Big UI icon set. Thin outline icons pack. Vector illustration eps10">
            <a:extLst>
              <a:ext uri="{FF2B5EF4-FFF2-40B4-BE49-F238E27FC236}">
                <a16:creationId xmlns:a16="http://schemas.microsoft.com/office/drawing/2014/main" id="{28E7DD52-10D7-C240-90F6-7C9E953AF0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7388" t="59200" r="7780" b="22933"/>
          <a:stretch/>
        </p:blipFill>
        <p:spPr bwMode="auto">
          <a:xfrm>
            <a:off x="1858546" y="3183664"/>
            <a:ext cx="419637" cy="47012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Teamwork and business line icons collection. Big UI icon set. Thin outline icons pack. Vector illustration eps10">
            <a:extLst>
              <a:ext uri="{FF2B5EF4-FFF2-40B4-BE49-F238E27FC236}">
                <a16:creationId xmlns:a16="http://schemas.microsoft.com/office/drawing/2014/main" id="{5963BFAB-BD9F-8243-96B7-69ADED3352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4036" t="80455" r="2106" b="5846"/>
          <a:stretch/>
        </p:blipFill>
        <p:spPr bwMode="auto">
          <a:xfrm>
            <a:off x="1799343" y="5024387"/>
            <a:ext cx="366354" cy="394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560965"/>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4749749"/>
            <a:ext cx="3948174" cy="210824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https://</a:t>
            </a:r>
            <a:r>
              <a:rPr lang="es-ES" sz="1100" dirty="0" err="1">
                <a:solidFill>
                  <a:schemeClr val="dk1"/>
                </a:solidFill>
              </a:rPr>
              <a:t>www.freepik.es</a:t>
            </a:r>
            <a:r>
              <a:rPr lang="es-ES" sz="1100" dirty="0">
                <a:solidFill>
                  <a:schemeClr val="dk1"/>
                </a:solidFill>
              </a:rPr>
              <a:t>/vector-gratis/empresa-distribucion-global-flete-internacional-carga-gestion-cadena-suministro-control-operaciones-logisticas-optimiza-su-concepto-logistico-ilustracion-aislada-bluevector-coral-rosado_11667291.htm#page=8&amp;query=an%C3%A1lisis&amp;position=2&amp;from_view=</a:t>
            </a:r>
            <a:r>
              <a:rPr lang="es-ES" sz="1100" dirty="0" err="1">
                <a:solidFill>
                  <a:schemeClr val="dk1"/>
                </a:solidFill>
              </a:rPr>
              <a:t>search</a:t>
            </a: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pic>
        <p:nvPicPr>
          <p:cNvPr id="1026" name="Picture 2" descr="Empresa de distribución global, flete internacional de carga. la gestión de la cadena de suministro, el control de las operaciones logísticas, optimiza su concepto logístico. ilustración aislada de bluevector coral rosado vector gratuito">
            <a:extLst>
              <a:ext uri="{FF2B5EF4-FFF2-40B4-BE49-F238E27FC236}">
                <a16:creationId xmlns:a16="http://schemas.microsoft.com/office/drawing/2014/main" id="{4F91B0B9-5136-A941-A08F-E2DC45458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47" y="1077408"/>
            <a:ext cx="7459038" cy="4968720"/>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C2A9D548-44CA-9B4E-B508-4BD6EDF40481}"/>
              </a:ext>
            </a:extLst>
          </p:cNvPr>
          <p:cNvSpPr/>
          <p:nvPr/>
        </p:nvSpPr>
        <p:spPr>
          <a:xfrm>
            <a:off x="1726059" y="3069404"/>
            <a:ext cx="698643" cy="698643"/>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Elipse 7">
            <a:extLst>
              <a:ext uri="{FF2B5EF4-FFF2-40B4-BE49-F238E27FC236}">
                <a16:creationId xmlns:a16="http://schemas.microsoft.com/office/drawing/2014/main" id="{16DEF7CC-AA0F-E245-B6A9-900938BA0CD2}"/>
              </a:ext>
            </a:extLst>
          </p:cNvPr>
          <p:cNvSpPr/>
          <p:nvPr/>
        </p:nvSpPr>
        <p:spPr>
          <a:xfrm>
            <a:off x="1645468" y="4886217"/>
            <a:ext cx="698643" cy="698643"/>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Elipse 8">
            <a:extLst>
              <a:ext uri="{FF2B5EF4-FFF2-40B4-BE49-F238E27FC236}">
                <a16:creationId xmlns:a16="http://schemas.microsoft.com/office/drawing/2014/main" id="{FB650EE1-4423-964C-9142-B74A22888642}"/>
              </a:ext>
            </a:extLst>
          </p:cNvPr>
          <p:cNvSpPr/>
          <p:nvPr/>
        </p:nvSpPr>
        <p:spPr>
          <a:xfrm>
            <a:off x="6380143" y="2329665"/>
            <a:ext cx="698643" cy="698643"/>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Elipse 9">
            <a:extLst>
              <a:ext uri="{FF2B5EF4-FFF2-40B4-BE49-F238E27FC236}">
                <a16:creationId xmlns:a16="http://schemas.microsoft.com/office/drawing/2014/main" id="{B2AB3982-7101-1E4A-B1DA-CB89E006FCE1}"/>
              </a:ext>
            </a:extLst>
          </p:cNvPr>
          <p:cNvSpPr/>
          <p:nvPr/>
        </p:nvSpPr>
        <p:spPr>
          <a:xfrm>
            <a:off x="6380143" y="4846771"/>
            <a:ext cx="698643" cy="698643"/>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Llamada rectangular redondeada 2">
            <a:extLst>
              <a:ext uri="{FF2B5EF4-FFF2-40B4-BE49-F238E27FC236}">
                <a16:creationId xmlns:a16="http://schemas.microsoft.com/office/drawing/2014/main" id="{1747FD58-7519-E34C-8B44-5CE342BBF777}"/>
              </a:ext>
            </a:extLst>
          </p:cNvPr>
          <p:cNvSpPr/>
          <p:nvPr/>
        </p:nvSpPr>
        <p:spPr>
          <a:xfrm>
            <a:off x="2465798" y="2329665"/>
            <a:ext cx="5291191" cy="3734475"/>
          </a:xfrm>
          <a:prstGeom prst="wedgeRoundRectCallout">
            <a:avLst>
              <a:gd name="adj1" fmla="val -55978"/>
              <a:gd name="adj2" fmla="val 27322"/>
              <a:gd name="adj3" fmla="val 16667"/>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9BC39637-6A7D-3D45-B7CD-56E7390383EA}"/>
              </a:ext>
            </a:extLst>
          </p:cNvPr>
          <p:cNvSpPr/>
          <p:nvPr/>
        </p:nvSpPr>
        <p:spPr>
          <a:xfrm>
            <a:off x="2943210" y="2691668"/>
            <a:ext cx="4461081" cy="3177793"/>
          </a:xfrm>
          <a:prstGeom prst="rect">
            <a:avLst/>
          </a:prstGeom>
        </p:spPr>
        <p:txBody>
          <a:bodyPr wrap="square">
            <a:spAutoFit/>
          </a:bodyPr>
          <a:lstStyle/>
          <a:p>
            <a:pPr lvl="0" algn="just"/>
            <a:r>
              <a:rPr lang="es-CO" sz="1300" b="1" dirty="0">
                <a:solidFill>
                  <a:srgbClr val="0070C0"/>
                </a:solidFill>
                <a:latin typeface="Arial" panose="020B0604020202020204" pitchFamily="34" charset="0"/>
                <a:ea typeface="Arial" panose="020B0604020202020204" pitchFamily="34" charset="0"/>
              </a:rPr>
              <a:t>Impacto económico: </a:t>
            </a:r>
            <a:r>
              <a:rPr lang="es-CO" sz="1250" dirty="0">
                <a:solidFill>
                  <a:schemeClr val="tx1"/>
                </a:solidFill>
                <a:latin typeface="Arial" panose="020B0604020202020204" pitchFamily="34" charset="0"/>
                <a:ea typeface="Arial" panose="020B0604020202020204" pitchFamily="34" charset="0"/>
              </a:rPr>
              <a:t>esto se ve reflejado en pérdidas en ventas o en sanciones impuestas por incumplimientos ocasionados, por no contar con el sistema operable. En algunas ocasiones, este riesgo puede generar sobre costos en las operaciones y generar una doble pérdida para el mismo. </a:t>
            </a:r>
          </a:p>
          <a:p>
            <a:pPr lvl="0" algn="just"/>
            <a:endParaRPr lang="es-CO" sz="1250" dirty="0">
              <a:solidFill>
                <a:schemeClr val="tx1"/>
              </a:solidFill>
              <a:latin typeface="Arial" panose="020B0604020202020204" pitchFamily="34" charset="0"/>
              <a:ea typeface="Arial" panose="020B0604020202020204" pitchFamily="34" charset="0"/>
            </a:endParaRPr>
          </a:p>
          <a:p>
            <a:pPr lvl="0" algn="just"/>
            <a:r>
              <a:rPr lang="es-CO" sz="1250" dirty="0">
                <a:solidFill>
                  <a:schemeClr val="tx1"/>
                </a:solidFill>
                <a:latin typeface="Arial" panose="020B0604020202020204" pitchFamily="34" charset="0"/>
                <a:ea typeface="Arial" panose="020B0604020202020204" pitchFamily="34" charset="0"/>
              </a:rPr>
              <a:t>Siguiendo con el ejemplo de los inventarios (expuesto en el impacto operativo), en el que se tienen problemas en esta área, podrían causar retraso en los pedidos y por ende, los clientes pueden llegar a sugerir que se les devuelva el dinero, cancelarlos o hasta sancionarlos por incumplimiento. Entonces, desde el punto de vista del riesgo de impacto económico, es de tener en consideración todas las causantes que este pueda ocasionar de acuerdo a los procesos que sean soportados con el mismo.</a:t>
            </a:r>
          </a:p>
        </p:txBody>
      </p:sp>
      <p:sp>
        <p:nvSpPr>
          <p:cNvPr id="5" name="Elipse 4">
            <a:extLst>
              <a:ext uri="{FF2B5EF4-FFF2-40B4-BE49-F238E27FC236}">
                <a16:creationId xmlns:a16="http://schemas.microsoft.com/office/drawing/2014/main" id="{33307DB7-EDBD-AE4D-A62C-935EC79D3CA0}"/>
              </a:ext>
            </a:extLst>
          </p:cNvPr>
          <p:cNvSpPr/>
          <p:nvPr/>
        </p:nvSpPr>
        <p:spPr>
          <a:xfrm>
            <a:off x="7255154" y="2155004"/>
            <a:ext cx="527408" cy="52398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pic>
        <p:nvPicPr>
          <p:cNvPr id="15" name="Picture 4" descr="Teamwork and business line icons collection. Big UI icon set. Thin outline icons pack. Vector illustration eps10">
            <a:extLst>
              <a:ext uri="{FF2B5EF4-FFF2-40B4-BE49-F238E27FC236}">
                <a16:creationId xmlns:a16="http://schemas.microsoft.com/office/drawing/2014/main" id="{BA65A55D-97B7-E144-BC05-3B942BAA2B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7388" t="59200" r="7780" b="22933"/>
          <a:stretch/>
        </p:blipFill>
        <p:spPr bwMode="auto">
          <a:xfrm>
            <a:off x="1858546" y="3183664"/>
            <a:ext cx="419637" cy="47012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Teamwork and business line icons collection. Big UI icon set. Thin outline icons pack. Vector illustration eps10">
            <a:extLst>
              <a:ext uri="{FF2B5EF4-FFF2-40B4-BE49-F238E27FC236}">
                <a16:creationId xmlns:a16="http://schemas.microsoft.com/office/drawing/2014/main" id="{3EE4BB60-3B10-B94A-B286-9C360BBFC8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4036" t="80455" r="2106" b="5846"/>
          <a:stretch/>
        </p:blipFill>
        <p:spPr bwMode="auto">
          <a:xfrm>
            <a:off x="1799343" y="5024387"/>
            <a:ext cx="366354" cy="394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525045"/>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4749749"/>
            <a:ext cx="3948174" cy="210824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https://</a:t>
            </a:r>
            <a:r>
              <a:rPr lang="es-ES" sz="1100" dirty="0" err="1">
                <a:solidFill>
                  <a:schemeClr val="dk1"/>
                </a:solidFill>
              </a:rPr>
              <a:t>www.freepik.es</a:t>
            </a:r>
            <a:r>
              <a:rPr lang="es-ES" sz="1100" dirty="0">
                <a:solidFill>
                  <a:schemeClr val="dk1"/>
                </a:solidFill>
              </a:rPr>
              <a:t>/vector-gratis/empresa-distribucion-global-flete-internacional-carga-gestion-cadena-suministro-control-operaciones-logisticas-optimiza-su-concepto-logistico-ilustracion-aislada-bluevector-coral-rosado_11667291.htm#page=8&amp;query=an%C3%A1lisis&amp;position=2&amp;from_view=</a:t>
            </a:r>
            <a:r>
              <a:rPr lang="es-ES" sz="1100" dirty="0" err="1">
                <a:solidFill>
                  <a:schemeClr val="dk1"/>
                </a:solidFill>
              </a:rPr>
              <a:t>search</a:t>
            </a: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pic>
        <p:nvPicPr>
          <p:cNvPr id="1026" name="Picture 2" descr="Empresa de distribución global, flete internacional de carga. la gestión de la cadena de suministro, el control de las operaciones logísticas, optimiza su concepto logístico. ilustración aislada de bluevector coral rosado vector gratuito">
            <a:extLst>
              <a:ext uri="{FF2B5EF4-FFF2-40B4-BE49-F238E27FC236}">
                <a16:creationId xmlns:a16="http://schemas.microsoft.com/office/drawing/2014/main" id="{4F91B0B9-5136-A941-A08F-E2DC45458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47" y="1077408"/>
            <a:ext cx="7459038" cy="4968720"/>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C2A9D548-44CA-9B4E-B508-4BD6EDF40481}"/>
              </a:ext>
            </a:extLst>
          </p:cNvPr>
          <p:cNvSpPr/>
          <p:nvPr/>
        </p:nvSpPr>
        <p:spPr>
          <a:xfrm>
            <a:off x="1726059" y="3069404"/>
            <a:ext cx="698643" cy="698643"/>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Elipse 7">
            <a:extLst>
              <a:ext uri="{FF2B5EF4-FFF2-40B4-BE49-F238E27FC236}">
                <a16:creationId xmlns:a16="http://schemas.microsoft.com/office/drawing/2014/main" id="{16DEF7CC-AA0F-E245-B6A9-900938BA0CD2}"/>
              </a:ext>
            </a:extLst>
          </p:cNvPr>
          <p:cNvSpPr/>
          <p:nvPr/>
        </p:nvSpPr>
        <p:spPr>
          <a:xfrm>
            <a:off x="1645468" y="4886217"/>
            <a:ext cx="698643" cy="698643"/>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Elipse 8">
            <a:extLst>
              <a:ext uri="{FF2B5EF4-FFF2-40B4-BE49-F238E27FC236}">
                <a16:creationId xmlns:a16="http://schemas.microsoft.com/office/drawing/2014/main" id="{FB650EE1-4423-964C-9142-B74A22888642}"/>
              </a:ext>
            </a:extLst>
          </p:cNvPr>
          <p:cNvSpPr/>
          <p:nvPr/>
        </p:nvSpPr>
        <p:spPr>
          <a:xfrm>
            <a:off x="6380143" y="2329665"/>
            <a:ext cx="698643" cy="698643"/>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Elipse 9">
            <a:extLst>
              <a:ext uri="{FF2B5EF4-FFF2-40B4-BE49-F238E27FC236}">
                <a16:creationId xmlns:a16="http://schemas.microsoft.com/office/drawing/2014/main" id="{B2AB3982-7101-1E4A-B1DA-CB89E006FCE1}"/>
              </a:ext>
            </a:extLst>
          </p:cNvPr>
          <p:cNvSpPr/>
          <p:nvPr/>
        </p:nvSpPr>
        <p:spPr>
          <a:xfrm>
            <a:off x="6380143" y="4846771"/>
            <a:ext cx="698643" cy="698643"/>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Llamada rectangular redondeada 2">
            <a:extLst>
              <a:ext uri="{FF2B5EF4-FFF2-40B4-BE49-F238E27FC236}">
                <a16:creationId xmlns:a16="http://schemas.microsoft.com/office/drawing/2014/main" id="{1747FD58-7519-E34C-8B44-5CE342BBF777}"/>
              </a:ext>
            </a:extLst>
          </p:cNvPr>
          <p:cNvSpPr/>
          <p:nvPr/>
        </p:nvSpPr>
        <p:spPr>
          <a:xfrm>
            <a:off x="1070052" y="1441470"/>
            <a:ext cx="5291191" cy="3839409"/>
          </a:xfrm>
          <a:prstGeom prst="wedgeRoundRectCallout">
            <a:avLst>
              <a:gd name="adj1" fmla="val 54507"/>
              <a:gd name="adj2" fmla="val -14064"/>
              <a:gd name="adj3" fmla="val 16667"/>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9BC39637-6A7D-3D45-B7CD-56E7390383EA}"/>
              </a:ext>
            </a:extLst>
          </p:cNvPr>
          <p:cNvSpPr/>
          <p:nvPr/>
        </p:nvSpPr>
        <p:spPr>
          <a:xfrm>
            <a:off x="1544663" y="1714569"/>
            <a:ext cx="4380215" cy="3293209"/>
          </a:xfrm>
          <a:prstGeom prst="rect">
            <a:avLst/>
          </a:prstGeom>
        </p:spPr>
        <p:txBody>
          <a:bodyPr wrap="square">
            <a:spAutoFit/>
          </a:bodyPr>
          <a:lstStyle/>
          <a:p>
            <a:pPr lvl="0" algn="just"/>
            <a:r>
              <a:rPr lang="es-CO" sz="1300" b="1" dirty="0">
                <a:solidFill>
                  <a:srgbClr val="0070C0"/>
                </a:solidFill>
                <a:latin typeface="Arial" panose="020B0604020202020204" pitchFamily="34" charset="0"/>
                <a:ea typeface="Arial" panose="020B0604020202020204" pitchFamily="34" charset="0"/>
              </a:rPr>
              <a:t>Impacto de reputación: </a:t>
            </a:r>
            <a:r>
              <a:rPr lang="es-CO" sz="1300" dirty="0">
                <a:solidFill>
                  <a:schemeClr val="tx1"/>
                </a:solidFill>
                <a:latin typeface="Arial" panose="020B0604020202020204" pitchFamily="34" charset="0"/>
                <a:ea typeface="Arial" panose="020B0604020202020204" pitchFamily="34" charset="0"/>
              </a:rPr>
              <a:t>suelen ser mucho más dañinos, en algunas ocasiones, que las pérdidas económicas puesto que esta última genera la problemática una sola vez pero la reputación se puede ver afectada por un alcance mayor.  </a:t>
            </a:r>
          </a:p>
          <a:p>
            <a:pPr lvl="0" algn="just"/>
            <a:endParaRPr lang="es-CO" sz="1300" dirty="0">
              <a:solidFill>
                <a:schemeClr val="tx1"/>
              </a:solidFill>
              <a:latin typeface="Arial" panose="020B0604020202020204" pitchFamily="34" charset="0"/>
              <a:ea typeface="Arial" panose="020B0604020202020204" pitchFamily="34" charset="0"/>
            </a:endParaRPr>
          </a:p>
          <a:p>
            <a:pPr lvl="0" algn="just"/>
            <a:r>
              <a:rPr lang="es-CO" sz="1300" dirty="0">
                <a:solidFill>
                  <a:schemeClr val="tx1"/>
                </a:solidFill>
                <a:latin typeface="Arial" panose="020B0604020202020204" pitchFamily="34" charset="0"/>
                <a:ea typeface="Arial" panose="020B0604020202020204" pitchFamily="34" charset="0"/>
              </a:rPr>
              <a:t>Por ejemplo, la cadena de suministros o logística de una empresa no puede entregar los productos en las fechas planteadas al cliente, implicando su insatisfacción y pérdida económica, trayendo como consecuencias adicionales la pérdida del cliente y de otros más, al enterarse por parte de él su experiencia. Esto, entonces, causaría una perdida de mayor escala y probablemente le cueste mucho a la organización invertir en publicidad para poder cambiar esa imagen que se proyecta de incumplimiento por parte de la organización.</a:t>
            </a:r>
          </a:p>
        </p:txBody>
      </p:sp>
      <p:sp>
        <p:nvSpPr>
          <p:cNvPr id="5" name="Elipse 4">
            <a:extLst>
              <a:ext uri="{FF2B5EF4-FFF2-40B4-BE49-F238E27FC236}">
                <a16:creationId xmlns:a16="http://schemas.microsoft.com/office/drawing/2014/main" id="{33307DB7-EDBD-AE4D-A62C-935EC79D3CA0}"/>
              </a:ext>
            </a:extLst>
          </p:cNvPr>
          <p:cNvSpPr/>
          <p:nvPr/>
        </p:nvSpPr>
        <p:spPr>
          <a:xfrm>
            <a:off x="896333" y="1305002"/>
            <a:ext cx="527408" cy="52398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Tree>
    <p:extLst>
      <p:ext uri="{BB962C8B-B14F-4D97-AF65-F5344CB8AC3E}">
        <p14:creationId xmlns:p14="http://schemas.microsoft.com/office/powerpoint/2010/main" val="2717455347"/>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026" name="Picture 2" descr="Empresa de distribución global, flete internacional de carga. la gestión de la cadena de suministro, el control de las operaciones logísticas, optimiza su concepto logístico. ilustración aislada de bluevector coral rosado vector gratuito">
            <a:extLst>
              <a:ext uri="{FF2B5EF4-FFF2-40B4-BE49-F238E27FC236}">
                <a16:creationId xmlns:a16="http://schemas.microsoft.com/office/drawing/2014/main" id="{4F91B0B9-5136-A941-A08F-E2DC45458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47" y="1077408"/>
            <a:ext cx="7459038" cy="4968720"/>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C2A9D548-44CA-9B4E-B508-4BD6EDF40481}"/>
              </a:ext>
            </a:extLst>
          </p:cNvPr>
          <p:cNvSpPr/>
          <p:nvPr/>
        </p:nvSpPr>
        <p:spPr>
          <a:xfrm>
            <a:off x="1726059" y="3069404"/>
            <a:ext cx="698643" cy="698643"/>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Elipse 7">
            <a:extLst>
              <a:ext uri="{FF2B5EF4-FFF2-40B4-BE49-F238E27FC236}">
                <a16:creationId xmlns:a16="http://schemas.microsoft.com/office/drawing/2014/main" id="{16DEF7CC-AA0F-E245-B6A9-900938BA0CD2}"/>
              </a:ext>
            </a:extLst>
          </p:cNvPr>
          <p:cNvSpPr/>
          <p:nvPr/>
        </p:nvSpPr>
        <p:spPr>
          <a:xfrm>
            <a:off x="1645468" y="4886217"/>
            <a:ext cx="698643" cy="698643"/>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Elipse 8">
            <a:extLst>
              <a:ext uri="{FF2B5EF4-FFF2-40B4-BE49-F238E27FC236}">
                <a16:creationId xmlns:a16="http://schemas.microsoft.com/office/drawing/2014/main" id="{FB650EE1-4423-964C-9142-B74A22888642}"/>
              </a:ext>
            </a:extLst>
          </p:cNvPr>
          <p:cNvSpPr/>
          <p:nvPr/>
        </p:nvSpPr>
        <p:spPr>
          <a:xfrm>
            <a:off x="6380143" y="2329665"/>
            <a:ext cx="698643" cy="698643"/>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5" name="Picture 4" descr="Teamwork and business line icons collection. Big UI icon set. Thin outline icons pack. Vector illustration eps10">
            <a:extLst>
              <a:ext uri="{FF2B5EF4-FFF2-40B4-BE49-F238E27FC236}">
                <a16:creationId xmlns:a16="http://schemas.microsoft.com/office/drawing/2014/main" id="{54DF8457-F50B-7647-AD6F-29A964BA48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7388" t="59200" r="7780" b="22933"/>
          <a:stretch/>
        </p:blipFill>
        <p:spPr bwMode="auto">
          <a:xfrm>
            <a:off x="1858546" y="3183664"/>
            <a:ext cx="419637" cy="470121"/>
          </a:xfrm>
          <a:prstGeom prst="rect">
            <a:avLst/>
          </a:prstGeom>
          <a:noFill/>
          <a:extLst>
            <a:ext uri="{909E8E84-426E-40DD-AFC4-6F175D3DCCD1}">
              <a14:hiddenFill xmlns:a14="http://schemas.microsoft.com/office/drawing/2010/main">
                <a:solidFill>
                  <a:srgbClr val="FFFFFF"/>
                </a:solidFill>
              </a14:hiddenFill>
            </a:ext>
          </a:extLst>
        </p:spPr>
      </p:pic>
      <p:sp>
        <p:nvSpPr>
          <p:cNvPr id="10" name="Elipse 9">
            <a:extLst>
              <a:ext uri="{FF2B5EF4-FFF2-40B4-BE49-F238E27FC236}">
                <a16:creationId xmlns:a16="http://schemas.microsoft.com/office/drawing/2014/main" id="{B2AB3982-7101-1E4A-B1DA-CB89E006FCE1}"/>
              </a:ext>
            </a:extLst>
          </p:cNvPr>
          <p:cNvSpPr/>
          <p:nvPr/>
        </p:nvSpPr>
        <p:spPr>
          <a:xfrm>
            <a:off x="6380143" y="4846771"/>
            <a:ext cx="698643" cy="698643"/>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Llamada rectangular redondeada 2">
            <a:extLst>
              <a:ext uri="{FF2B5EF4-FFF2-40B4-BE49-F238E27FC236}">
                <a16:creationId xmlns:a16="http://schemas.microsoft.com/office/drawing/2014/main" id="{1747FD58-7519-E34C-8B44-5CE342BBF777}"/>
              </a:ext>
            </a:extLst>
          </p:cNvPr>
          <p:cNvSpPr/>
          <p:nvPr/>
        </p:nvSpPr>
        <p:spPr>
          <a:xfrm>
            <a:off x="1088952" y="3429000"/>
            <a:ext cx="5291191" cy="2617128"/>
          </a:xfrm>
          <a:prstGeom prst="wedgeRoundRectCallout">
            <a:avLst>
              <a:gd name="adj1" fmla="val 55284"/>
              <a:gd name="adj2" fmla="val 27681"/>
              <a:gd name="adj3" fmla="val 16667"/>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9BC39637-6A7D-3D45-B7CD-56E7390383EA}"/>
              </a:ext>
            </a:extLst>
          </p:cNvPr>
          <p:cNvSpPr/>
          <p:nvPr/>
        </p:nvSpPr>
        <p:spPr>
          <a:xfrm>
            <a:off x="1624975" y="3803336"/>
            <a:ext cx="4380215" cy="1892826"/>
          </a:xfrm>
          <a:prstGeom prst="rect">
            <a:avLst/>
          </a:prstGeom>
        </p:spPr>
        <p:txBody>
          <a:bodyPr wrap="square">
            <a:spAutoFit/>
          </a:bodyPr>
          <a:lstStyle/>
          <a:p>
            <a:pPr lvl="0" algn="just"/>
            <a:r>
              <a:rPr lang="es-CO" sz="1300" b="1" dirty="0">
                <a:solidFill>
                  <a:srgbClr val="0070C0"/>
                </a:solidFill>
                <a:latin typeface="Arial" panose="020B0604020202020204" pitchFamily="34" charset="0"/>
                <a:ea typeface="Arial" panose="020B0604020202020204" pitchFamily="34" charset="0"/>
              </a:rPr>
              <a:t>Impacto legal o contractual: </a:t>
            </a:r>
            <a:r>
              <a:rPr lang="es-CO" sz="1300" dirty="0">
                <a:solidFill>
                  <a:schemeClr val="tx1"/>
                </a:solidFill>
                <a:latin typeface="Arial" panose="020B0604020202020204" pitchFamily="34" charset="0"/>
                <a:ea typeface="Arial" panose="020B0604020202020204" pitchFamily="34" charset="0"/>
              </a:rPr>
              <a:t>se refiere al momento en el que la empresa interrumpe el proceso de negocio llevando a incumplir un contrato, el cual está estrechamente relacionados con aspectos legales en los que se generan pagos por multas y sanciones. </a:t>
            </a:r>
          </a:p>
          <a:p>
            <a:pPr lvl="0" algn="just"/>
            <a:endParaRPr lang="es-CO" sz="1300" dirty="0">
              <a:solidFill>
                <a:schemeClr val="tx1"/>
              </a:solidFill>
              <a:latin typeface="Arial" panose="020B0604020202020204" pitchFamily="34" charset="0"/>
              <a:ea typeface="Arial" panose="020B0604020202020204" pitchFamily="34" charset="0"/>
            </a:endParaRPr>
          </a:p>
          <a:p>
            <a:pPr lvl="0" algn="just"/>
            <a:r>
              <a:rPr lang="es-CO" sz="1300" dirty="0">
                <a:solidFill>
                  <a:schemeClr val="tx1"/>
                </a:solidFill>
                <a:latin typeface="Arial" panose="020B0604020202020204" pitchFamily="34" charset="0"/>
                <a:ea typeface="Arial" panose="020B0604020202020204" pitchFamily="34" charset="0"/>
              </a:rPr>
              <a:t>Este mismo, puede llegar a relacionarse directamente con el impacto de reputación, si la empresa llega a verse  involucrada en un escándalo contractual.</a:t>
            </a:r>
          </a:p>
        </p:txBody>
      </p:sp>
      <p:sp>
        <p:nvSpPr>
          <p:cNvPr id="5" name="Elipse 4">
            <a:extLst>
              <a:ext uri="{FF2B5EF4-FFF2-40B4-BE49-F238E27FC236}">
                <a16:creationId xmlns:a16="http://schemas.microsoft.com/office/drawing/2014/main" id="{33307DB7-EDBD-AE4D-A62C-935EC79D3CA0}"/>
              </a:ext>
            </a:extLst>
          </p:cNvPr>
          <p:cNvSpPr/>
          <p:nvPr/>
        </p:nvSpPr>
        <p:spPr>
          <a:xfrm>
            <a:off x="971019" y="3244065"/>
            <a:ext cx="527408" cy="52398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pic>
        <p:nvPicPr>
          <p:cNvPr id="14" name="Picture 4" descr="Teamwork and business line icons collection. Big UI icon set. Thin outline icons pack. Vector illustration eps10">
            <a:extLst>
              <a:ext uri="{FF2B5EF4-FFF2-40B4-BE49-F238E27FC236}">
                <a16:creationId xmlns:a16="http://schemas.microsoft.com/office/drawing/2014/main" id="{95A56C5B-2B98-4848-B652-EB21BCCD493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981" t="62642" r="44469" b="22933"/>
          <a:stretch/>
        </p:blipFill>
        <p:spPr bwMode="auto">
          <a:xfrm>
            <a:off x="6544530" y="5003515"/>
            <a:ext cx="432142" cy="4150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Teamwork and business line icons collection. Big UI icon set. Thin outline icons pack. Vector illustration eps10">
            <a:extLst>
              <a:ext uri="{FF2B5EF4-FFF2-40B4-BE49-F238E27FC236}">
                <a16:creationId xmlns:a16="http://schemas.microsoft.com/office/drawing/2014/main" id="{4E2A9E60-6FC6-E548-AF16-64118BB7E2C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165" t="23272" r="57048" b="59678"/>
          <a:stretch/>
        </p:blipFill>
        <p:spPr bwMode="auto">
          <a:xfrm>
            <a:off x="6544530" y="2433691"/>
            <a:ext cx="359597" cy="490590"/>
          </a:xfrm>
          <a:prstGeom prst="rect">
            <a:avLst/>
          </a:prstGeom>
          <a:noFill/>
          <a:extLst>
            <a:ext uri="{909E8E84-426E-40DD-AFC4-6F175D3DCCD1}">
              <a14:hiddenFill xmlns:a14="http://schemas.microsoft.com/office/drawing/2010/main">
                <a:solidFill>
                  <a:srgbClr val="FFFFFF"/>
                </a:solidFill>
              </a14:hiddenFill>
            </a:ext>
          </a:extLst>
        </p:spPr>
      </p:pic>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4749749"/>
            <a:ext cx="3948174" cy="210824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https://</a:t>
            </a:r>
            <a:r>
              <a:rPr lang="es-ES" sz="1100" dirty="0" err="1">
                <a:solidFill>
                  <a:schemeClr val="dk1"/>
                </a:solidFill>
              </a:rPr>
              <a:t>www.freepik.es</a:t>
            </a:r>
            <a:r>
              <a:rPr lang="es-ES" sz="1100" dirty="0">
                <a:solidFill>
                  <a:schemeClr val="dk1"/>
                </a:solidFill>
              </a:rPr>
              <a:t>/vector-gratis/empresa-distribucion-global-flete-internacional-carga-gestion-cadena-suministro-control-operaciones-logisticas-optimiza-su-concepto-logistico-ilustracion-aislada-bluevector-coral-rosado_11667291.htm#page=8&amp;query=an%C3%A1lisis&amp;position=2&amp;from_view=</a:t>
            </a:r>
            <a:r>
              <a:rPr lang="es-ES" sz="1100" dirty="0" err="1">
                <a:solidFill>
                  <a:schemeClr val="dk1"/>
                </a:solidFill>
              </a:rPr>
              <a:t>search</a:t>
            </a: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14859221"/>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4749749"/>
            <a:ext cx="3948174" cy="210824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https://</a:t>
            </a:r>
            <a:r>
              <a:rPr lang="es-ES" sz="1100" dirty="0" err="1">
                <a:solidFill>
                  <a:schemeClr val="dk1"/>
                </a:solidFill>
              </a:rPr>
              <a:t>www.freepik.es</a:t>
            </a:r>
            <a:r>
              <a:rPr lang="es-ES" sz="1100" dirty="0">
                <a:solidFill>
                  <a:schemeClr val="dk1"/>
                </a:solidFill>
              </a:rPr>
              <a:t>/vector-gratis/empresa-distribucion-global-flete-internacional-carga-gestion-cadena-suministro-control-operaciones-logisticas-optimiza-su-concepto-logistico-ilustracion-aislada-bluevector-coral-rosado_11667291.htm#page=8&amp;query=an%C3%A1lisis&amp;position=2&amp;from_view=</a:t>
            </a:r>
            <a:r>
              <a:rPr lang="es-ES" sz="1100" dirty="0" err="1">
                <a:solidFill>
                  <a:schemeClr val="dk1"/>
                </a:solidFill>
              </a:rPr>
              <a:t>search</a:t>
            </a: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pic>
        <p:nvPicPr>
          <p:cNvPr id="1026" name="Picture 2" descr="Empresa de distribución global, flete internacional de carga. la gestión de la cadena de suministro, el control de las operaciones logísticas, optimiza su concepto logístico. ilustración aislada de bluevector coral rosado vector gratuito">
            <a:extLst>
              <a:ext uri="{FF2B5EF4-FFF2-40B4-BE49-F238E27FC236}">
                <a16:creationId xmlns:a16="http://schemas.microsoft.com/office/drawing/2014/main" id="{4F91B0B9-5136-A941-A08F-E2DC45458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47" y="1077408"/>
            <a:ext cx="7459038" cy="4968720"/>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C2A9D548-44CA-9B4E-B508-4BD6EDF40481}"/>
              </a:ext>
            </a:extLst>
          </p:cNvPr>
          <p:cNvSpPr/>
          <p:nvPr/>
        </p:nvSpPr>
        <p:spPr>
          <a:xfrm>
            <a:off x="1726059" y="3069404"/>
            <a:ext cx="698643" cy="698643"/>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Elipse 7">
            <a:extLst>
              <a:ext uri="{FF2B5EF4-FFF2-40B4-BE49-F238E27FC236}">
                <a16:creationId xmlns:a16="http://schemas.microsoft.com/office/drawing/2014/main" id="{16DEF7CC-AA0F-E245-B6A9-900938BA0CD2}"/>
              </a:ext>
            </a:extLst>
          </p:cNvPr>
          <p:cNvSpPr/>
          <p:nvPr/>
        </p:nvSpPr>
        <p:spPr>
          <a:xfrm>
            <a:off x="1645468" y="4886217"/>
            <a:ext cx="698643" cy="698643"/>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Elipse 8">
            <a:extLst>
              <a:ext uri="{FF2B5EF4-FFF2-40B4-BE49-F238E27FC236}">
                <a16:creationId xmlns:a16="http://schemas.microsoft.com/office/drawing/2014/main" id="{FB650EE1-4423-964C-9142-B74A22888642}"/>
              </a:ext>
            </a:extLst>
          </p:cNvPr>
          <p:cNvSpPr/>
          <p:nvPr/>
        </p:nvSpPr>
        <p:spPr>
          <a:xfrm>
            <a:off x="6380143" y="2329665"/>
            <a:ext cx="698643" cy="698643"/>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Elipse 9">
            <a:extLst>
              <a:ext uri="{FF2B5EF4-FFF2-40B4-BE49-F238E27FC236}">
                <a16:creationId xmlns:a16="http://schemas.microsoft.com/office/drawing/2014/main" id="{B2AB3982-7101-1E4A-B1DA-CB89E006FCE1}"/>
              </a:ext>
            </a:extLst>
          </p:cNvPr>
          <p:cNvSpPr/>
          <p:nvPr/>
        </p:nvSpPr>
        <p:spPr>
          <a:xfrm>
            <a:off x="6380143" y="4846771"/>
            <a:ext cx="698643" cy="698643"/>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Elipse 11">
            <a:extLst>
              <a:ext uri="{FF2B5EF4-FFF2-40B4-BE49-F238E27FC236}">
                <a16:creationId xmlns:a16="http://schemas.microsoft.com/office/drawing/2014/main" id="{220A8F0F-ED9B-AE4B-A779-4964FE163ED8}"/>
              </a:ext>
            </a:extLst>
          </p:cNvPr>
          <p:cNvSpPr/>
          <p:nvPr/>
        </p:nvSpPr>
        <p:spPr>
          <a:xfrm>
            <a:off x="3956948" y="5700705"/>
            <a:ext cx="851043" cy="851043"/>
          </a:xfrm>
          <a:prstGeom prst="ellipse">
            <a:avLst/>
          </a:prstGeom>
          <a:solidFill>
            <a:schemeClr val="accent1">
              <a:lumMod val="60000"/>
              <a:lumOff val="40000"/>
            </a:schemeClr>
          </a:solidFill>
          <a:ln w="57150">
            <a:solidFill>
              <a:srgbClr val="4145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Elipse 10">
            <a:extLst>
              <a:ext uri="{FF2B5EF4-FFF2-40B4-BE49-F238E27FC236}">
                <a16:creationId xmlns:a16="http://schemas.microsoft.com/office/drawing/2014/main" id="{6262C7EE-5199-5548-BC27-940D41E7F136}"/>
              </a:ext>
            </a:extLst>
          </p:cNvPr>
          <p:cNvSpPr/>
          <p:nvPr/>
        </p:nvSpPr>
        <p:spPr>
          <a:xfrm>
            <a:off x="4068566" y="5803873"/>
            <a:ext cx="644705" cy="644705"/>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Llamada rectangular redondeada 12">
            <a:extLst>
              <a:ext uri="{FF2B5EF4-FFF2-40B4-BE49-F238E27FC236}">
                <a16:creationId xmlns:a16="http://schemas.microsoft.com/office/drawing/2014/main" id="{D854D580-FA57-3448-A071-976C46041705}"/>
              </a:ext>
            </a:extLst>
          </p:cNvPr>
          <p:cNvSpPr/>
          <p:nvPr/>
        </p:nvSpPr>
        <p:spPr>
          <a:xfrm>
            <a:off x="1309846" y="4273499"/>
            <a:ext cx="5768940" cy="1371552"/>
          </a:xfrm>
          <a:prstGeom prst="wedgeRoundRectCallout">
            <a:avLst>
              <a:gd name="adj1" fmla="val -2418"/>
              <a:gd name="adj2" fmla="val 79637"/>
              <a:gd name="adj3" fmla="val 16667"/>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a:extLst>
              <a:ext uri="{FF2B5EF4-FFF2-40B4-BE49-F238E27FC236}">
                <a16:creationId xmlns:a16="http://schemas.microsoft.com/office/drawing/2014/main" id="{DBC3D754-3910-A549-8D5D-7F526FE7904F}"/>
              </a:ext>
            </a:extLst>
          </p:cNvPr>
          <p:cNvSpPr/>
          <p:nvPr/>
        </p:nvSpPr>
        <p:spPr>
          <a:xfrm>
            <a:off x="1839020" y="4514467"/>
            <a:ext cx="4710592" cy="892552"/>
          </a:xfrm>
          <a:prstGeom prst="rect">
            <a:avLst/>
          </a:prstGeom>
        </p:spPr>
        <p:txBody>
          <a:bodyPr wrap="square">
            <a:spAutoFit/>
          </a:bodyPr>
          <a:lstStyle/>
          <a:p>
            <a:pPr lvl="0" algn="just"/>
            <a:r>
              <a:rPr lang="es-CO" sz="1300" b="1" dirty="0">
                <a:solidFill>
                  <a:srgbClr val="0070C0"/>
                </a:solidFill>
                <a:latin typeface="Arial" panose="020B0604020202020204" pitchFamily="34" charset="0"/>
                <a:ea typeface="Arial" panose="020B0604020202020204" pitchFamily="34" charset="0"/>
              </a:rPr>
              <a:t>Impacto en el tiempo: </a:t>
            </a:r>
            <a:r>
              <a:rPr lang="es-CO" sz="1300" dirty="0">
                <a:solidFill>
                  <a:schemeClr val="tx1"/>
                </a:solidFill>
                <a:latin typeface="Arial" panose="020B0604020202020204" pitchFamily="34" charset="0"/>
                <a:ea typeface="Arial" panose="020B0604020202020204" pitchFamily="34" charset="0"/>
              </a:rPr>
              <a:t>este factor se analiza luego de ocurrido el suceso, es decir cuándo se considera que el impacto empieza a realizar pérdidas o compromete la organización en algún proceso. </a:t>
            </a:r>
          </a:p>
        </p:txBody>
      </p:sp>
      <p:sp>
        <p:nvSpPr>
          <p:cNvPr id="15" name="Elipse 14">
            <a:extLst>
              <a:ext uri="{FF2B5EF4-FFF2-40B4-BE49-F238E27FC236}">
                <a16:creationId xmlns:a16="http://schemas.microsoft.com/office/drawing/2014/main" id="{CE55252B-670E-F74E-8A38-8B567EEDD1C2}"/>
              </a:ext>
            </a:extLst>
          </p:cNvPr>
          <p:cNvSpPr/>
          <p:nvPr/>
        </p:nvSpPr>
        <p:spPr>
          <a:xfrm>
            <a:off x="6683613" y="4109616"/>
            <a:ext cx="503215" cy="48442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pic>
        <p:nvPicPr>
          <p:cNvPr id="17" name="Picture 4" descr="Teamwork and business line icons collection. Big UI icon set. Thin outline icons pack. Vector illustration eps10">
            <a:extLst>
              <a:ext uri="{FF2B5EF4-FFF2-40B4-BE49-F238E27FC236}">
                <a16:creationId xmlns:a16="http://schemas.microsoft.com/office/drawing/2014/main" id="{82904A06-A343-374B-820C-C45E1913D5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7388" t="59200" r="7780" b="22933"/>
          <a:stretch/>
        </p:blipFill>
        <p:spPr bwMode="auto">
          <a:xfrm>
            <a:off x="1858546" y="3183664"/>
            <a:ext cx="419637" cy="47012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Teamwork and business line icons collection. Big UI icon set. Thin outline icons pack. Vector illustration eps10">
            <a:extLst>
              <a:ext uri="{FF2B5EF4-FFF2-40B4-BE49-F238E27FC236}">
                <a16:creationId xmlns:a16="http://schemas.microsoft.com/office/drawing/2014/main" id="{FA7392C8-C686-6C44-9626-807803BE65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165" t="23272" r="57048" b="59678"/>
          <a:stretch/>
        </p:blipFill>
        <p:spPr bwMode="auto">
          <a:xfrm>
            <a:off x="6544530" y="2433691"/>
            <a:ext cx="359597" cy="490590"/>
          </a:xfrm>
          <a:prstGeom prst="rect">
            <a:avLst/>
          </a:prstGeom>
          <a:noFill/>
          <a:extLst>
            <a:ext uri="{909E8E84-426E-40DD-AFC4-6F175D3DCCD1}">
              <a14:hiddenFill xmlns:a14="http://schemas.microsoft.com/office/drawing/2010/main">
                <a:solidFill>
                  <a:srgbClr val="FFFFFF"/>
                </a:solidFill>
              </a14:hiddenFill>
            </a:ext>
          </a:extLst>
        </p:spPr>
      </p:pic>
      <p:pic>
        <p:nvPicPr>
          <p:cNvPr id="20" name="Imagen 19">
            <a:extLst>
              <a:ext uri="{FF2B5EF4-FFF2-40B4-BE49-F238E27FC236}">
                <a16:creationId xmlns:a16="http://schemas.microsoft.com/office/drawing/2014/main" id="{F0BF3BDA-A96A-6C49-B477-E1A855FAE995}"/>
              </a:ext>
            </a:extLst>
          </p:cNvPr>
          <p:cNvPicPr>
            <a:picLocks noChangeAspect="1"/>
          </p:cNvPicPr>
          <p:nvPr/>
        </p:nvPicPr>
        <p:blipFill>
          <a:blip r:embed="rId5"/>
          <a:stretch>
            <a:fillRect/>
          </a:stretch>
        </p:blipFill>
        <p:spPr>
          <a:xfrm>
            <a:off x="4214071" y="5939509"/>
            <a:ext cx="378478" cy="378478"/>
          </a:xfrm>
          <a:prstGeom prst="rect">
            <a:avLst/>
          </a:prstGeom>
        </p:spPr>
      </p:pic>
    </p:spTree>
    <p:extLst>
      <p:ext uri="{BB962C8B-B14F-4D97-AF65-F5344CB8AC3E}">
        <p14:creationId xmlns:p14="http://schemas.microsoft.com/office/powerpoint/2010/main" val="1515697313"/>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824</Words>
  <Application>Microsoft Office PowerPoint</Application>
  <PresentationFormat>Panorámica</PresentationFormat>
  <Paragraphs>37</Paragraphs>
  <Slides>7</Slides>
  <Notes>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JHON JAIRO RODRIGUEZ PEREZ</cp:lastModifiedBy>
  <cp:revision>12</cp:revision>
  <dcterms:modified xsi:type="dcterms:W3CDTF">2022-05-27T03:49:52Z</dcterms:modified>
</cp:coreProperties>
</file>