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sldIdLst>
    <p:sldId id="258" r:id="rId2"/>
    <p:sldId id="264" r:id="rId3"/>
    <p:sldId id="263" r:id="rId4"/>
    <p:sldId id="265" r:id="rId5"/>
    <p:sldId id="266" r:id="rId6"/>
    <p:sldId id="267" r:id="rId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3" roundtripDataSignature="AMtx7miwIgsM3IInNC7IAEmpXvjC6uhY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5D0EDA-7DB7-4499-ACAF-B607AEF1F999}">
  <a:tblStyle styleId="{025D0EDA-7DB7-4499-ACAF-B607AEF1F999}" styleName="Table_0">
    <a:wholeTbl>
      <a:tcTxStyle>
        <a:font>
          <a:latin typeface="Arial"/>
          <a:ea typeface="Arial"/>
          <a:cs typeface="Arial"/>
        </a:font>
        <a:schemeClr val="tx1"/>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75" d="100"/>
          <a:sy n="75" d="100"/>
        </p:scale>
        <p:origin x="3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viewProps" Target="viewProps.xml"/><Relationship Id="rId4" Type="http://schemas.openxmlformats.org/officeDocument/2006/relationships/slide" Target="slides/slide3.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05631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74063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67657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62753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76973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2"/>
            <a:ext cx="9144000" cy="23876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a:spcBef>
                <a:spcPts val="0"/>
              </a:spcBef>
              <a:spcAft>
                <a:spcPts val="0"/>
              </a:spcAft>
              <a:buSzPts val="1400"/>
              <a:buNone/>
              <a:defRPr/>
            </a:lvl2pPr>
            <a:lvl3pPr marR="0" lvl="2" algn="l">
              <a:spcBef>
                <a:spcPts val="0"/>
              </a:spcBef>
              <a:spcAft>
                <a:spcPts val="0"/>
              </a:spcAft>
              <a:buSzPts val="1400"/>
              <a:buNone/>
              <a:defRPr/>
            </a:lvl3pPr>
            <a:lvl4pPr marR="0" lvl="3" algn="l">
              <a:spcBef>
                <a:spcPts val="0"/>
              </a:spcBef>
              <a:spcAft>
                <a:spcPts val="0"/>
              </a:spcAft>
              <a:buSzPts val="1400"/>
              <a:buNone/>
              <a:defRPr/>
            </a:lvl4pPr>
            <a:lvl5pPr marR="0" lvl="4" algn="l">
              <a:spcBef>
                <a:spcPts val="0"/>
              </a:spcBef>
              <a:spcAft>
                <a:spcPts val="0"/>
              </a:spcAft>
              <a:buSzPts val="1400"/>
              <a:buNone/>
              <a:defRPr/>
            </a:lvl5pPr>
            <a:lvl6pPr marR="0" lvl="5" algn="l">
              <a:spcBef>
                <a:spcPts val="0"/>
              </a:spcBef>
              <a:spcAft>
                <a:spcPts val="0"/>
              </a:spcAft>
              <a:buSzPts val="1400"/>
              <a:buNone/>
              <a:defRPr/>
            </a:lvl6pPr>
            <a:lvl7pPr marR="0" lvl="6" algn="l">
              <a:spcBef>
                <a:spcPts val="0"/>
              </a:spcBef>
              <a:spcAft>
                <a:spcPts val="0"/>
              </a:spcAft>
              <a:buSzPts val="1400"/>
              <a:buNone/>
              <a:defRPr/>
            </a:lvl7pPr>
            <a:lvl8pPr marR="0" lvl="7" algn="l">
              <a:spcBef>
                <a:spcPts val="0"/>
              </a:spcBef>
              <a:spcAft>
                <a:spcPts val="0"/>
              </a:spcAft>
              <a:buSzPts val="1400"/>
              <a:buNone/>
              <a:defRPr/>
            </a:lvl8pPr>
            <a:lvl9pPr marR="0" lvl="8" algn="l">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524000" y="3602037"/>
            <a:ext cx="9144000" cy="1655761"/>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9"/>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rot="5400000">
            <a:off x="7133431" y="1956594"/>
            <a:ext cx="5811838" cy="2628899"/>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1799431" y="-596105"/>
            <a:ext cx="5811838" cy="77342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71" name="Google Shape;71;p1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831850" y="1709738"/>
            <a:ext cx="10515599" cy="2852737"/>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body" idx="1"/>
          </p:nvPr>
        </p:nvSpPr>
        <p:spPr>
          <a:xfrm>
            <a:off x="831850" y="4589462"/>
            <a:ext cx="10515599" cy="1500187"/>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Clr>
                <a:srgbClr val="888888"/>
              </a:buClr>
              <a:buSzPts val="2400"/>
              <a:buFont typeface="Calibri"/>
              <a:buNone/>
              <a:defRPr sz="2400">
                <a:solidFill>
                  <a:srgbClr val="888888"/>
                </a:solidFill>
              </a:defRPr>
            </a:lvl1pPr>
            <a:lvl2pPr marL="914400" lvl="1" indent="-228600" algn="l">
              <a:lnSpc>
                <a:spcPct val="90000"/>
              </a:lnSpc>
              <a:spcBef>
                <a:spcPts val="0"/>
              </a:spcBef>
              <a:spcAft>
                <a:spcPts val="0"/>
              </a:spcAft>
              <a:buClr>
                <a:srgbClr val="888888"/>
              </a:buClr>
              <a:buSzPts val="2000"/>
              <a:buFont typeface="Calibri"/>
              <a:buNone/>
              <a:defRPr sz="2000">
                <a:solidFill>
                  <a:srgbClr val="888888"/>
                </a:solidFill>
              </a:defRPr>
            </a:lvl2pPr>
            <a:lvl3pPr marL="1371600" lvl="2" indent="-228600" algn="l">
              <a:lnSpc>
                <a:spcPct val="90000"/>
              </a:lnSpc>
              <a:spcBef>
                <a:spcPts val="0"/>
              </a:spcBef>
              <a:spcAft>
                <a:spcPts val="0"/>
              </a:spcAft>
              <a:buClr>
                <a:srgbClr val="888888"/>
              </a:buClr>
              <a:buSzPts val="1800"/>
              <a:buFont typeface="Calibri"/>
              <a:buNone/>
              <a:defRPr sz="1800">
                <a:solidFill>
                  <a:srgbClr val="888888"/>
                </a:solidFill>
              </a:defRPr>
            </a:lvl3pPr>
            <a:lvl4pPr marL="1828800" lvl="3" indent="-228600" algn="l">
              <a:lnSpc>
                <a:spcPct val="90000"/>
              </a:lnSpc>
              <a:spcBef>
                <a:spcPts val="0"/>
              </a:spcBef>
              <a:spcAft>
                <a:spcPts val="0"/>
              </a:spcAft>
              <a:buClr>
                <a:srgbClr val="888888"/>
              </a:buClr>
              <a:buSzPts val="1600"/>
              <a:buFont typeface="Calibri"/>
              <a:buNone/>
              <a:defRPr sz="1600">
                <a:solidFill>
                  <a:srgbClr val="888888"/>
                </a:solidFill>
              </a:defRPr>
            </a:lvl4pPr>
            <a:lvl5pPr marL="2286000" lvl="4" indent="-228600" algn="l">
              <a:lnSpc>
                <a:spcPct val="90000"/>
              </a:lnSpc>
              <a:spcBef>
                <a:spcPts val="0"/>
              </a:spcBef>
              <a:spcAft>
                <a:spcPts val="0"/>
              </a:spcAft>
              <a:buClr>
                <a:srgbClr val="888888"/>
              </a:buClr>
              <a:buSzPts val="1600"/>
              <a:buFont typeface="Calibri"/>
              <a:buNone/>
              <a:defRPr sz="1600">
                <a:solidFill>
                  <a:srgbClr val="888888"/>
                </a:solidFill>
              </a:defRPr>
            </a:lvl5pPr>
            <a:lvl6pPr marL="2743200" lvl="5" indent="-228600" algn="l">
              <a:lnSpc>
                <a:spcPct val="90000"/>
              </a:lnSpc>
              <a:spcBef>
                <a:spcPts val="0"/>
              </a:spcBef>
              <a:spcAft>
                <a:spcPts val="0"/>
              </a:spcAft>
              <a:buClr>
                <a:srgbClr val="888888"/>
              </a:buClr>
              <a:buSzPts val="1600"/>
              <a:buFont typeface="Calibri"/>
              <a:buNone/>
              <a:defRPr sz="1600">
                <a:solidFill>
                  <a:srgbClr val="888888"/>
                </a:solidFill>
              </a:defRPr>
            </a:lvl6pPr>
            <a:lvl7pPr marL="3200400" lvl="6" indent="-228600" algn="l">
              <a:lnSpc>
                <a:spcPct val="90000"/>
              </a:lnSpc>
              <a:spcBef>
                <a:spcPts val="0"/>
              </a:spcBef>
              <a:spcAft>
                <a:spcPts val="0"/>
              </a:spcAft>
              <a:buClr>
                <a:srgbClr val="888888"/>
              </a:buClr>
              <a:buSzPts val="1600"/>
              <a:buFont typeface="Calibri"/>
              <a:buNone/>
              <a:defRPr sz="1600">
                <a:solidFill>
                  <a:srgbClr val="888888"/>
                </a:solidFill>
              </a:defRPr>
            </a:lvl7pPr>
            <a:lvl8pPr marL="3657600" lvl="7" indent="-228600" algn="l">
              <a:lnSpc>
                <a:spcPct val="90000"/>
              </a:lnSpc>
              <a:spcBef>
                <a:spcPts val="0"/>
              </a:spcBef>
              <a:spcAft>
                <a:spcPts val="0"/>
              </a:spcAft>
              <a:buClr>
                <a:srgbClr val="888888"/>
              </a:buClr>
              <a:buSzPts val="1600"/>
              <a:buFont typeface="Calibri"/>
              <a:buNone/>
              <a:defRPr sz="1600">
                <a:solidFill>
                  <a:srgbClr val="888888"/>
                </a:solidFill>
              </a:defRPr>
            </a:lvl8pPr>
            <a:lvl9pPr marL="4114800" lvl="8" indent="-228600" algn="l">
              <a:lnSpc>
                <a:spcPct val="90000"/>
              </a:lnSpc>
              <a:spcBef>
                <a:spcPts val="0"/>
              </a:spcBef>
              <a:spcAft>
                <a:spcPts val="0"/>
              </a:spcAft>
              <a:buClr>
                <a:srgbClr val="888888"/>
              </a:buClr>
              <a:buSzPts val="1600"/>
              <a:buFont typeface="Calibri"/>
              <a:buNone/>
              <a:defRPr sz="1600">
                <a:solidFill>
                  <a:srgbClr val="888888"/>
                </a:solidFill>
              </a:defRPr>
            </a:lvl9pPr>
          </a:lstStyle>
          <a:p>
            <a:endParaRPr/>
          </a:p>
        </p:txBody>
      </p:sp>
      <p:sp>
        <p:nvSpPr>
          <p:cNvPr id="20" name="Google Shape;20;p10"/>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10"/>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6" name="Google Shape;26;p11"/>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7" name="Google Shape;27;p11"/>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11"/>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0"/>
        <p:cNvGrpSpPr/>
        <p:nvPr/>
      </p:nvGrpSpPr>
      <p:grpSpPr>
        <a:xfrm>
          <a:off x="0" y="0"/>
          <a:ext cx="0" cy="0"/>
          <a:chOff x="0" y="0"/>
          <a:chExt cx="0" cy="0"/>
        </a:xfrm>
      </p:grpSpPr>
      <p:sp>
        <p:nvSpPr>
          <p:cNvPr id="31" name="Google Shape;31;p12"/>
          <p:cNvSpPr txBox="1">
            <a:spLocks noGrp="1"/>
          </p:cNvSpPr>
          <p:nvPr>
            <p:ph type="title"/>
          </p:nvPr>
        </p:nvSpPr>
        <p:spPr>
          <a:xfrm>
            <a:off x="839787"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body" idx="1"/>
          </p:nvPr>
        </p:nvSpPr>
        <p:spPr>
          <a:xfrm>
            <a:off x="839787" y="1681163"/>
            <a:ext cx="51577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3" name="Google Shape;33;p12"/>
          <p:cNvSpPr txBox="1">
            <a:spLocks noGrp="1"/>
          </p:cNvSpPr>
          <p:nvPr>
            <p:ph type="body" idx="2"/>
          </p:nvPr>
        </p:nvSpPr>
        <p:spPr>
          <a:xfrm>
            <a:off x="839787" y="2505075"/>
            <a:ext cx="51577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4" name="Google Shape;34;p12"/>
          <p:cNvSpPr txBox="1">
            <a:spLocks noGrp="1"/>
          </p:cNvSpPr>
          <p:nvPr>
            <p:ph type="body" idx="3"/>
          </p:nvPr>
        </p:nvSpPr>
        <p:spPr>
          <a:xfrm>
            <a:off x="6172200" y="1681163"/>
            <a:ext cx="51831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5" name="Google Shape;35;p12"/>
          <p:cNvSpPr txBox="1">
            <a:spLocks noGrp="1"/>
          </p:cNvSpPr>
          <p:nvPr>
            <p:ph type="body" idx="4"/>
          </p:nvPr>
        </p:nvSpPr>
        <p:spPr>
          <a:xfrm>
            <a:off x="6172200" y="2505075"/>
            <a:ext cx="51831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6" name="Google Shape;36;p12"/>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12"/>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3"/>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13"/>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44"/>
        <p:cNvGrpSpPr/>
        <p:nvPr/>
      </p:nvGrpSpPr>
      <p:grpSpPr>
        <a:xfrm>
          <a:off x="0" y="0"/>
          <a:ext cx="0" cy="0"/>
          <a:chOff x="0" y="0"/>
          <a:chExt cx="0" cy="0"/>
        </a:xfrm>
      </p:grpSpPr>
      <p:sp>
        <p:nvSpPr>
          <p:cNvPr id="45" name="Google Shape;45;p1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1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1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8"/>
        <p:cNvGrpSpPr/>
        <p:nvPr/>
      </p:nvGrpSpPr>
      <p:grpSpPr>
        <a:xfrm>
          <a:off x="0" y="0"/>
          <a:ext cx="0" cy="0"/>
          <a:chOff x="0" y="0"/>
          <a:chExt cx="0" cy="0"/>
        </a:xfrm>
      </p:grpSpPr>
      <p:sp>
        <p:nvSpPr>
          <p:cNvPr id="49" name="Google Shape;49;p15"/>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
          <p:cNvSpPr txBox="1">
            <a:spLocks noGrp="1"/>
          </p:cNvSpPr>
          <p:nvPr>
            <p:ph type="body" idx="1"/>
          </p:nvPr>
        </p:nvSpPr>
        <p:spPr>
          <a:xfrm>
            <a:off x="5183187" y="987425"/>
            <a:ext cx="6172199" cy="4873624"/>
          </a:xfrm>
          <a:prstGeom prst="rect">
            <a:avLst/>
          </a:prstGeom>
          <a:noFill/>
          <a:ln>
            <a:noFill/>
          </a:ln>
        </p:spPr>
        <p:txBody>
          <a:bodyPr spcFirstLastPara="1" wrap="square" lIns="91425" tIns="91425" rIns="91425" bIns="91425" anchor="t" anchorCtr="0">
            <a:noAutofit/>
          </a:bodyPr>
          <a:lstStyle>
            <a:lvl1pPr marL="457200" lvl="0" indent="-431800" algn="l">
              <a:lnSpc>
                <a:spcPct val="90000"/>
              </a:lnSpc>
              <a:spcBef>
                <a:spcPts val="0"/>
              </a:spcBef>
              <a:spcAft>
                <a:spcPts val="0"/>
              </a:spcAft>
              <a:buSzPts val="3200"/>
              <a:buChar char="•"/>
              <a:defRPr sz="3200"/>
            </a:lvl1pPr>
            <a:lvl2pPr marL="914400" lvl="1" indent="-406400" algn="l">
              <a:lnSpc>
                <a:spcPct val="90000"/>
              </a:lnSpc>
              <a:spcBef>
                <a:spcPts val="0"/>
              </a:spcBef>
              <a:spcAft>
                <a:spcPts val="0"/>
              </a:spcAft>
              <a:buSzPts val="2800"/>
              <a:buChar char="•"/>
              <a:defRPr sz="2800"/>
            </a:lvl2pPr>
            <a:lvl3pPr marL="1371600" lvl="2" indent="-381000" algn="l">
              <a:lnSpc>
                <a:spcPct val="90000"/>
              </a:lnSpc>
              <a:spcBef>
                <a:spcPts val="0"/>
              </a:spcBef>
              <a:spcAft>
                <a:spcPts val="0"/>
              </a:spcAft>
              <a:buSzPts val="2400"/>
              <a:buChar char="•"/>
              <a:defRPr sz="2400"/>
            </a:lvl3pPr>
            <a:lvl4pPr marL="1828800" lvl="3" indent="-355600" algn="l">
              <a:lnSpc>
                <a:spcPct val="90000"/>
              </a:lnSpc>
              <a:spcBef>
                <a:spcPts val="0"/>
              </a:spcBef>
              <a:spcAft>
                <a:spcPts val="0"/>
              </a:spcAft>
              <a:buSzPts val="2000"/>
              <a:buChar char="•"/>
              <a:defRPr sz="2000"/>
            </a:lvl4pPr>
            <a:lvl5pPr marL="2286000" lvl="4" indent="-355600" algn="l">
              <a:lnSpc>
                <a:spcPct val="90000"/>
              </a:lnSpc>
              <a:spcBef>
                <a:spcPts val="0"/>
              </a:spcBef>
              <a:spcAft>
                <a:spcPts val="0"/>
              </a:spcAft>
              <a:buSzPts val="2000"/>
              <a:buChar char="•"/>
              <a:defRPr sz="2000"/>
            </a:lvl5pPr>
            <a:lvl6pPr marL="2743200" lvl="5" indent="-355600" algn="l">
              <a:lnSpc>
                <a:spcPct val="90000"/>
              </a:lnSpc>
              <a:spcBef>
                <a:spcPts val="0"/>
              </a:spcBef>
              <a:spcAft>
                <a:spcPts val="0"/>
              </a:spcAft>
              <a:buSzPts val="2000"/>
              <a:buChar char="•"/>
              <a:defRPr sz="2000"/>
            </a:lvl6pPr>
            <a:lvl7pPr marL="3200400" lvl="6" indent="-355600" algn="l">
              <a:lnSpc>
                <a:spcPct val="90000"/>
              </a:lnSpc>
              <a:spcBef>
                <a:spcPts val="0"/>
              </a:spcBef>
              <a:spcAft>
                <a:spcPts val="0"/>
              </a:spcAft>
              <a:buSzPts val="2000"/>
              <a:buChar char="•"/>
              <a:defRPr sz="2000"/>
            </a:lvl7pPr>
            <a:lvl8pPr marL="3657600" lvl="7" indent="-355600" algn="l">
              <a:lnSpc>
                <a:spcPct val="90000"/>
              </a:lnSpc>
              <a:spcBef>
                <a:spcPts val="0"/>
              </a:spcBef>
              <a:spcAft>
                <a:spcPts val="0"/>
              </a:spcAft>
              <a:buSzPts val="2000"/>
              <a:buChar char="•"/>
              <a:defRPr sz="2000"/>
            </a:lvl8pPr>
            <a:lvl9pPr marL="4114800" lvl="8" indent="-355600" algn="l">
              <a:lnSpc>
                <a:spcPct val="90000"/>
              </a:lnSpc>
              <a:spcBef>
                <a:spcPts val="0"/>
              </a:spcBef>
              <a:spcAft>
                <a:spcPts val="0"/>
              </a:spcAft>
              <a:buSzPts val="2000"/>
              <a:buChar char="•"/>
              <a:defRPr sz="2000"/>
            </a:lvl9pPr>
          </a:lstStyle>
          <a:p>
            <a:endParaRPr/>
          </a:p>
        </p:txBody>
      </p:sp>
      <p:sp>
        <p:nvSpPr>
          <p:cNvPr id="51" name="Google Shape;51;p15"/>
          <p:cNvSpPr txBox="1">
            <a:spLocks noGrp="1"/>
          </p:cNvSpPr>
          <p:nvPr>
            <p:ph type="body" idx="2"/>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2" name="Google Shape;52;p15"/>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5"/>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5"/>
        <p:cNvGrpSpPr/>
        <p:nvPr/>
      </p:nvGrpSpPr>
      <p:grpSpPr>
        <a:xfrm>
          <a:off x="0" y="0"/>
          <a:ext cx="0" cy="0"/>
          <a:chOff x="0" y="0"/>
          <a:chExt cx="0" cy="0"/>
        </a:xfrm>
      </p:grpSpPr>
      <p:sp>
        <p:nvSpPr>
          <p:cNvPr id="56" name="Google Shape;56;p16"/>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
          <p:cNvSpPr>
            <a:spLocks noGrp="1"/>
          </p:cNvSpPr>
          <p:nvPr>
            <p:ph type="pic" idx="2"/>
          </p:nvPr>
        </p:nvSpPr>
        <p:spPr>
          <a:xfrm>
            <a:off x="5183187" y="987425"/>
            <a:ext cx="6172199" cy="4873624"/>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1pPr>
            <a:lvl2pPr marR="0" lvl="1" algn="l" rtl="0">
              <a:lnSpc>
                <a:spcPct val="90000"/>
              </a:lnSpc>
              <a:spcBef>
                <a:spcPts val="0"/>
              </a:spcBef>
              <a:spcAft>
                <a:spcPts val="0"/>
              </a:spcAft>
              <a:buClr>
                <a:schemeClr val="dk1"/>
              </a:buClr>
              <a:buSzPts val="2800"/>
              <a:buFont typeface="Calibri"/>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58" name="Google Shape;58;p16"/>
          <p:cNvSpPr txBox="1">
            <a:spLocks noGrp="1"/>
          </p:cNvSpPr>
          <p:nvPr>
            <p:ph type="body" idx="1"/>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9" name="Google Shape;59;p16"/>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1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16"/>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body" idx="1"/>
          </p:nvPr>
        </p:nvSpPr>
        <p:spPr>
          <a:xfrm rot="5400000">
            <a:off x="3920331" y="-1256505"/>
            <a:ext cx="4351338" cy="105155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65" name="Google Shape;65;p17"/>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7"/>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a:lvl2pPr>
            <a:lvl3pPr marR="0" lvl="2" algn="l" rtl="0">
              <a:spcBef>
                <a:spcPts val="0"/>
              </a:spcBef>
              <a:spcAft>
                <a:spcPts val="0"/>
              </a:spcAft>
              <a:buSzPts val="1400"/>
              <a:buNone/>
              <a:defRPr sz="1800"/>
            </a:lvl3pPr>
            <a:lvl4pPr marR="0" lvl="3" algn="l" rtl="0">
              <a:spcBef>
                <a:spcPts val="0"/>
              </a:spcBef>
              <a:spcAft>
                <a:spcPts val="0"/>
              </a:spcAft>
              <a:buSzPts val="1400"/>
              <a:buNone/>
              <a:defRPr sz="1800"/>
            </a:lvl4pPr>
            <a:lvl5pPr marR="0" lvl="4" algn="l" rtl="0">
              <a:spcBef>
                <a:spcPts val="0"/>
              </a:spcBef>
              <a:spcAft>
                <a:spcPts val="0"/>
              </a:spcAft>
              <a:buSzPts val="1400"/>
              <a:buNone/>
              <a:defRPr sz="1800"/>
            </a:lvl5pPr>
            <a:lvl6pPr marR="0" lvl="5" algn="l" rtl="0">
              <a:spcBef>
                <a:spcPts val="0"/>
              </a:spcBef>
              <a:spcAft>
                <a:spcPts val="0"/>
              </a:spcAft>
              <a:buSzPts val="1400"/>
              <a:buNone/>
              <a:defRPr sz="1800"/>
            </a:lvl6pPr>
            <a:lvl7pPr marR="0" lvl="6" algn="l" rtl="0">
              <a:spcBef>
                <a:spcPts val="0"/>
              </a:spcBef>
              <a:spcAft>
                <a:spcPts val="0"/>
              </a:spcAft>
              <a:buSzPts val="1400"/>
              <a:buNone/>
              <a:defRPr sz="1800"/>
            </a:lvl7pPr>
            <a:lvl8pPr marR="0" lvl="7" algn="l" rtl="0">
              <a:spcBef>
                <a:spcPts val="0"/>
              </a:spcBef>
              <a:spcAft>
                <a:spcPts val="0"/>
              </a:spcAft>
              <a:buSzPts val="1400"/>
              <a:buNone/>
              <a:defRPr sz="1800"/>
            </a:lvl8pPr>
            <a:lvl9pPr marR="0" lvl="8" algn="l" rtl="0">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838200" y="1825625"/>
            <a:ext cx="10515599"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stock.adobe.com/co/images/data-analysis-concept-with-tiny-character-teamwork-of-business-analysts-charts-and-diagrams-of-sales-management-statistics-and-operational-reports-flat-vector-illustration-finance-report-metaphor/400674388"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2301833" y="2823358"/>
            <a:ext cx="7588333" cy="1211283"/>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lvl="0" algn="ctr">
              <a:buClr>
                <a:schemeClr val="lt1"/>
              </a:buClr>
              <a:buSzPts val="450"/>
            </a:pPr>
            <a:r>
              <a:rPr lang="es-ES" sz="1800" dirty="0">
                <a:solidFill>
                  <a:schemeClr val="lt1"/>
                </a:solidFill>
              </a:rPr>
              <a:t>CF02_2_pestañas_características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9" name="Google Shape;99;p4"/>
          <p:cNvSpPr txBox="1"/>
          <p:nvPr/>
        </p:nvSpPr>
        <p:spPr>
          <a:xfrm>
            <a:off x="8253350" y="1257300"/>
            <a:ext cx="3957549"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endParaRPr sz="1400" b="0" i="0" u="none" strike="noStrike" cap="none" dirty="0">
              <a:solidFill>
                <a:schemeClr val="dk1"/>
              </a:solidFill>
              <a:latin typeface="Arial"/>
              <a:ea typeface="Arial"/>
              <a:cs typeface="Arial"/>
              <a:sym typeface="Arial"/>
            </a:endParaRPr>
          </a:p>
        </p:txBody>
      </p:sp>
      <p:sp>
        <p:nvSpPr>
          <p:cNvPr id="100" name="Google Shape;100;p4"/>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1" name="Google Shape;101;p4"/>
          <p:cNvSpPr/>
          <p:nvPr/>
        </p:nvSpPr>
        <p:spPr>
          <a:xfrm>
            <a:off x="8253350" y="4561726"/>
            <a:ext cx="3948174" cy="2296272"/>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100" b="0" i="0" u="none" strike="noStrike" cap="none" dirty="0">
                <a:solidFill>
                  <a:schemeClr val="dk1"/>
                </a:solidFill>
                <a:latin typeface="Arial"/>
                <a:ea typeface="Arial"/>
                <a:cs typeface="Arial"/>
                <a:sym typeface="Arial"/>
              </a:rPr>
              <a:t>Referencias de las imágenes</a:t>
            </a:r>
            <a:r>
              <a:rPr lang="es-ES" sz="1100" dirty="0">
                <a:solidFill>
                  <a:schemeClr val="dk1"/>
                </a:solidFill>
              </a:rPr>
              <a:t>: https://stock.adobe.com/co/images/id/404864722?as_audience=srp&amp;as_campaign=Freepik&amp;get_facets=1&amp;order=relevance&amp;safe_search=1&amp;as_content=api&amp;k=an%C3%A1lisis&amp;tduid=58d5dcab88cd4f318bf9cd67f089f83c&amp;as_channel=affiliate&amp;as_campclass=redirect&amp;as_source=arvato</a:t>
            </a:r>
          </a:p>
          <a:p>
            <a:pPr lvl="0">
              <a:buClr>
                <a:schemeClr val="dk1"/>
              </a:buClr>
              <a:buSzPts val="300"/>
            </a:pPr>
            <a:endParaRPr lang="es-ES" sz="1100" dirty="0">
              <a:solidFill>
                <a:schemeClr val="dk1"/>
              </a:solidFill>
            </a:endParaRPr>
          </a:p>
          <a:p>
            <a:pPr lvl="0">
              <a:buClr>
                <a:schemeClr val="dk1"/>
              </a:buClr>
              <a:buSzPts val="300"/>
            </a:pPr>
            <a:r>
              <a:rPr lang="es-CO" sz="1100" dirty="0">
                <a:hlinkClick r:id="rId3"/>
              </a:rPr>
              <a:t>https://stock.adobe.com/co/images/data-analysis-concept-with-tiny-character-teamwork-of-business-analysts-charts-and-diagrams-of-sales-management-statistics-and-operational-reports-flat-vector-illustration-finance-report-metaphor/400674388</a:t>
            </a:r>
            <a:r>
              <a:rPr lang="es-CO" sz="1100" dirty="0"/>
              <a:t> </a:t>
            </a:r>
            <a:endParaRPr sz="1100" dirty="0"/>
          </a:p>
          <a:p>
            <a:pPr marL="0" marR="0" lvl="0" indent="0" algn="ctr" rtl="0">
              <a:lnSpc>
                <a:spcPct val="100000"/>
              </a:lnSpc>
              <a:spcBef>
                <a:spcPts val="0"/>
              </a:spcBef>
              <a:spcAft>
                <a:spcPts val="0"/>
              </a:spcAft>
              <a:buClr>
                <a:srgbClr val="000000"/>
              </a:buClr>
              <a:buSzPts val="1800"/>
              <a:buFont typeface="Arial"/>
              <a:buNone/>
            </a:pPr>
            <a:endParaRPr sz="1100" b="0" i="0" u="none" strike="noStrike" cap="none" dirty="0">
              <a:solidFill>
                <a:schemeClr val="dk1"/>
              </a:solidFill>
              <a:latin typeface="Arial"/>
              <a:ea typeface="Arial"/>
              <a:cs typeface="Arial"/>
              <a:sym typeface="Arial"/>
            </a:endParaRPr>
          </a:p>
        </p:txBody>
      </p:sp>
      <p:pic>
        <p:nvPicPr>
          <p:cNvPr id="1026" name="Picture 2" descr="Analytics and data science, financial data management, artificial intelligence concept with tiny people. Risk management abstract vector illustration set. Machine learning, dashboard metaphor">
            <a:extLst>
              <a:ext uri="{FF2B5EF4-FFF2-40B4-BE49-F238E27FC236}">
                <a16:creationId xmlns:a16="http://schemas.microsoft.com/office/drawing/2014/main" id="{6461CBE6-F6CA-B142-803B-E818E6FD61B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4216" b="19900"/>
          <a:stretch/>
        </p:blipFill>
        <p:spPr bwMode="auto">
          <a:xfrm>
            <a:off x="719191" y="1558541"/>
            <a:ext cx="3318553" cy="16162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ata analysis concept with tiny character. Teamwork of business analysts charts and diagrams of sales management statistics and operational reports flat vector illustration. Finance report metaphor">
            <a:extLst>
              <a:ext uri="{FF2B5EF4-FFF2-40B4-BE49-F238E27FC236}">
                <a16:creationId xmlns:a16="http://schemas.microsoft.com/office/drawing/2014/main" id="{EBE4F10E-2E2E-DF48-BC90-FF8ECDC12A0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925" t="7659" b="12298"/>
          <a:stretch/>
        </p:blipFill>
        <p:spPr bwMode="auto">
          <a:xfrm>
            <a:off x="4027470" y="1769598"/>
            <a:ext cx="1693523" cy="14257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nalytics and data science, financial data management, artificial intelligence concept with tiny people. Risk management abstract vector illustration set. Machine learning, dashboard metaphor">
            <a:extLst>
              <a:ext uri="{FF2B5EF4-FFF2-40B4-BE49-F238E27FC236}">
                <a16:creationId xmlns:a16="http://schemas.microsoft.com/office/drawing/2014/main" id="{BC7DD9CF-57E4-DC4E-B02F-9CBFCD0C0E2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6429" b="19900"/>
          <a:stretch/>
        </p:blipFill>
        <p:spPr bwMode="auto">
          <a:xfrm>
            <a:off x="5596736" y="1558541"/>
            <a:ext cx="1693523" cy="1616296"/>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BA9F2DBF-2882-4E45-B161-97BBB8B96FB0}"/>
              </a:ext>
            </a:extLst>
          </p:cNvPr>
          <p:cNvSpPr/>
          <p:nvPr/>
        </p:nvSpPr>
        <p:spPr>
          <a:xfrm>
            <a:off x="1009293" y="3195385"/>
            <a:ext cx="1271572" cy="461665"/>
          </a:xfrm>
          <a:prstGeom prst="rect">
            <a:avLst/>
          </a:prstGeom>
        </p:spPr>
        <p:txBody>
          <a:bodyPr wrap="square">
            <a:spAutoFit/>
          </a:bodyPr>
          <a:lstStyle/>
          <a:p>
            <a:pPr algn="ctr"/>
            <a:r>
              <a:rPr lang="es-CO" sz="1200" b="1" dirty="0">
                <a:latin typeface="Arial" panose="020B0604020202020204" pitchFamily="34" charset="0"/>
                <a:ea typeface="Arial" panose="020B0604020202020204" pitchFamily="34" charset="0"/>
              </a:rPr>
              <a:t>Diseño de estrategia</a:t>
            </a:r>
            <a:endParaRPr lang="es-CO" sz="1200" dirty="0"/>
          </a:p>
        </p:txBody>
      </p:sp>
      <p:sp>
        <p:nvSpPr>
          <p:cNvPr id="10" name="Rectángulo 9">
            <a:extLst>
              <a:ext uri="{FF2B5EF4-FFF2-40B4-BE49-F238E27FC236}">
                <a16:creationId xmlns:a16="http://schemas.microsoft.com/office/drawing/2014/main" id="{7D85005F-C0CA-C040-B198-BF8BCC216CAE}"/>
              </a:ext>
            </a:extLst>
          </p:cNvPr>
          <p:cNvSpPr/>
          <p:nvPr/>
        </p:nvSpPr>
        <p:spPr>
          <a:xfrm>
            <a:off x="2562656" y="3195385"/>
            <a:ext cx="1475088" cy="461665"/>
          </a:xfrm>
          <a:prstGeom prst="rect">
            <a:avLst/>
          </a:prstGeom>
        </p:spPr>
        <p:txBody>
          <a:bodyPr wrap="square">
            <a:spAutoFit/>
          </a:bodyPr>
          <a:lstStyle/>
          <a:p>
            <a:pPr algn="ctr"/>
            <a:r>
              <a:rPr lang="es-CO" sz="1200" b="1" dirty="0">
                <a:latin typeface="Arial" panose="020B0604020202020204" pitchFamily="34" charset="0"/>
                <a:ea typeface="Arial" panose="020B0604020202020204" pitchFamily="34" charset="0"/>
              </a:rPr>
              <a:t>Identificación de recursos críticos</a:t>
            </a:r>
            <a:endParaRPr lang="es-CO" sz="1200" dirty="0"/>
          </a:p>
        </p:txBody>
      </p:sp>
      <p:sp>
        <p:nvSpPr>
          <p:cNvPr id="11" name="Rectángulo 10">
            <a:extLst>
              <a:ext uri="{FF2B5EF4-FFF2-40B4-BE49-F238E27FC236}">
                <a16:creationId xmlns:a16="http://schemas.microsoft.com/office/drawing/2014/main" id="{8BAD54F2-62A7-B14D-BAE3-EB2FADB2F363}"/>
              </a:ext>
            </a:extLst>
          </p:cNvPr>
          <p:cNvSpPr/>
          <p:nvPr/>
        </p:nvSpPr>
        <p:spPr>
          <a:xfrm>
            <a:off x="4164683" y="3277444"/>
            <a:ext cx="1475088" cy="276999"/>
          </a:xfrm>
          <a:prstGeom prst="rect">
            <a:avLst/>
          </a:prstGeom>
        </p:spPr>
        <p:txBody>
          <a:bodyPr wrap="square">
            <a:spAutoFit/>
          </a:bodyPr>
          <a:lstStyle/>
          <a:p>
            <a:pPr algn="ctr"/>
            <a:r>
              <a:rPr lang="es-CO" sz="1200" b="1" dirty="0">
                <a:latin typeface="Arial" panose="020B0604020202020204" pitchFamily="34" charset="0"/>
                <a:ea typeface="Arial" panose="020B0604020202020204" pitchFamily="34" charset="0"/>
              </a:rPr>
              <a:t>Plan de pruebas</a:t>
            </a:r>
            <a:endParaRPr lang="es-CO" sz="1200" dirty="0"/>
          </a:p>
        </p:txBody>
      </p:sp>
      <p:sp>
        <p:nvSpPr>
          <p:cNvPr id="12" name="Rectángulo 11">
            <a:extLst>
              <a:ext uri="{FF2B5EF4-FFF2-40B4-BE49-F238E27FC236}">
                <a16:creationId xmlns:a16="http://schemas.microsoft.com/office/drawing/2014/main" id="{D0AFB6D8-AEBB-0742-B7B5-98434D4FE8D6}"/>
              </a:ext>
            </a:extLst>
          </p:cNvPr>
          <p:cNvSpPr/>
          <p:nvPr/>
        </p:nvSpPr>
        <p:spPr>
          <a:xfrm>
            <a:off x="5783980" y="3256896"/>
            <a:ext cx="1475088" cy="276999"/>
          </a:xfrm>
          <a:prstGeom prst="rect">
            <a:avLst/>
          </a:prstGeom>
        </p:spPr>
        <p:txBody>
          <a:bodyPr wrap="square">
            <a:spAutoFit/>
          </a:bodyPr>
          <a:lstStyle/>
          <a:p>
            <a:pPr algn="ctr"/>
            <a:r>
              <a:rPr lang="es-CO" sz="1200" b="1" dirty="0">
                <a:latin typeface="Arial" panose="020B0604020202020204" pitchFamily="34" charset="0"/>
                <a:ea typeface="Arial" panose="020B0604020202020204" pitchFamily="34" charset="0"/>
              </a:rPr>
              <a:t>Capacitaciones</a:t>
            </a:r>
            <a:endParaRPr lang="es-CO" sz="1200" dirty="0"/>
          </a:p>
        </p:txBody>
      </p:sp>
    </p:spTree>
    <p:extLst>
      <p:ext uri="{BB962C8B-B14F-4D97-AF65-F5344CB8AC3E}">
        <p14:creationId xmlns:p14="http://schemas.microsoft.com/office/powerpoint/2010/main" val="2175504071"/>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0" name="Google Shape;100;p4"/>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1" name="Google Shape;101;p4"/>
          <p:cNvSpPr/>
          <p:nvPr/>
        </p:nvSpPr>
        <p:spPr>
          <a:xfrm>
            <a:off x="8253350" y="4561726"/>
            <a:ext cx="3948174" cy="2296272"/>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100" b="0" i="0" u="none" strike="noStrike" cap="none" dirty="0">
                <a:solidFill>
                  <a:schemeClr val="dk1"/>
                </a:solidFill>
                <a:latin typeface="Arial"/>
                <a:ea typeface="Arial"/>
                <a:cs typeface="Arial"/>
                <a:sym typeface="Arial"/>
              </a:rPr>
              <a:t>Referencias de las imágenes</a:t>
            </a:r>
            <a:r>
              <a:rPr lang="es-ES" sz="1100" dirty="0">
                <a:solidFill>
                  <a:schemeClr val="dk1"/>
                </a:solidFill>
              </a:rPr>
              <a:t>: https://</a:t>
            </a:r>
            <a:r>
              <a:rPr lang="es-ES" sz="1100" dirty="0" err="1">
                <a:solidFill>
                  <a:schemeClr val="dk1"/>
                </a:solidFill>
              </a:rPr>
              <a:t>stock.adobe.com</a:t>
            </a:r>
            <a:r>
              <a:rPr lang="es-ES" sz="1100" dirty="0">
                <a:solidFill>
                  <a:schemeClr val="dk1"/>
                </a:solidFill>
              </a:rPr>
              <a:t>/</a:t>
            </a:r>
            <a:r>
              <a:rPr lang="es-ES" sz="1100" dirty="0" err="1">
                <a:solidFill>
                  <a:schemeClr val="dk1"/>
                </a:solidFill>
              </a:rPr>
              <a:t>co</a:t>
            </a:r>
            <a:r>
              <a:rPr lang="es-ES" sz="1100" dirty="0">
                <a:solidFill>
                  <a:schemeClr val="dk1"/>
                </a:solidFill>
              </a:rPr>
              <a:t>/</a:t>
            </a:r>
            <a:r>
              <a:rPr lang="es-ES" sz="1100" dirty="0" err="1">
                <a:solidFill>
                  <a:schemeClr val="dk1"/>
                </a:solidFill>
              </a:rPr>
              <a:t>images</a:t>
            </a:r>
            <a:r>
              <a:rPr lang="es-ES" sz="1100" dirty="0">
                <a:solidFill>
                  <a:schemeClr val="dk1"/>
                </a:solidFill>
              </a:rPr>
              <a:t>/id/404864722?as_audience=</a:t>
            </a:r>
            <a:r>
              <a:rPr lang="es-ES" sz="1100" dirty="0" err="1">
                <a:solidFill>
                  <a:schemeClr val="dk1"/>
                </a:solidFill>
              </a:rPr>
              <a:t>srp&amp;as_campaign</a:t>
            </a:r>
            <a:r>
              <a:rPr lang="es-ES" sz="1100" dirty="0">
                <a:solidFill>
                  <a:schemeClr val="dk1"/>
                </a:solidFill>
              </a:rPr>
              <a:t>=</a:t>
            </a:r>
            <a:r>
              <a:rPr lang="es-ES" sz="1100" dirty="0" err="1">
                <a:solidFill>
                  <a:schemeClr val="dk1"/>
                </a:solidFill>
              </a:rPr>
              <a:t>Freepik&amp;get_facets</a:t>
            </a:r>
            <a:r>
              <a:rPr lang="es-ES" sz="1100" dirty="0">
                <a:solidFill>
                  <a:schemeClr val="dk1"/>
                </a:solidFill>
              </a:rPr>
              <a:t>=1&amp;order=</a:t>
            </a:r>
            <a:r>
              <a:rPr lang="es-ES" sz="1100" dirty="0" err="1">
                <a:solidFill>
                  <a:schemeClr val="dk1"/>
                </a:solidFill>
              </a:rPr>
              <a:t>relevance&amp;safe_search</a:t>
            </a:r>
            <a:r>
              <a:rPr lang="es-ES" sz="1100" dirty="0">
                <a:solidFill>
                  <a:schemeClr val="dk1"/>
                </a:solidFill>
              </a:rPr>
              <a:t>=1&amp;as_content=</a:t>
            </a:r>
            <a:r>
              <a:rPr lang="es-ES" sz="1100" dirty="0" err="1">
                <a:solidFill>
                  <a:schemeClr val="dk1"/>
                </a:solidFill>
              </a:rPr>
              <a:t>api&amp;k</a:t>
            </a:r>
            <a:r>
              <a:rPr lang="es-ES" sz="1100" dirty="0">
                <a:solidFill>
                  <a:schemeClr val="dk1"/>
                </a:solidFill>
              </a:rPr>
              <a:t>=an%C3%A1lisis&amp;tduid=58d5dcab88cd4f318bf9cd67f089f83c&amp;as_channel=</a:t>
            </a:r>
            <a:r>
              <a:rPr lang="es-ES" sz="1100" dirty="0" err="1">
                <a:solidFill>
                  <a:schemeClr val="dk1"/>
                </a:solidFill>
              </a:rPr>
              <a:t>affiliate&amp;as_campclass</a:t>
            </a:r>
            <a:r>
              <a:rPr lang="es-ES" sz="1100" dirty="0">
                <a:solidFill>
                  <a:schemeClr val="dk1"/>
                </a:solidFill>
              </a:rPr>
              <a:t>=</a:t>
            </a:r>
            <a:r>
              <a:rPr lang="es-ES" sz="1100" dirty="0" err="1">
                <a:solidFill>
                  <a:schemeClr val="dk1"/>
                </a:solidFill>
              </a:rPr>
              <a:t>redirect&amp;as_source</a:t>
            </a:r>
            <a:r>
              <a:rPr lang="es-ES" sz="1100" dirty="0">
                <a:solidFill>
                  <a:schemeClr val="dk1"/>
                </a:solidFill>
              </a:rPr>
              <a:t>=</a:t>
            </a:r>
            <a:r>
              <a:rPr lang="es-ES" sz="1100" dirty="0" err="1">
                <a:solidFill>
                  <a:schemeClr val="dk1"/>
                </a:solidFill>
              </a:rPr>
              <a:t>arvato</a:t>
            </a:r>
            <a:endParaRPr lang="es-ES" sz="1100" dirty="0">
              <a:solidFill>
                <a:schemeClr val="dk1"/>
              </a:solidFill>
            </a:endParaRPr>
          </a:p>
          <a:p>
            <a:pPr lvl="0">
              <a:buClr>
                <a:schemeClr val="dk1"/>
              </a:buClr>
              <a:buSzPts val="300"/>
            </a:pPr>
            <a:r>
              <a:rPr lang="es-CO" sz="1100" dirty="0"/>
              <a:t>https://</a:t>
            </a:r>
            <a:r>
              <a:rPr lang="es-CO" sz="1100" dirty="0" err="1"/>
              <a:t>stock.adobe.com</a:t>
            </a:r>
            <a:r>
              <a:rPr lang="es-CO" sz="1100" dirty="0"/>
              <a:t>/</a:t>
            </a:r>
            <a:r>
              <a:rPr lang="es-CO" sz="1100" dirty="0" err="1"/>
              <a:t>co</a:t>
            </a:r>
            <a:r>
              <a:rPr lang="es-CO" sz="1100" dirty="0"/>
              <a:t>/</a:t>
            </a:r>
            <a:r>
              <a:rPr lang="es-CO" sz="1100" dirty="0" err="1"/>
              <a:t>images</a:t>
            </a:r>
            <a:r>
              <a:rPr lang="es-CO" sz="1100" dirty="0"/>
              <a:t>/data-analysis-concept-with-tiny-character-teamwork-of-business-analysts-charts-and-diagrams-of-sales-management-statistics-and-operational-reports-flat-vector-illustration-finance-report-metaphor/400674388</a:t>
            </a:r>
            <a:endParaRPr sz="1100" dirty="0"/>
          </a:p>
          <a:p>
            <a:pPr marL="0" marR="0" lvl="0" indent="0" algn="ctr" rtl="0">
              <a:lnSpc>
                <a:spcPct val="100000"/>
              </a:lnSpc>
              <a:spcBef>
                <a:spcPts val="0"/>
              </a:spcBef>
              <a:spcAft>
                <a:spcPts val="0"/>
              </a:spcAft>
              <a:buClr>
                <a:srgbClr val="000000"/>
              </a:buClr>
              <a:buSzPts val="1800"/>
              <a:buFont typeface="Arial"/>
              <a:buNone/>
            </a:pPr>
            <a:endParaRPr sz="1100" b="0" i="0" u="none" strike="noStrike" cap="none" dirty="0">
              <a:solidFill>
                <a:schemeClr val="dk1"/>
              </a:solidFill>
              <a:latin typeface="Arial"/>
              <a:ea typeface="Arial"/>
              <a:cs typeface="Arial"/>
              <a:sym typeface="Arial"/>
            </a:endParaRPr>
          </a:p>
        </p:txBody>
      </p:sp>
      <p:pic>
        <p:nvPicPr>
          <p:cNvPr id="1026" name="Picture 2" descr="Analytics and data science, financial data management, artificial intelligence concept with tiny people. Risk management abstract vector illustration set. Machine learning, dashboard metaphor">
            <a:extLst>
              <a:ext uri="{FF2B5EF4-FFF2-40B4-BE49-F238E27FC236}">
                <a16:creationId xmlns:a16="http://schemas.microsoft.com/office/drawing/2014/main" id="{6461CBE6-F6CA-B142-803B-E818E6FD61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4216" b="19900"/>
          <a:stretch/>
        </p:blipFill>
        <p:spPr bwMode="auto">
          <a:xfrm>
            <a:off x="719191" y="1558541"/>
            <a:ext cx="3318553" cy="16162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ata analysis concept with tiny character. Teamwork of business analysts charts and diagrams of sales management statistics and operational reports flat vector illustration. Finance report metaphor">
            <a:extLst>
              <a:ext uri="{FF2B5EF4-FFF2-40B4-BE49-F238E27FC236}">
                <a16:creationId xmlns:a16="http://schemas.microsoft.com/office/drawing/2014/main" id="{EBE4F10E-2E2E-DF48-BC90-FF8ECDC12A0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925" t="7659" b="12298"/>
          <a:stretch/>
        </p:blipFill>
        <p:spPr bwMode="auto">
          <a:xfrm>
            <a:off x="4027470" y="1769598"/>
            <a:ext cx="1693523" cy="14257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nalytics and data science, financial data management, artificial intelligence concept with tiny people. Risk management abstract vector illustration set. Machine learning, dashboard metaphor">
            <a:extLst>
              <a:ext uri="{FF2B5EF4-FFF2-40B4-BE49-F238E27FC236}">
                <a16:creationId xmlns:a16="http://schemas.microsoft.com/office/drawing/2014/main" id="{BC7DD9CF-57E4-DC4E-B02F-9CBFCD0C0E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6429" b="19900"/>
          <a:stretch/>
        </p:blipFill>
        <p:spPr bwMode="auto">
          <a:xfrm>
            <a:off x="5596736" y="1558541"/>
            <a:ext cx="1693523" cy="1616296"/>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BA9F2DBF-2882-4E45-B161-97BBB8B96FB0}"/>
              </a:ext>
            </a:extLst>
          </p:cNvPr>
          <p:cNvSpPr/>
          <p:nvPr/>
        </p:nvSpPr>
        <p:spPr>
          <a:xfrm>
            <a:off x="1009293" y="3195385"/>
            <a:ext cx="1271572" cy="461665"/>
          </a:xfrm>
          <a:prstGeom prst="rect">
            <a:avLst/>
          </a:prstGeom>
        </p:spPr>
        <p:txBody>
          <a:bodyPr wrap="square">
            <a:spAutoFit/>
          </a:bodyPr>
          <a:lstStyle/>
          <a:p>
            <a:pPr algn="ctr"/>
            <a:r>
              <a:rPr lang="es-CO" sz="1200" b="1" dirty="0">
                <a:latin typeface="Arial" panose="020B0604020202020204" pitchFamily="34" charset="0"/>
                <a:ea typeface="Arial" panose="020B0604020202020204" pitchFamily="34" charset="0"/>
              </a:rPr>
              <a:t>Diseño de estrategia</a:t>
            </a:r>
            <a:endParaRPr lang="es-CO" sz="1200" dirty="0"/>
          </a:p>
        </p:txBody>
      </p:sp>
      <p:sp>
        <p:nvSpPr>
          <p:cNvPr id="10" name="Rectángulo 9">
            <a:extLst>
              <a:ext uri="{FF2B5EF4-FFF2-40B4-BE49-F238E27FC236}">
                <a16:creationId xmlns:a16="http://schemas.microsoft.com/office/drawing/2014/main" id="{7D85005F-C0CA-C040-B198-BF8BCC216CAE}"/>
              </a:ext>
            </a:extLst>
          </p:cNvPr>
          <p:cNvSpPr/>
          <p:nvPr/>
        </p:nvSpPr>
        <p:spPr>
          <a:xfrm>
            <a:off x="2562656" y="3195385"/>
            <a:ext cx="1475088" cy="461665"/>
          </a:xfrm>
          <a:prstGeom prst="rect">
            <a:avLst/>
          </a:prstGeom>
        </p:spPr>
        <p:txBody>
          <a:bodyPr wrap="square">
            <a:spAutoFit/>
          </a:bodyPr>
          <a:lstStyle/>
          <a:p>
            <a:pPr algn="ctr"/>
            <a:r>
              <a:rPr lang="es-CO" sz="1200" b="1" dirty="0">
                <a:latin typeface="Arial" panose="020B0604020202020204" pitchFamily="34" charset="0"/>
                <a:ea typeface="Arial" panose="020B0604020202020204" pitchFamily="34" charset="0"/>
              </a:rPr>
              <a:t>Identificación de recursos críticos</a:t>
            </a:r>
            <a:endParaRPr lang="es-CO" sz="1200" dirty="0"/>
          </a:p>
        </p:txBody>
      </p:sp>
      <p:sp>
        <p:nvSpPr>
          <p:cNvPr id="11" name="Rectángulo 10">
            <a:extLst>
              <a:ext uri="{FF2B5EF4-FFF2-40B4-BE49-F238E27FC236}">
                <a16:creationId xmlns:a16="http://schemas.microsoft.com/office/drawing/2014/main" id="{8BAD54F2-62A7-B14D-BAE3-EB2FADB2F363}"/>
              </a:ext>
            </a:extLst>
          </p:cNvPr>
          <p:cNvSpPr/>
          <p:nvPr/>
        </p:nvSpPr>
        <p:spPr>
          <a:xfrm>
            <a:off x="4164683" y="3277444"/>
            <a:ext cx="1475088" cy="276999"/>
          </a:xfrm>
          <a:prstGeom prst="rect">
            <a:avLst/>
          </a:prstGeom>
        </p:spPr>
        <p:txBody>
          <a:bodyPr wrap="square">
            <a:spAutoFit/>
          </a:bodyPr>
          <a:lstStyle/>
          <a:p>
            <a:pPr algn="ctr"/>
            <a:r>
              <a:rPr lang="es-CO" sz="1200" b="1" dirty="0">
                <a:latin typeface="Arial" panose="020B0604020202020204" pitchFamily="34" charset="0"/>
                <a:ea typeface="Arial" panose="020B0604020202020204" pitchFamily="34" charset="0"/>
              </a:rPr>
              <a:t>Plan de pruebas</a:t>
            </a:r>
            <a:endParaRPr lang="es-CO" sz="1200" dirty="0"/>
          </a:p>
        </p:txBody>
      </p:sp>
      <p:sp>
        <p:nvSpPr>
          <p:cNvPr id="12" name="Rectángulo 11">
            <a:extLst>
              <a:ext uri="{FF2B5EF4-FFF2-40B4-BE49-F238E27FC236}">
                <a16:creationId xmlns:a16="http://schemas.microsoft.com/office/drawing/2014/main" id="{D0AFB6D8-AEBB-0742-B7B5-98434D4FE8D6}"/>
              </a:ext>
            </a:extLst>
          </p:cNvPr>
          <p:cNvSpPr/>
          <p:nvPr/>
        </p:nvSpPr>
        <p:spPr>
          <a:xfrm>
            <a:off x="5783980" y="3256896"/>
            <a:ext cx="1475088" cy="276999"/>
          </a:xfrm>
          <a:prstGeom prst="rect">
            <a:avLst/>
          </a:prstGeom>
        </p:spPr>
        <p:txBody>
          <a:bodyPr wrap="square">
            <a:spAutoFit/>
          </a:bodyPr>
          <a:lstStyle/>
          <a:p>
            <a:pPr algn="ctr"/>
            <a:r>
              <a:rPr lang="es-CO" sz="1200" b="1" dirty="0">
                <a:latin typeface="Arial" panose="020B0604020202020204" pitchFamily="34" charset="0"/>
                <a:ea typeface="Arial" panose="020B0604020202020204" pitchFamily="34" charset="0"/>
              </a:rPr>
              <a:t>Capacitaciones</a:t>
            </a:r>
            <a:endParaRPr lang="es-CO" sz="1200" dirty="0"/>
          </a:p>
        </p:txBody>
      </p:sp>
      <p:sp>
        <p:nvSpPr>
          <p:cNvPr id="3" name="Rectángulo redondeado 2">
            <a:extLst>
              <a:ext uri="{FF2B5EF4-FFF2-40B4-BE49-F238E27FC236}">
                <a16:creationId xmlns:a16="http://schemas.microsoft.com/office/drawing/2014/main" id="{520909D4-5F31-7E4C-B008-2826A522E678}"/>
              </a:ext>
            </a:extLst>
          </p:cNvPr>
          <p:cNvSpPr/>
          <p:nvPr/>
        </p:nvSpPr>
        <p:spPr>
          <a:xfrm>
            <a:off x="686881" y="3945277"/>
            <a:ext cx="6955604" cy="1603319"/>
          </a:xfrm>
          <a:prstGeom prst="roundRect">
            <a:avLst>
              <a:gd name="adj" fmla="val 11541"/>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Triángulo 4">
            <a:extLst>
              <a:ext uri="{FF2B5EF4-FFF2-40B4-BE49-F238E27FC236}">
                <a16:creationId xmlns:a16="http://schemas.microsoft.com/office/drawing/2014/main" id="{2E2F5BC3-CB8D-0443-B260-2F64FF008D24}"/>
              </a:ext>
            </a:extLst>
          </p:cNvPr>
          <p:cNvSpPr/>
          <p:nvPr/>
        </p:nvSpPr>
        <p:spPr>
          <a:xfrm rot="10800000">
            <a:off x="1546985" y="3677598"/>
            <a:ext cx="196187" cy="169127"/>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a:extLst>
              <a:ext uri="{FF2B5EF4-FFF2-40B4-BE49-F238E27FC236}">
                <a16:creationId xmlns:a16="http://schemas.microsoft.com/office/drawing/2014/main" id="{7334BACD-0E6C-EE4C-9938-620F7F9B20D7}"/>
              </a:ext>
            </a:extLst>
          </p:cNvPr>
          <p:cNvSpPr/>
          <p:nvPr/>
        </p:nvSpPr>
        <p:spPr>
          <a:xfrm>
            <a:off x="1024200" y="4146771"/>
            <a:ext cx="6280966" cy="1200329"/>
          </a:xfrm>
          <a:prstGeom prst="rect">
            <a:avLst/>
          </a:prstGeom>
        </p:spPr>
        <p:txBody>
          <a:bodyPr wrap="square">
            <a:spAutoFit/>
          </a:bodyPr>
          <a:lstStyle/>
          <a:p>
            <a:pPr lvl="0" algn="just"/>
            <a:r>
              <a:rPr lang="es-CO" sz="1200" dirty="0">
                <a:latin typeface="Arial" panose="020B0604020202020204" pitchFamily="34" charset="0"/>
                <a:ea typeface="Arial" panose="020B0604020202020204" pitchFamily="34" charset="0"/>
              </a:rPr>
              <a:t>Diseñar una estrategia que incluya los impactos ocasionados en el negocio con la finalidad de reducir la inoperatividad del sistema, que como bien se sabe afecta de manera directa las funciones sustantivas de la organización y por lo tanto, deja de generar recursos. Es importante verlo desde el punto de vista de los procesos más críticos, pues las interrupciones que se originen en este harán que la empresa empiece a perder prestigio y posicionamiento.</a:t>
            </a:r>
          </a:p>
        </p:txBody>
      </p:sp>
    </p:spTree>
    <p:extLst>
      <p:ext uri="{BB962C8B-B14F-4D97-AF65-F5344CB8AC3E}">
        <p14:creationId xmlns:p14="http://schemas.microsoft.com/office/powerpoint/2010/main" val="3651537204"/>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0" name="Google Shape;100;p4"/>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1" name="Google Shape;101;p4"/>
          <p:cNvSpPr/>
          <p:nvPr/>
        </p:nvSpPr>
        <p:spPr>
          <a:xfrm>
            <a:off x="8253350" y="4561726"/>
            <a:ext cx="3948174" cy="2296272"/>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100" b="0" i="0" u="none" strike="noStrike" cap="none" dirty="0">
                <a:solidFill>
                  <a:schemeClr val="dk1"/>
                </a:solidFill>
                <a:latin typeface="Arial"/>
                <a:ea typeface="Arial"/>
                <a:cs typeface="Arial"/>
                <a:sym typeface="Arial"/>
              </a:rPr>
              <a:t>Referencias de las imágenes</a:t>
            </a:r>
            <a:r>
              <a:rPr lang="es-ES" sz="1100" dirty="0">
                <a:solidFill>
                  <a:schemeClr val="dk1"/>
                </a:solidFill>
              </a:rPr>
              <a:t>: https://</a:t>
            </a:r>
            <a:r>
              <a:rPr lang="es-ES" sz="1100" dirty="0" err="1">
                <a:solidFill>
                  <a:schemeClr val="dk1"/>
                </a:solidFill>
              </a:rPr>
              <a:t>stock.adobe.com</a:t>
            </a:r>
            <a:r>
              <a:rPr lang="es-ES" sz="1100" dirty="0">
                <a:solidFill>
                  <a:schemeClr val="dk1"/>
                </a:solidFill>
              </a:rPr>
              <a:t>/</a:t>
            </a:r>
            <a:r>
              <a:rPr lang="es-ES" sz="1100" dirty="0" err="1">
                <a:solidFill>
                  <a:schemeClr val="dk1"/>
                </a:solidFill>
              </a:rPr>
              <a:t>co</a:t>
            </a:r>
            <a:r>
              <a:rPr lang="es-ES" sz="1100" dirty="0">
                <a:solidFill>
                  <a:schemeClr val="dk1"/>
                </a:solidFill>
              </a:rPr>
              <a:t>/</a:t>
            </a:r>
            <a:r>
              <a:rPr lang="es-ES" sz="1100" dirty="0" err="1">
                <a:solidFill>
                  <a:schemeClr val="dk1"/>
                </a:solidFill>
              </a:rPr>
              <a:t>images</a:t>
            </a:r>
            <a:r>
              <a:rPr lang="es-ES" sz="1100" dirty="0">
                <a:solidFill>
                  <a:schemeClr val="dk1"/>
                </a:solidFill>
              </a:rPr>
              <a:t>/id/404864722?as_audience=</a:t>
            </a:r>
            <a:r>
              <a:rPr lang="es-ES" sz="1100" dirty="0" err="1">
                <a:solidFill>
                  <a:schemeClr val="dk1"/>
                </a:solidFill>
              </a:rPr>
              <a:t>srp&amp;as_campaign</a:t>
            </a:r>
            <a:r>
              <a:rPr lang="es-ES" sz="1100" dirty="0">
                <a:solidFill>
                  <a:schemeClr val="dk1"/>
                </a:solidFill>
              </a:rPr>
              <a:t>=</a:t>
            </a:r>
            <a:r>
              <a:rPr lang="es-ES" sz="1100" dirty="0" err="1">
                <a:solidFill>
                  <a:schemeClr val="dk1"/>
                </a:solidFill>
              </a:rPr>
              <a:t>Freepik&amp;get_facets</a:t>
            </a:r>
            <a:r>
              <a:rPr lang="es-ES" sz="1100" dirty="0">
                <a:solidFill>
                  <a:schemeClr val="dk1"/>
                </a:solidFill>
              </a:rPr>
              <a:t>=1&amp;order=</a:t>
            </a:r>
            <a:r>
              <a:rPr lang="es-ES" sz="1100" dirty="0" err="1">
                <a:solidFill>
                  <a:schemeClr val="dk1"/>
                </a:solidFill>
              </a:rPr>
              <a:t>relevance&amp;safe_search</a:t>
            </a:r>
            <a:r>
              <a:rPr lang="es-ES" sz="1100" dirty="0">
                <a:solidFill>
                  <a:schemeClr val="dk1"/>
                </a:solidFill>
              </a:rPr>
              <a:t>=1&amp;as_content=</a:t>
            </a:r>
            <a:r>
              <a:rPr lang="es-ES" sz="1100" dirty="0" err="1">
                <a:solidFill>
                  <a:schemeClr val="dk1"/>
                </a:solidFill>
              </a:rPr>
              <a:t>api&amp;k</a:t>
            </a:r>
            <a:r>
              <a:rPr lang="es-ES" sz="1100" dirty="0">
                <a:solidFill>
                  <a:schemeClr val="dk1"/>
                </a:solidFill>
              </a:rPr>
              <a:t>=an%C3%A1lisis&amp;tduid=58d5dcab88cd4f318bf9cd67f089f83c&amp;as_channel=</a:t>
            </a:r>
            <a:r>
              <a:rPr lang="es-ES" sz="1100" dirty="0" err="1">
                <a:solidFill>
                  <a:schemeClr val="dk1"/>
                </a:solidFill>
              </a:rPr>
              <a:t>affiliate&amp;as_campclass</a:t>
            </a:r>
            <a:r>
              <a:rPr lang="es-ES" sz="1100" dirty="0">
                <a:solidFill>
                  <a:schemeClr val="dk1"/>
                </a:solidFill>
              </a:rPr>
              <a:t>=</a:t>
            </a:r>
            <a:r>
              <a:rPr lang="es-ES" sz="1100" dirty="0" err="1">
                <a:solidFill>
                  <a:schemeClr val="dk1"/>
                </a:solidFill>
              </a:rPr>
              <a:t>redirect&amp;as_source</a:t>
            </a:r>
            <a:r>
              <a:rPr lang="es-ES" sz="1100" dirty="0">
                <a:solidFill>
                  <a:schemeClr val="dk1"/>
                </a:solidFill>
              </a:rPr>
              <a:t>=</a:t>
            </a:r>
            <a:r>
              <a:rPr lang="es-ES" sz="1100" dirty="0" err="1">
                <a:solidFill>
                  <a:schemeClr val="dk1"/>
                </a:solidFill>
              </a:rPr>
              <a:t>arvato</a:t>
            </a:r>
            <a:endParaRPr lang="es-ES" sz="1100" dirty="0">
              <a:solidFill>
                <a:schemeClr val="dk1"/>
              </a:solidFill>
            </a:endParaRPr>
          </a:p>
          <a:p>
            <a:pPr lvl="0">
              <a:buClr>
                <a:schemeClr val="dk1"/>
              </a:buClr>
              <a:buSzPts val="300"/>
            </a:pPr>
            <a:r>
              <a:rPr lang="es-CO" sz="1100" dirty="0"/>
              <a:t>https://</a:t>
            </a:r>
            <a:r>
              <a:rPr lang="es-CO" sz="1100" dirty="0" err="1"/>
              <a:t>stock.adobe.com</a:t>
            </a:r>
            <a:r>
              <a:rPr lang="es-CO" sz="1100" dirty="0"/>
              <a:t>/</a:t>
            </a:r>
            <a:r>
              <a:rPr lang="es-CO" sz="1100" dirty="0" err="1"/>
              <a:t>co</a:t>
            </a:r>
            <a:r>
              <a:rPr lang="es-CO" sz="1100" dirty="0"/>
              <a:t>/</a:t>
            </a:r>
            <a:r>
              <a:rPr lang="es-CO" sz="1100" dirty="0" err="1"/>
              <a:t>images</a:t>
            </a:r>
            <a:r>
              <a:rPr lang="es-CO" sz="1100" dirty="0"/>
              <a:t>/data-analysis-concept-with-tiny-character-teamwork-of-business-analysts-charts-and-diagrams-of-sales-management-statistics-and-operational-reports-flat-vector-illustration-finance-report-metaphor/400674388</a:t>
            </a:r>
            <a:endParaRPr sz="1100" dirty="0"/>
          </a:p>
          <a:p>
            <a:pPr marL="0" marR="0" lvl="0" indent="0" algn="ctr" rtl="0">
              <a:lnSpc>
                <a:spcPct val="100000"/>
              </a:lnSpc>
              <a:spcBef>
                <a:spcPts val="0"/>
              </a:spcBef>
              <a:spcAft>
                <a:spcPts val="0"/>
              </a:spcAft>
              <a:buClr>
                <a:srgbClr val="000000"/>
              </a:buClr>
              <a:buSzPts val="1800"/>
              <a:buFont typeface="Arial"/>
              <a:buNone/>
            </a:pPr>
            <a:endParaRPr sz="1100" b="0" i="0" u="none" strike="noStrike" cap="none" dirty="0">
              <a:solidFill>
                <a:schemeClr val="dk1"/>
              </a:solidFill>
              <a:latin typeface="Arial"/>
              <a:ea typeface="Arial"/>
              <a:cs typeface="Arial"/>
              <a:sym typeface="Arial"/>
            </a:endParaRPr>
          </a:p>
        </p:txBody>
      </p:sp>
      <p:pic>
        <p:nvPicPr>
          <p:cNvPr id="1026" name="Picture 2" descr="Analytics and data science, financial data management, artificial intelligence concept with tiny people. Risk management abstract vector illustration set. Machine learning, dashboard metaphor">
            <a:extLst>
              <a:ext uri="{FF2B5EF4-FFF2-40B4-BE49-F238E27FC236}">
                <a16:creationId xmlns:a16="http://schemas.microsoft.com/office/drawing/2014/main" id="{6461CBE6-F6CA-B142-803B-E818E6FD61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4216" b="19900"/>
          <a:stretch/>
        </p:blipFill>
        <p:spPr bwMode="auto">
          <a:xfrm>
            <a:off x="719191" y="1558541"/>
            <a:ext cx="3318553" cy="16162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ata analysis concept with tiny character. Teamwork of business analysts charts and diagrams of sales management statistics and operational reports flat vector illustration. Finance report metaphor">
            <a:extLst>
              <a:ext uri="{FF2B5EF4-FFF2-40B4-BE49-F238E27FC236}">
                <a16:creationId xmlns:a16="http://schemas.microsoft.com/office/drawing/2014/main" id="{EBE4F10E-2E2E-DF48-BC90-FF8ECDC12A0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925" t="7659" b="12298"/>
          <a:stretch/>
        </p:blipFill>
        <p:spPr bwMode="auto">
          <a:xfrm>
            <a:off x="4027470" y="1769598"/>
            <a:ext cx="1693523" cy="14257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nalytics and data science, financial data management, artificial intelligence concept with tiny people. Risk management abstract vector illustration set. Machine learning, dashboard metaphor">
            <a:extLst>
              <a:ext uri="{FF2B5EF4-FFF2-40B4-BE49-F238E27FC236}">
                <a16:creationId xmlns:a16="http://schemas.microsoft.com/office/drawing/2014/main" id="{BC7DD9CF-57E4-DC4E-B02F-9CBFCD0C0E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6429" b="19900"/>
          <a:stretch/>
        </p:blipFill>
        <p:spPr bwMode="auto">
          <a:xfrm>
            <a:off x="5596736" y="1558541"/>
            <a:ext cx="1693523" cy="1616296"/>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BA9F2DBF-2882-4E45-B161-97BBB8B96FB0}"/>
              </a:ext>
            </a:extLst>
          </p:cNvPr>
          <p:cNvSpPr/>
          <p:nvPr/>
        </p:nvSpPr>
        <p:spPr>
          <a:xfrm>
            <a:off x="1009293" y="3195385"/>
            <a:ext cx="1271572" cy="461665"/>
          </a:xfrm>
          <a:prstGeom prst="rect">
            <a:avLst/>
          </a:prstGeom>
        </p:spPr>
        <p:txBody>
          <a:bodyPr wrap="square">
            <a:spAutoFit/>
          </a:bodyPr>
          <a:lstStyle/>
          <a:p>
            <a:pPr algn="ctr"/>
            <a:r>
              <a:rPr lang="es-CO" sz="1200" b="1" dirty="0">
                <a:latin typeface="Arial" panose="020B0604020202020204" pitchFamily="34" charset="0"/>
                <a:ea typeface="Arial" panose="020B0604020202020204" pitchFamily="34" charset="0"/>
              </a:rPr>
              <a:t>Diseño de estrategia</a:t>
            </a:r>
            <a:endParaRPr lang="es-CO" sz="1200" dirty="0"/>
          </a:p>
        </p:txBody>
      </p:sp>
      <p:sp>
        <p:nvSpPr>
          <p:cNvPr id="10" name="Rectángulo 9">
            <a:extLst>
              <a:ext uri="{FF2B5EF4-FFF2-40B4-BE49-F238E27FC236}">
                <a16:creationId xmlns:a16="http://schemas.microsoft.com/office/drawing/2014/main" id="{7D85005F-C0CA-C040-B198-BF8BCC216CAE}"/>
              </a:ext>
            </a:extLst>
          </p:cNvPr>
          <p:cNvSpPr/>
          <p:nvPr/>
        </p:nvSpPr>
        <p:spPr>
          <a:xfrm>
            <a:off x="2562656" y="3195385"/>
            <a:ext cx="1475088" cy="461665"/>
          </a:xfrm>
          <a:prstGeom prst="rect">
            <a:avLst/>
          </a:prstGeom>
        </p:spPr>
        <p:txBody>
          <a:bodyPr wrap="square">
            <a:spAutoFit/>
          </a:bodyPr>
          <a:lstStyle/>
          <a:p>
            <a:pPr algn="ctr"/>
            <a:r>
              <a:rPr lang="es-CO" sz="1200" b="1" dirty="0">
                <a:latin typeface="Arial" panose="020B0604020202020204" pitchFamily="34" charset="0"/>
                <a:ea typeface="Arial" panose="020B0604020202020204" pitchFamily="34" charset="0"/>
              </a:rPr>
              <a:t>Identificación de recursos críticos</a:t>
            </a:r>
            <a:endParaRPr lang="es-CO" sz="1200" dirty="0"/>
          </a:p>
        </p:txBody>
      </p:sp>
      <p:sp>
        <p:nvSpPr>
          <p:cNvPr id="11" name="Rectángulo 10">
            <a:extLst>
              <a:ext uri="{FF2B5EF4-FFF2-40B4-BE49-F238E27FC236}">
                <a16:creationId xmlns:a16="http://schemas.microsoft.com/office/drawing/2014/main" id="{8BAD54F2-62A7-B14D-BAE3-EB2FADB2F363}"/>
              </a:ext>
            </a:extLst>
          </p:cNvPr>
          <p:cNvSpPr/>
          <p:nvPr/>
        </p:nvSpPr>
        <p:spPr>
          <a:xfrm>
            <a:off x="4164683" y="3277444"/>
            <a:ext cx="1475088" cy="276999"/>
          </a:xfrm>
          <a:prstGeom prst="rect">
            <a:avLst/>
          </a:prstGeom>
        </p:spPr>
        <p:txBody>
          <a:bodyPr wrap="square">
            <a:spAutoFit/>
          </a:bodyPr>
          <a:lstStyle/>
          <a:p>
            <a:pPr algn="ctr"/>
            <a:r>
              <a:rPr lang="es-CO" sz="1200" b="1" dirty="0">
                <a:latin typeface="Arial" panose="020B0604020202020204" pitchFamily="34" charset="0"/>
                <a:ea typeface="Arial" panose="020B0604020202020204" pitchFamily="34" charset="0"/>
              </a:rPr>
              <a:t>Plan de pruebas</a:t>
            </a:r>
            <a:endParaRPr lang="es-CO" sz="1200" dirty="0"/>
          </a:p>
        </p:txBody>
      </p:sp>
      <p:sp>
        <p:nvSpPr>
          <p:cNvPr id="12" name="Rectángulo 11">
            <a:extLst>
              <a:ext uri="{FF2B5EF4-FFF2-40B4-BE49-F238E27FC236}">
                <a16:creationId xmlns:a16="http://schemas.microsoft.com/office/drawing/2014/main" id="{D0AFB6D8-AEBB-0742-B7B5-98434D4FE8D6}"/>
              </a:ext>
            </a:extLst>
          </p:cNvPr>
          <p:cNvSpPr/>
          <p:nvPr/>
        </p:nvSpPr>
        <p:spPr>
          <a:xfrm>
            <a:off x="5783980" y="3256896"/>
            <a:ext cx="1475088" cy="276999"/>
          </a:xfrm>
          <a:prstGeom prst="rect">
            <a:avLst/>
          </a:prstGeom>
        </p:spPr>
        <p:txBody>
          <a:bodyPr wrap="square">
            <a:spAutoFit/>
          </a:bodyPr>
          <a:lstStyle/>
          <a:p>
            <a:pPr algn="ctr"/>
            <a:r>
              <a:rPr lang="es-CO" sz="1200" b="1" dirty="0">
                <a:latin typeface="Arial" panose="020B0604020202020204" pitchFamily="34" charset="0"/>
                <a:ea typeface="Arial" panose="020B0604020202020204" pitchFamily="34" charset="0"/>
              </a:rPr>
              <a:t>Capacitaciones</a:t>
            </a:r>
            <a:endParaRPr lang="es-CO" sz="1200" dirty="0"/>
          </a:p>
        </p:txBody>
      </p:sp>
      <p:sp>
        <p:nvSpPr>
          <p:cNvPr id="3" name="Rectángulo redondeado 2">
            <a:extLst>
              <a:ext uri="{FF2B5EF4-FFF2-40B4-BE49-F238E27FC236}">
                <a16:creationId xmlns:a16="http://schemas.microsoft.com/office/drawing/2014/main" id="{520909D4-5F31-7E4C-B008-2826A522E678}"/>
              </a:ext>
            </a:extLst>
          </p:cNvPr>
          <p:cNvSpPr/>
          <p:nvPr/>
        </p:nvSpPr>
        <p:spPr>
          <a:xfrm>
            <a:off x="686881" y="3945277"/>
            <a:ext cx="6955604" cy="1603319"/>
          </a:xfrm>
          <a:prstGeom prst="roundRect">
            <a:avLst>
              <a:gd name="adj" fmla="val 11541"/>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Triángulo 4">
            <a:extLst>
              <a:ext uri="{FF2B5EF4-FFF2-40B4-BE49-F238E27FC236}">
                <a16:creationId xmlns:a16="http://schemas.microsoft.com/office/drawing/2014/main" id="{2E2F5BC3-CB8D-0443-B260-2F64FF008D24}"/>
              </a:ext>
            </a:extLst>
          </p:cNvPr>
          <p:cNvSpPr/>
          <p:nvPr/>
        </p:nvSpPr>
        <p:spPr>
          <a:xfrm rot="10800000">
            <a:off x="3202106" y="3689417"/>
            <a:ext cx="196187" cy="169127"/>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a:extLst>
              <a:ext uri="{FF2B5EF4-FFF2-40B4-BE49-F238E27FC236}">
                <a16:creationId xmlns:a16="http://schemas.microsoft.com/office/drawing/2014/main" id="{7334BACD-0E6C-EE4C-9938-620F7F9B20D7}"/>
              </a:ext>
            </a:extLst>
          </p:cNvPr>
          <p:cNvSpPr/>
          <p:nvPr/>
        </p:nvSpPr>
        <p:spPr>
          <a:xfrm>
            <a:off x="1024200" y="4239104"/>
            <a:ext cx="6280966" cy="1015663"/>
          </a:xfrm>
          <a:prstGeom prst="rect">
            <a:avLst/>
          </a:prstGeom>
        </p:spPr>
        <p:txBody>
          <a:bodyPr wrap="square">
            <a:spAutoFit/>
          </a:bodyPr>
          <a:lstStyle/>
          <a:p>
            <a:pPr lvl="0" algn="just"/>
            <a:r>
              <a:rPr lang="es-CO" sz="1200" dirty="0">
                <a:latin typeface="Arial" panose="020B0604020202020204" pitchFamily="34" charset="0"/>
                <a:ea typeface="Arial" panose="020B0604020202020204" pitchFamily="34" charset="0"/>
              </a:rPr>
              <a:t>Permite verificar cuáles son los puntos críticos de la organización en cuanto a sus procesos y en caso de ocurrir una eventualidad darles prioridad al momento de ejecutarse el SGCN. En este aspecto, se tienen en cuenta los recursos humanos, financieros y tecnológicos para garantizar que se restablezcan en el menor tiempo posible porque son los que generan mayor impacto negativo en la organización.</a:t>
            </a:r>
          </a:p>
        </p:txBody>
      </p:sp>
    </p:spTree>
    <p:extLst>
      <p:ext uri="{BB962C8B-B14F-4D97-AF65-F5344CB8AC3E}">
        <p14:creationId xmlns:p14="http://schemas.microsoft.com/office/powerpoint/2010/main" val="168944028"/>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0" name="Google Shape;100;p4"/>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1" name="Google Shape;101;p4"/>
          <p:cNvSpPr/>
          <p:nvPr/>
        </p:nvSpPr>
        <p:spPr>
          <a:xfrm>
            <a:off x="8253350" y="4561726"/>
            <a:ext cx="3948174" cy="2296272"/>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100" b="0" i="0" u="none" strike="noStrike" cap="none" dirty="0">
                <a:solidFill>
                  <a:schemeClr val="dk1"/>
                </a:solidFill>
                <a:latin typeface="Arial"/>
                <a:ea typeface="Arial"/>
                <a:cs typeface="Arial"/>
                <a:sym typeface="Arial"/>
              </a:rPr>
              <a:t>Referencias de las imágenes</a:t>
            </a:r>
            <a:r>
              <a:rPr lang="es-ES" sz="1100" dirty="0">
                <a:solidFill>
                  <a:schemeClr val="dk1"/>
                </a:solidFill>
              </a:rPr>
              <a:t>: https://</a:t>
            </a:r>
            <a:r>
              <a:rPr lang="es-ES" sz="1100" dirty="0" err="1">
                <a:solidFill>
                  <a:schemeClr val="dk1"/>
                </a:solidFill>
              </a:rPr>
              <a:t>stock.adobe.com</a:t>
            </a:r>
            <a:r>
              <a:rPr lang="es-ES" sz="1100" dirty="0">
                <a:solidFill>
                  <a:schemeClr val="dk1"/>
                </a:solidFill>
              </a:rPr>
              <a:t>/</a:t>
            </a:r>
            <a:r>
              <a:rPr lang="es-ES" sz="1100" dirty="0" err="1">
                <a:solidFill>
                  <a:schemeClr val="dk1"/>
                </a:solidFill>
              </a:rPr>
              <a:t>co</a:t>
            </a:r>
            <a:r>
              <a:rPr lang="es-ES" sz="1100" dirty="0">
                <a:solidFill>
                  <a:schemeClr val="dk1"/>
                </a:solidFill>
              </a:rPr>
              <a:t>/</a:t>
            </a:r>
            <a:r>
              <a:rPr lang="es-ES" sz="1100" dirty="0" err="1">
                <a:solidFill>
                  <a:schemeClr val="dk1"/>
                </a:solidFill>
              </a:rPr>
              <a:t>images</a:t>
            </a:r>
            <a:r>
              <a:rPr lang="es-ES" sz="1100" dirty="0">
                <a:solidFill>
                  <a:schemeClr val="dk1"/>
                </a:solidFill>
              </a:rPr>
              <a:t>/id/404864722?as_audience=</a:t>
            </a:r>
            <a:r>
              <a:rPr lang="es-ES" sz="1100" dirty="0" err="1">
                <a:solidFill>
                  <a:schemeClr val="dk1"/>
                </a:solidFill>
              </a:rPr>
              <a:t>srp&amp;as_campaign</a:t>
            </a:r>
            <a:r>
              <a:rPr lang="es-ES" sz="1100" dirty="0">
                <a:solidFill>
                  <a:schemeClr val="dk1"/>
                </a:solidFill>
              </a:rPr>
              <a:t>=</a:t>
            </a:r>
            <a:r>
              <a:rPr lang="es-ES" sz="1100" dirty="0" err="1">
                <a:solidFill>
                  <a:schemeClr val="dk1"/>
                </a:solidFill>
              </a:rPr>
              <a:t>Freepik&amp;get_facets</a:t>
            </a:r>
            <a:r>
              <a:rPr lang="es-ES" sz="1100" dirty="0">
                <a:solidFill>
                  <a:schemeClr val="dk1"/>
                </a:solidFill>
              </a:rPr>
              <a:t>=1&amp;order=</a:t>
            </a:r>
            <a:r>
              <a:rPr lang="es-ES" sz="1100" dirty="0" err="1">
                <a:solidFill>
                  <a:schemeClr val="dk1"/>
                </a:solidFill>
              </a:rPr>
              <a:t>relevance&amp;safe_search</a:t>
            </a:r>
            <a:r>
              <a:rPr lang="es-ES" sz="1100" dirty="0">
                <a:solidFill>
                  <a:schemeClr val="dk1"/>
                </a:solidFill>
              </a:rPr>
              <a:t>=1&amp;as_content=</a:t>
            </a:r>
            <a:r>
              <a:rPr lang="es-ES" sz="1100" dirty="0" err="1">
                <a:solidFill>
                  <a:schemeClr val="dk1"/>
                </a:solidFill>
              </a:rPr>
              <a:t>api&amp;k</a:t>
            </a:r>
            <a:r>
              <a:rPr lang="es-ES" sz="1100" dirty="0">
                <a:solidFill>
                  <a:schemeClr val="dk1"/>
                </a:solidFill>
              </a:rPr>
              <a:t>=an%C3%A1lisis&amp;tduid=58d5dcab88cd4f318bf9cd67f089f83c&amp;as_channel=</a:t>
            </a:r>
            <a:r>
              <a:rPr lang="es-ES" sz="1100" dirty="0" err="1">
                <a:solidFill>
                  <a:schemeClr val="dk1"/>
                </a:solidFill>
              </a:rPr>
              <a:t>affiliate&amp;as_campclass</a:t>
            </a:r>
            <a:r>
              <a:rPr lang="es-ES" sz="1100" dirty="0">
                <a:solidFill>
                  <a:schemeClr val="dk1"/>
                </a:solidFill>
              </a:rPr>
              <a:t>=</a:t>
            </a:r>
            <a:r>
              <a:rPr lang="es-ES" sz="1100" dirty="0" err="1">
                <a:solidFill>
                  <a:schemeClr val="dk1"/>
                </a:solidFill>
              </a:rPr>
              <a:t>redirect&amp;as_source</a:t>
            </a:r>
            <a:r>
              <a:rPr lang="es-ES" sz="1100" dirty="0">
                <a:solidFill>
                  <a:schemeClr val="dk1"/>
                </a:solidFill>
              </a:rPr>
              <a:t>=</a:t>
            </a:r>
            <a:r>
              <a:rPr lang="es-ES" sz="1100" dirty="0" err="1">
                <a:solidFill>
                  <a:schemeClr val="dk1"/>
                </a:solidFill>
              </a:rPr>
              <a:t>arvato</a:t>
            </a:r>
            <a:endParaRPr lang="es-ES" sz="1100" dirty="0">
              <a:solidFill>
                <a:schemeClr val="dk1"/>
              </a:solidFill>
            </a:endParaRPr>
          </a:p>
          <a:p>
            <a:pPr lvl="0">
              <a:buClr>
                <a:schemeClr val="dk1"/>
              </a:buClr>
              <a:buSzPts val="300"/>
            </a:pPr>
            <a:r>
              <a:rPr lang="es-CO" sz="1100" dirty="0"/>
              <a:t>https://</a:t>
            </a:r>
            <a:r>
              <a:rPr lang="es-CO" sz="1100" dirty="0" err="1"/>
              <a:t>stock.adobe.com</a:t>
            </a:r>
            <a:r>
              <a:rPr lang="es-CO" sz="1100" dirty="0"/>
              <a:t>/</a:t>
            </a:r>
            <a:r>
              <a:rPr lang="es-CO" sz="1100" dirty="0" err="1"/>
              <a:t>co</a:t>
            </a:r>
            <a:r>
              <a:rPr lang="es-CO" sz="1100" dirty="0"/>
              <a:t>/</a:t>
            </a:r>
            <a:r>
              <a:rPr lang="es-CO" sz="1100" dirty="0" err="1"/>
              <a:t>images</a:t>
            </a:r>
            <a:r>
              <a:rPr lang="es-CO" sz="1100" dirty="0"/>
              <a:t>/data-analysis-concept-with-tiny-character-teamwork-of-business-analysts-charts-and-diagrams-of-sales-management-statistics-and-operational-reports-flat-vector-illustration-finance-report-metaphor/400674388</a:t>
            </a:r>
            <a:endParaRPr sz="1100" dirty="0"/>
          </a:p>
          <a:p>
            <a:pPr marL="0" marR="0" lvl="0" indent="0" algn="ctr" rtl="0">
              <a:lnSpc>
                <a:spcPct val="100000"/>
              </a:lnSpc>
              <a:spcBef>
                <a:spcPts val="0"/>
              </a:spcBef>
              <a:spcAft>
                <a:spcPts val="0"/>
              </a:spcAft>
              <a:buClr>
                <a:srgbClr val="000000"/>
              </a:buClr>
              <a:buSzPts val="1800"/>
              <a:buFont typeface="Arial"/>
              <a:buNone/>
            </a:pPr>
            <a:endParaRPr sz="1100" b="0" i="0" u="none" strike="noStrike" cap="none" dirty="0">
              <a:solidFill>
                <a:schemeClr val="dk1"/>
              </a:solidFill>
              <a:latin typeface="Arial"/>
              <a:ea typeface="Arial"/>
              <a:cs typeface="Arial"/>
              <a:sym typeface="Arial"/>
            </a:endParaRPr>
          </a:p>
        </p:txBody>
      </p:sp>
      <p:pic>
        <p:nvPicPr>
          <p:cNvPr id="1026" name="Picture 2" descr="Analytics and data science, financial data management, artificial intelligence concept with tiny people. Risk management abstract vector illustration set. Machine learning, dashboard metaphor">
            <a:extLst>
              <a:ext uri="{FF2B5EF4-FFF2-40B4-BE49-F238E27FC236}">
                <a16:creationId xmlns:a16="http://schemas.microsoft.com/office/drawing/2014/main" id="{6461CBE6-F6CA-B142-803B-E818E6FD61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4216" b="19900"/>
          <a:stretch/>
        </p:blipFill>
        <p:spPr bwMode="auto">
          <a:xfrm>
            <a:off x="719191" y="1558541"/>
            <a:ext cx="3318553" cy="16162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ata analysis concept with tiny character. Teamwork of business analysts charts and diagrams of sales management statistics and operational reports flat vector illustration. Finance report metaphor">
            <a:extLst>
              <a:ext uri="{FF2B5EF4-FFF2-40B4-BE49-F238E27FC236}">
                <a16:creationId xmlns:a16="http://schemas.microsoft.com/office/drawing/2014/main" id="{EBE4F10E-2E2E-DF48-BC90-FF8ECDC12A0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925" t="7659" b="12298"/>
          <a:stretch/>
        </p:blipFill>
        <p:spPr bwMode="auto">
          <a:xfrm>
            <a:off x="4027470" y="1769598"/>
            <a:ext cx="1693523" cy="14257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nalytics and data science, financial data management, artificial intelligence concept with tiny people. Risk management abstract vector illustration set. Machine learning, dashboard metaphor">
            <a:extLst>
              <a:ext uri="{FF2B5EF4-FFF2-40B4-BE49-F238E27FC236}">
                <a16:creationId xmlns:a16="http://schemas.microsoft.com/office/drawing/2014/main" id="{BC7DD9CF-57E4-DC4E-B02F-9CBFCD0C0E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6429" b="19900"/>
          <a:stretch/>
        </p:blipFill>
        <p:spPr bwMode="auto">
          <a:xfrm>
            <a:off x="5596736" y="1558541"/>
            <a:ext cx="1693523" cy="1616296"/>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BA9F2DBF-2882-4E45-B161-97BBB8B96FB0}"/>
              </a:ext>
            </a:extLst>
          </p:cNvPr>
          <p:cNvSpPr/>
          <p:nvPr/>
        </p:nvSpPr>
        <p:spPr>
          <a:xfrm>
            <a:off x="1009293" y="3195385"/>
            <a:ext cx="1271572" cy="461665"/>
          </a:xfrm>
          <a:prstGeom prst="rect">
            <a:avLst/>
          </a:prstGeom>
        </p:spPr>
        <p:txBody>
          <a:bodyPr wrap="square">
            <a:spAutoFit/>
          </a:bodyPr>
          <a:lstStyle/>
          <a:p>
            <a:pPr algn="ctr"/>
            <a:r>
              <a:rPr lang="es-CO" sz="1200" b="1" dirty="0">
                <a:latin typeface="Arial" panose="020B0604020202020204" pitchFamily="34" charset="0"/>
                <a:ea typeface="Arial" panose="020B0604020202020204" pitchFamily="34" charset="0"/>
              </a:rPr>
              <a:t>Diseño de estrategia</a:t>
            </a:r>
            <a:endParaRPr lang="es-CO" sz="1200" dirty="0"/>
          </a:p>
        </p:txBody>
      </p:sp>
      <p:sp>
        <p:nvSpPr>
          <p:cNvPr id="10" name="Rectángulo 9">
            <a:extLst>
              <a:ext uri="{FF2B5EF4-FFF2-40B4-BE49-F238E27FC236}">
                <a16:creationId xmlns:a16="http://schemas.microsoft.com/office/drawing/2014/main" id="{7D85005F-C0CA-C040-B198-BF8BCC216CAE}"/>
              </a:ext>
            </a:extLst>
          </p:cNvPr>
          <p:cNvSpPr/>
          <p:nvPr/>
        </p:nvSpPr>
        <p:spPr>
          <a:xfrm>
            <a:off x="2562656" y="3195385"/>
            <a:ext cx="1475088" cy="461665"/>
          </a:xfrm>
          <a:prstGeom prst="rect">
            <a:avLst/>
          </a:prstGeom>
        </p:spPr>
        <p:txBody>
          <a:bodyPr wrap="square">
            <a:spAutoFit/>
          </a:bodyPr>
          <a:lstStyle/>
          <a:p>
            <a:pPr algn="ctr"/>
            <a:r>
              <a:rPr lang="es-CO" sz="1200" b="1" dirty="0">
                <a:latin typeface="Arial" panose="020B0604020202020204" pitchFamily="34" charset="0"/>
                <a:ea typeface="Arial" panose="020B0604020202020204" pitchFamily="34" charset="0"/>
              </a:rPr>
              <a:t>Identificación de recursos críticos</a:t>
            </a:r>
            <a:endParaRPr lang="es-CO" sz="1200" dirty="0"/>
          </a:p>
        </p:txBody>
      </p:sp>
      <p:sp>
        <p:nvSpPr>
          <p:cNvPr id="11" name="Rectángulo 10">
            <a:extLst>
              <a:ext uri="{FF2B5EF4-FFF2-40B4-BE49-F238E27FC236}">
                <a16:creationId xmlns:a16="http://schemas.microsoft.com/office/drawing/2014/main" id="{8BAD54F2-62A7-B14D-BAE3-EB2FADB2F363}"/>
              </a:ext>
            </a:extLst>
          </p:cNvPr>
          <p:cNvSpPr/>
          <p:nvPr/>
        </p:nvSpPr>
        <p:spPr>
          <a:xfrm>
            <a:off x="4164683" y="3277444"/>
            <a:ext cx="1475088" cy="276999"/>
          </a:xfrm>
          <a:prstGeom prst="rect">
            <a:avLst/>
          </a:prstGeom>
        </p:spPr>
        <p:txBody>
          <a:bodyPr wrap="square">
            <a:spAutoFit/>
          </a:bodyPr>
          <a:lstStyle/>
          <a:p>
            <a:pPr algn="ctr"/>
            <a:r>
              <a:rPr lang="es-CO" sz="1200" b="1" dirty="0">
                <a:latin typeface="Arial" panose="020B0604020202020204" pitchFamily="34" charset="0"/>
                <a:ea typeface="Arial" panose="020B0604020202020204" pitchFamily="34" charset="0"/>
              </a:rPr>
              <a:t>Plan de pruebas</a:t>
            </a:r>
            <a:endParaRPr lang="es-CO" sz="1200" dirty="0"/>
          </a:p>
        </p:txBody>
      </p:sp>
      <p:sp>
        <p:nvSpPr>
          <p:cNvPr id="12" name="Rectángulo 11">
            <a:extLst>
              <a:ext uri="{FF2B5EF4-FFF2-40B4-BE49-F238E27FC236}">
                <a16:creationId xmlns:a16="http://schemas.microsoft.com/office/drawing/2014/main" id="{D0AFB6D8-AEBB-0742-B7B5-98434D4FE8D6}"/>
              </a:ext>
            </a:extLst>
          </p:cNvPr>
          <p:cNvSpPr/>
          <p:nvPr/>
        </p:nvSpPr>
        <p:spPr>
          <a:xfrm>
            <a:off x="5783980" y="3256896"/>
            <a:ext cx="1475088" cy="276999"/>
          </a:xfrm>
          <a:prstGeom prst="rect">
            <a:avLst/>
          </a:prstGeom>
        </p:spPr>
        <p:txBody>
          <a:bodyPr wrap="square">
            <a:spAutoFit/>
          </a:bodyPr>
          <a:lstStyle/>
          <a:p>
            <a:pPr algn="ctr"/>
            <a:r>
              <a:rPr lang="es-CO" sz="1200" b="1" dirty="0">
                <a:latin typeface="Arial" panose="020B0604020202020204" pitchFamily="34" charset="0"/>
                <a:ea typeface="Arial" panose="020B0604020202020204" pitchFamily="34" charset="0"/>
              </a:rPr>
              <a:t>Capacitaciones</a:t>
            </a:r>
            <a:endParaRPr lang="es-CO" sz="1200" dirty="0"/>
          </a:p>
        </p:txBody>
      </p:sp>
      <p:sp>
        <p:nvSpPr>
          <p:cNvPr id="3" name="Rectángulo redondeado 2">
            <a:extLst>
              <a:ext uri="{FF2B5EF4-FFF2-40B4-BE49-F238E27FC236}">
                <a16:creationId xmlns:a16="http://schemas.microsoft.com/office/drawing/2014/main" id="{520909D4-5F31-7E4C-B008-2826A522E678}"/>
              </a:ext>
            </a:extLst>
          </p:cNvPr>
          <p:cNvSpPr/>
          <p:nvPr/>
        </p:nvSpPr>
        <p:spPr>
          <a:xfrm>
            <a:off x="686881" y="3945277"/>
            <a:ext cx="6955604" cy="1603319"/>
          </a:xfrm>
          <a:prstGeom prst="roundRect">
            <a:avLst>
              <a:gd name="adj" fmla="val 11541"/>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Triángulo 4">
            <a:extLst>
              <a:ext uri="{FF2B5EF4-FFF2-40B4-BE49-F238E27FC236}">
                <a16:creationId xmlns:a16="http://schemas.microsoft.com/office/drawing/2014/main" id="{2E2F5BC3-CB8D-0443-B260-2F64FF008D24}"/>
              </a:ext>
            </a:extLst>
          </p:cNvPr>
          <p:cNvSpPr/>
          <p:nvPr/>
        </p:nvSpPr>
        <p:spPr>
          <a:xfrm rot="10800000">
            <a:off x="4804648" y="3651448"/>
            <a:ext cx="196187" cy="169127"/>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a:extLst>
              <a:ext uri="{FF2B5EF4-FFF2-40B4-BE49-F238E27FC236}">
                <a16:creationId xmlns:a16="http://schemas.microsoft.com/office/drawing/2014/main" id="{7334BACD-0E6C-EE4C-9938-620F7F9B20D7}"/>
              </a:ext>
            </a:extLst>
          </p:cNvPr>
          <p:cNvSpPr/>
          <p:nvPr/>
        </p:nvSpPr>
        <p:spPr>
          <a:xfrm>
            <a:off x="1016746" y="4068432"/>
            <a:ext cx="6295873" cy="1384995"/>
          </a:xfrm>
          <a:prstGeom prst="rect">
            <a:avLst/>
          </a:prstGeom>
        </p:spPr>
        <p:txBody>
          <a:bodyPr wrap="square">
            <a:spAutoFit/>
          </a:bodyPr>
          <a:lstStyle/>
          <a:p>
            <a:pPr lvl="0" algn="just"/>
            <a:r>
              <a:rPr lang="es-CO" sz="1200" dirty="0">
                <a:latin typeface="Arial" panose="020B0604020202020204" pitchFamily="34" charset="0"/>
                <a:ea typeface="Arial" panose="020B0604020202020204" pitchFamily="34" charset="0"/>
              </a:rPr>
              <a:t>Se debe elaborar un plan de pruebas direccionado a la obtención de resultados de los procesos implementados. Como se ha mencionado no solo es importante realizar los planes de contingencia, de acuerdo a los impactos en el negocio, sino crear escenarios que estén orientados a la realidad para probar la efectividad de los mismos. En algunas ocasiones, se cuentan con los planes y con todos los procesos pero se carece de pruebas lo que puede ocasionar que en el momento que se requieran, estos no funcionen de la manera correcta y esperada. </a:t>
            </a:r>
          </a:p>
        </p:txBody>
      </p:sp>
    </p:spTree>
    <p:extLst>
      <p:ext uri="{BB962C8B-B14F-4D97-AF65-F5344CB8AC3E}">
        <p14:creationId xmlns:p14="http://schemas.microsoft.com/office/powerpoint/2010/main" val="3321341696"/>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0" name="Google Shape;100;p4"/>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1" name="Google Shape;101;p4"/>
          <p:cNvSpPr/>
          <p:nvPr/>
        </p:nvSpPr>
        <p:spPr>
          <a:xfrm>
            <a:off x="8253350" y="4561726"/>
            <a:ext cx="3948174" cy="2296272"/>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100" b="0" i="0" u="none" strike="noStrike" cap="none" dirty="0">
                <a:solidFill>
                  <a:schemeClr val="dk1"/>
                </a:solidFill>
                <a:latin typeface="Arial"/>
                <a:ea typeface="Arial"/>
                <a:cs typeface="Arial"/>
                <a:sym typeface="Arial"/>
              </a:rPr>
              <a:t>Referencias de las imágenes</a:t>
            </a:r>
            <a:r>
              <a:rPr lang="es-ES" sz="1100" dirty="0">
                <a:solidFill>
                  <a:schemeClr val="dk1"/>
                </a:solidFill>
              </a:rPr>
              <a:t>: https://</a:t>
            </a:r>
            <a:r>
              <a:rPr lang="es-ES" sz="1100" dirty="0" err="1">
                <a:solidFill>
                  <a:schemeClr val="dk1"/>
                </a:solidFill>
              </a:rPr>
              <a:t>stock.adobe.com</a:t>
            </a:r>
            <a:r>
              <a:rPr lang="es-ES" sz="1100" dirty="0">
                <a:solidFill>
                  <a:schemeClr val="dk1"/>
                </a:solidFill>
              </a:rPr>
              <a:t>/</a:t>
            </a:r>
            <a:r>
              <a:rPr lang="es-ES" sz="1100" dirty="0" err="1">
                <a:solidFill>
                  <a:schemeClr val="dk1"/>
                </a:solidFill>
              </a:rPr>
              <a:t>co</a:t>
            </a:r>
            <a:r>
              <a:rPr lang="es-ES" sz="1100" dirty="0">
                <a:solidFill>
                  <a:schemeClr val="dk1"/>
                </a:solidFill>
              </a:rPr>
              <a:t>/</a:t>
            </a:r>
            <a:r>
              <a:rPr lang="es-ES" sz="1100" dirty="0" err="1">
                <a:solidFill>
                  <a:schemeClr val="dk1"/>
                </a:solidFill>
              </a:rPr>
              <a:t>images</a:t>
            </a:r>
            <a:r>
              <a:rPr lang="es-ES" sz="1100" dirty="0">
                <a:solidFill>
                  <a:schemeClr val="dk1"/>
                </a:solidFill>
              </a:rPr>
              <a:t>/id/404864722?as_audience=</a:t>
            </a:r>
            <a:r>
              <a:rPr lang="es-ES" sz="1100" dirty="0" err="1">
                <a:solidFill>
                  <a:schemeClr val="dk1"/>
                </a:solidFill>
              </a:rPr>
              <a:t>srp&amp;as_campaign</a:t>
            </a:r>
            <a:r>
              <a:rPr lang="es-ES" sz="1100" dirty="0">
                <a:solidFill>
                  <a:schemeClr val="dk1"/>
                </a:solidFill>
              </a:rPr>
              <a:t>=</a:t>
            </a:r>
            <a:r>
              <a:rPr lang="es-ES" sz="1100" dirty="0" err="1">
                <a:solidFill>
                  <a:schemeClr val="dk1"/>
                </a:solidFill>
              </a:rPr>
              <a:t>Freepik&amp;get_facets</a:t>
            </a:r>
            <a:r>
              <a:rPr lang="es-ES" sz="1100" dirty="0">
                <a:solidFill>
                  <a:schemeClr val="dk1"/>
                </a:solidFill>
              </a:rPr>
              <a:t>=1&amp;order=</a:t>
            </a:r>
            <a:r>
              <a:rPr lang="es-ES" sz="1100" dirty="0" err="1">
                <a:solidFill>
                  <a:schemeClr val="dk1"/>
                </a:solidFill>
              </a:rPr>
              <a:t>relevance&amp;safe_search</a:t>
            </a:r>
            <a:r>
              <a:rPr lang="es-ES" sz="1100" dirty="0">
                <a:solidFill>
                  <a:schemeClr val="dk1"/>
                </a:solidFill>
              </a:rPr>
              <a:t>=1&amp;as_content=</a:t>
            </a:r>
            <a:r>
              <a:rPr lang="es-ES" sz="1100" dirty="0" err="1">
                <a:solidFill>
                  <a:schemeClr val="dk1"/>
                </a:solidFill>
              </a:rPr>
              <a:t>api&amp;k</a:t>
            </a:r>
            <a:r>
              <a:rPr lang="es-ES" sz="1100" dirty="0">
                <a:solidFill>
                  <a:schemeClr val="dk1"/>
                </a:solidFill>
              </a:rPr>
              <a:t>=an%C3%A1lisis&amp;tduid=58d5dcab88cd4f318bf9cd67f089f83c&amp;as_channel=</a:t>
            </a:r>
            <a:r>
              <a:rPr lang="es-ES" sz="1100" dirty="0" err="1">
                <a:solidFill>
                  <a:schemeClr val="dk1"/>
                </a:solidFill>
              </a:rPr>
              <a:t>affiliate&amp;as_campclass</a:t>
            </a:r>
            <a:r>
              <a:rPr lang="es-ES" sz="1100" dirty="0">
                <a:solidFill>
                  <a:schemeClr val="dk1"/>
                </a:solidFill>
              </a:rPr>
              <a:t>=</a:t>
            </a:r>
            <a:r>
              <a:rPr lang="es-ES" sz="1100" dirty="0" err="1">
                <a:solidFill>
                  <a:schemeClr val="dk1"/>
                </a:solidFill>
              </a:rPr>
              <a:t>redirect&amp;as_source</a:t>
            </a:r>
            <a:r>
              <a:rPr lang="es-ES" sz="1100" dirty="0">
                <a:solidFill>
                  <a:schemeClr val="dk1"/>
                </a:solidFill>
              </a:rPr>
              <a:t>=</a:t>
            </a:r>
            <a:r>
              <a:rPr lang="es-ES" sz="1100" dirty="0" err="1">
                <a:solidFill>
                  <a:schemeClr val="dk1"/>
                </a:solidFill>
              </a:rPr>
              <a:t>arvato</a:t>
            </a:r>
            <a:endParaRPr lang="es-ES" sz="1100" dirty="0">
              <a:solidFill>
                <a:schemeClr val="dk1"/>
              </a:solidFill>
            </a:endParaRPr>
          </a:p>
          <a:p>
            <a:pPr lvl="0">
              <a:buClr>
                <a:schemeClr val="dk1"/>
              </a:buClr>
              <a:buSzPts val="300"/>
            </a:pPr>
            <a:r>
              <a:rPr lang="es-CO" sz="1100" dirty="0"/>
              <a:t>https://</a:t>
            </a:r>
            <a:r>
              <a:rPr lang="es-CO" sz="1100" dirty="0" err="1"/>
              <a:t>stock.adobe.com</a:t>
            </a:r>
            <a:r>
              <a:rPr lang="es-CO" sz="1100" dirty="0"/>
              <a:t>/</a:t>
            </a:r>
            <a:r>
              <a:rPr lang="es-CO" sz="1100" dirty="0" err="1"/>
              <a:t>co</a:t>
            </a:r>
            <a:r>
              <a:rPr lang="es-CO" sz="1100" dirty="0"/>
              <a:t>/</a:t>
            </a:r>
            <a:r>
              <a:rPr lang="es-CO" sz="1100" dirty="0" err="1"/>
              <a:t>images</a:t>
            </a:r>
            <a:r>
              <a:rPr lang="es-CO" sz="1100" dirty="0"/>
              <a:t>/data-analysis-concept-with-tiny-character-teamwork-of-business-analysts-charts-and-diagrams-of-sales-management-statistics-and-operational-reports-flat-vector-illustration-finance-report-metaphor/400674388</a:t>
            </a:r>
            <a:endParaRPr sz="1100" dirty="0"/>
          </a:p>
          <a:p>
            <a:pPr marL="0" marR="0" lvl="0" indent="0" algn="ctr" rtl="0">
              <a:lnSpc>
                <a:spcPct val="100000"/>
              </a:lnSpc>
              <a:spcBef>
                <a:spcPts val="0"/>
              </a:spcBef>
              <a:spcAft>
                <a:spcPts val="0"/>
              </a:spcAft>
              <a:buClr>
                <a:srgbClr val="000000"/>
              </a:buClr>
              <a:buSzPts val="1800"/>
              <a:buFont typeface="Arial"/>
              <a:buNone/>
            </a:pPr>
            <a:endParaRPr sz="1100" b="0" i="0" u="none" strike="noStrike" cap="none" dirty="0">
              <a:solidFill>
                <a:schemeClr val="dk1"/>
              </a:solidFill>
              <a:latin typeface="Arial"/>
              <a:ea typeface="Arial"/>
              <a:cs typeface="Arial"/>
              <a:sym typeface="Arial"/>
            </a:endParaRPr>
          </a:p>
        </p:txBody>
      </p:sp>
      <p:pic>
        <p:nvPicPr>
          <p:cNvPr id="1026" name="Picture 2" descr="Analytics and data science, financial data management, artificial intelligence concept with tiny people. Risk management abstract vector illustration set. Machine learning, dashboard metaphor">
            <a:extLst>
              <a:ext uri="{FF2B5EF4-FFF2-40B4-BE49-F238E27FC236}">
                <a16:creationId xmlns:a16="http://schemas.microsoft.com/office/drawing/2014/main" id="{6461CBE6-F6CA-B142-803B-E818E6FD61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4216" b="19900"/>
          <a:stretch/>
        </p:blipFill>
        <p:spPr bwMode="auto">
          <a:xfrm>
            <a:off x="719191" y="1558541"/>
            <a:ext cx="3318553" cy="16162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ata analysis concept with tiny character. Teamwork of business analysts charts and diagrams of sales management statistics and operational reports flat vector illustration. Finance report metaphor">
            <a:extLst>
              <a:ext uri="{FF2B5EF4-FFF2-40B4-BE49-F238E27FC236}">
                <a16:creationId xmlns:a16="http://schemas.microsoft.com/office/drawing/2014/main" id="{EBE4F10E-2E2E-DF48-BC90-FF8ECDC12A0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925" t="7659" b="12298"/>
          <a:stretch/>
        </p:blipFill>
        <p:spPr bwMode="auto">
          <a:xfrm>
            <a:off x="4027470" y="1769598"/>
            <a:ext cx="1693523" cy="14257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nalytics and data science, financial data management, artificial intelligence concept with tiny people. Risk management abstract vector illustration set. Machine learning, dashboard metaphor">
            <a:extLst>
              <a:ext uri="{FF2B5EF4-FFF2-40B4-BE49-F238E27FC236}">
                <a16:creationId xmlns:a16="http://schemas.microsoft.com/office/drawing/2014/main" id="{BC7DD9CF-57E4-DC4E-B02F-9CBFCD0C0E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6429" b="19900"/>
          <a:stretch/>
        </p:blipFill>
        <p:spPr bwMode="auto">
          <a:xfrm>
            <a:off x="5596736" y="1558541"/>
            <a:ext cx="1693523" cy="1616296"/>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BA9F2DBF-2882-4E45-B161-97BBB8B96FB0}"/>
              </a:ext>
            </a:extLst>
          </p:cNvPr>
          <p:cNvSpPr/>
          <p:nvPr/>
        </p:nvSpPr>
        <p:spPr>
          <a:xfrm>
            <a:off x="1009293" y="3195385"/>
            <a:ext cx="1271572" cy="461665"/>
          </a:xfrm>
          <a:prstGeom prst="rect">
            <a:avLst/>
          </a:prstGeom>
        </p:spPr>
        <p:txBody>
          <a:bodyPr wrap="square">
            <a:spAutoFit/>
          </a:bodyPr>
          <a:lstStyle/>
          <a:p>
            <a:pPr algn="ctr"/>
            <a:r>
              <a:rPr lang="es-CO" sz="1200" b="1" dirty="0">
                <a:latin typeface="Arial" panose="020B0604020202020204" pitchFamily="34" charset="0"/>
                <a:ea typeface="Arial" panose="020B0604020202020204" pitchFamily="34" charset="0"/>
              </a:rPr>
              <a:t>Diseño de estrategia</a:t>
            </a:r>
            <a:endParaRPr lang="es-CO" sz="1200" dirty="0"/>
          </a:p>
        </p:txBody>
      </p:sp>
      <p:sp>
        <p:nvSpPr>
          <p:cNvPr id="10" name="Rectángulo 9">
            <a:extLst>
              <a:ext uri="{FF2B5EF4-FFF2-40B4-BE49-F238E27FC236}">
                <a16:creationId xmlns:a16="http://schemas.microsoft.com/office/drawing/2014/main" id="{7D85005F-C0CA-C040-B198-BF8BCC216CAE}"/>
              </a:ext>
            </a:extLst>
          </p:cNvPr>
          <p:cNvSpPr/>
          <p:nvPr/>
        </p:nvSpPr>
        <p:spPr>
          <a:xfrm>
            <a:off x="2562656" y="3195385"/>
            <a:ext cx="1475088" cy="461665"/>
          </a:xfrm>
          <a:prstGeom prst="rect">
            <a:avLst/>
          </a:prstGeom>
        </p:spPr>
        <p:txBody>
          <a:bodyPr wrap="square">
            <a:spAutoFit/>
          </a:bodyPr>
          <a:lstStyle/>
          <a:p>
            <a:pPr algn="ctr"/>
            <a:r>
              <a:rPr lang="es-CO" sz="1200" b="1" dirty="0">
                <a:latin typeface="Arial" panose="020B0604020202020204" pitchFamily="34" charset="0"/>
                <a:ea typeface="Arial" panose="020B0604020202020204" pitchFamily="34" charset="0"/>
              </a:rPr>
              <a:t>Identificación de recursos críticos</a:t>
            </a:r>
            <a:endParaRPr lang="es-CO" sz="1200" dirty="0"/>
          </a:p>
        </p:txBody>
      </p:sp>
      <p:sp>
        <p:nvSpPr>
          <p:cNvPr id="11" name="Rectángulo 10">
            <a:extLst>
              <a:ext uri="{FF2B5EF4-FFF2-40B4-BE49-F238E27FC236}">
                <a16:creationId xmlns:a16="http://schemas.microsoft.com/office/drawing/2014/main" id="{8BAD54F2-62A7-B14D-BAE3-EB2FADB2F363}"/>
              </a:ext>
            </a:extLst>
          </p:cNvPr>
          <p:cNvSpPr/>
          <p:nvPr/>
        </p:nvSpPr>
        <p:spPr>
          <a:xfrm>
            <a:off x="4164683" y="3277444"/>
            <a:ext cx="1475088" cy="276999"/>
          </a:xfrm>
          <a:prstGeom prst="rect">
            <a:avLst/>
          </a:prstGeom>
        </p:spPr>
        <p:txBody>
          <a:bodyPr wrap="square">
            <a:spAutoFit/>
          </a:bodyPr>
          <a:lstStyle/>
          <a:p>
            <a:pPr algn="ctr"/>
            <a:r>
              <a:rPr lang="es-CO" sz="1200" b="1" dirty="0">
                <a:latin typeface="Arial" panose="020B0604020202020204" pitchFamily="34" charset="0"/>
                <a:ea typeface="Arial" panose="020B0604020202020204" pitchFamily="34" charset="0"/>
              </a:rPr>
              <a:t>Plan de pruebas</a:t>
            </a:r>
            <a:endParaRPr lang="es-CO" sz="1200" dirty="0"/>
          </a:p>
        </p:txBody>
      </p:sp>
      <p:sp>
        <p:nvSpPr>
          <p:cNvPr id="12" name="Rectángulo 11">
            <a:extLst>
              <a:ext uri="{FF2B5EF4-FFF2-40B4-BE49-F238E27FC236}">
                <a16:creationId xmlns:a16="http://schemas.microsoft.com/office/drawing/2014/main" id="{D0AFB6D8-AEBB-0742-B7B5-98434D4FE8D6}"/>
              </a:ext>
            </a:extLst>
          </p:cNvPr>
          <p:cNvSpPr/>
          <p:nvPr/>
        </p:nvSpPr>
        <p:spPr>
          <a:xfrm>
            <a:off x="5783980" y="3256896"/>
            <a:ext cx="1475088" cy="276999"/>
          </a:xfrm>
          <a:prstGeom prst="rect">
            <a:avLst/>
          </a:prstGeom>
        </p:spPr>
        <p:txBody>
          <a:bodyPr wrap="square">
            <a:spAutoFit/>
          </a:bodyPr>
          <a:lstStyle/>
          <a:p>
            <a:pPr algn="ctr"/>
            <a:r>
              <a:rPr lang="es-CO" sz="1200" b="1" dirty="0">
                <a:latin typeface="Arial" panose="020B0604020202020204" pitchFamily="34" charset="0"/>
                <a:ea typeface="Arial" panose="020B0604020202020204" pitchFamily="34" charset="0"/>
              </a:rPr>
              <a:t>Capacitaciones</a:t>
            </a:r>
            <a:endParaRPr lang="es-CO" sz="1200" dirty="0"/>
          </a:p>
        </p:txBody>
      </p:sp>
      <p:sp>
        <p:nvSpPr>
          <p:cNvPr id="3" name="Rectángulo redondeado 2">
            <a:extLst>
              <a:ext uri="{FF2B5EF4-FFF2-40B4-BE49-F238E27FC236}">
                <a16:creationId xmlns:a16="http://schemas.microsoft.com/office/drawing/2014/main" id="{520909D4-5F31-7E4C-B008-2826A522E678}"/>
              </a:ext>
            </a:extLst>
          </p:cNvPr>
          <p:cNvSpPr/>
          <p:nvPr/>
        </p:nvSpPr>
        <p:spPr>
          <a:xfrm>
            <a:off x="686881" y="3945277"/>
            <a:ext cx="6955604" cy="1603319"/>
          </a:xfrm>
          <a:prstGeom prst="roundRect">
            <a:avLst>
              <a:gd name="adj" fmla="val 11541"/>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Triángulo 4">
            <a:extLst>
              <a:ext uri="{FF2B5EF4-FFF2-40B4-BE49-F238E27FC236}">
                <a16:creationId xmlns:a16="http://schemas.microsoft.com/office/drawing/2014/main" id="{2E2F5BC3-CB8D-0443-B260-2F64FF008D24}"/>
              </a:ext>
            </a:extLst>
          </p:cNvPr>
          <p:cNvSpPr/>
          <p:nvPr/>
        </p:nvSpPr>
        <p:spPr>
          <a:xfrm rot="10800000">
            <a:off x="6398377" y="3659077"/>
            <a:ext cx="196187" cy="169127"/>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a:extLst>
              <a:ext uri="{FF2B5EF4-FFF2-40B4-BE49-F238E27FC236}">
                <a16:creationId xmlns:a16="http://schemas.microsoft.com/office/drawing/2014/main" id="{7334BACD-0E6C-EE4C-9938-620F7F9B20D7}"/>
              </a:ext>
            </a:extLst>
          </p:cNvPr>
          <p:cNvSpPr/>
          <p:nvPr/>
        </p:nvSpPr>
        <p:spPr>
          <a:xfrm>
            <a:off x="1016746" y="4239104"/>
            <a:ext cx="6295873" cy="1015663"/>
          </a:xfrm>
          <a:prstGeom prst="rect">
            <a:avLst/>
          </a:prstGeom>
        </p:spPr>
        <p:txBody>
          <a:bodyPr wrap="square">
            <a:spAutoFit/>
          </a:bodyPr>
          <a:lstStyle/>
          <a:p>
            <a:pPr lvl="0" algn="just"/>
            <a:r>
              <a:rPr lang="es-CO" sz="1200" dirty="0">
                <a:latin typeface="Arial" panose="020B0604020202020204" pitchFamily="34" charset="0"/>
                <a:ea typeface="Arial" panose="020B0604020202020204" pitchFamily="34" charset="0"/>
              </a:rPr>
              <a:t>Dentro del plan de contingencia es necesaria la realización de  capacitaciones a las cuales se debe someter el personal encargado para que estén siempre a la vanguardia de los nuevos sucesos que se pueden presentar en el negocio; de hecho, este es un insumo importante para la modificación de los planes de contingencia, ya que cada día salen nuevas vulnerabilidades y riesgos por lo tanto siempre es importante estar alertas.</a:t>
            </a:r>
          </a:p>
        </p:txBody>
      </p:sp>
    </p:spTree>
    <p:extLst>
      <p:ext uri="{BB962C8B-B14F-4D97-AF65-F5344CB8AC3E}">
        <p14:creationId xmlns:p14="http://schemas.microsoft.com/office/powerpoint/2010/main" val="3932493857"/>
      </p:ext>
    </p:extLst>
  </p:cSld>
  <p:clrMapOvr>
    <a:masterClrMapping/>
  </p:clrMapOvr>
  <p:transition spd="slow">
    <p:cut/>
  </p:transition>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895</Words>
  <Application>Microsoft Office PowerPoint</Application>
  <PresentationFormat>Panorámica</PresentationFormat>
  <Paragraphs>41</Paragraphs>
  <Slides>6</Slides>
  <Notes>6</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vt:i4>
      </vt:variant>
    </vt:vector>
  </HeadingPairs>
  <TitlesOfParts>
    <vt:vector size="9"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VASQUEZ</dc:creator>
  <cp:lastModifiedBy>JHON JAIRO RODRIGUEZ PEREZ</cp:lastModifiedBy>
  <cp:revision>11</cp:revision>
  <dcterms:modified xsi:type="dcterms:W3CDTF">2022-05-27T03:54:20Z</dcterms:modified>
</cp:coreProperties>
</file>