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F91"/>
    <a:srgbClr val="FF7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CF02_3_1_gráfico_aspectos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fit growth strategy idea. Business development solution. Project planning, project plan creation, project schedule management concept. Living coral blue vector isolated illustration">
            <a:extLst>
              <a:ext uri="{FF2B5EF4-FFF2-40B4-BE49-F238E27FC236}">
                <a16:creationId xmlns:a16="http://schemas.microsoft.com/office/drawing/2014/main" id="{1C2F72BE-C6E2-6B4E-B6D5-D58D52397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"/>
          <a:stretch/>
        </p:blipFill>
        <p:spPr bwMode="auto">
          <a:xfrm>
            <a:off x="140418" y="1941495"/>
            <a:ext cx="4051667" cy="283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1" y="1257300"/>
            <a:ext cx="326398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095982"/>
            <a:ext cx="3948174" cy="17620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stock.adobe.com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co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images</a:t>
            </a:r>
            <a:r>
              <a:rPr lang="es-ES" sz="1200" dirty="0">
                <a:solidFill>
                  <a:schemeClr val="dk1"/>
                </a:solidFill>
              </a:rPr>
              <a:t>/id/290834087?as_audience=</a:t>
            </a:r>
            <a:r>
              <a:rPr lang="es-ES" sz="1200" dirty="0" err="1">
                <a:solidFill>
                  <a:schemeClr val="dk1"/>
                </a:solidFill>
              </a:rPr>
              <a:t>srp&amp;as_campaign</a:t>
            </a:r>
            <a:r>
              <a:rPr lang="es-ES" sz="1200" dirty="0">
                <a:solidFill>
                  <a:schemeClr val="dk1"/>
                </a:solidFill>
              </a:rPr>
              <a:t>=</a:t>
            </a:r>
            <a:r>
              <a:rPr lang="es-ES" sz="1200" dirty="0" err="1">
                <a:solidFill>
                  <a:schemeClr val="dk1"/>
                </a:solidFill>
              </a:rPr>
              <a:t>Freepik&amp;get_facets</a:t>
            </a:r>
            <a:r>
              <a:rPr lang="es-ES" sz="1200" dirty="0">
                <a:solidFill>
                  <a:schemeClr val="dk1"/>
                </a:solidFill>
              </a:rPr>
              <a:t>=1&amp;order=</a:t>
            </a:r>
            <a:r>
              <a:rPr lang="es-ES" sz="1200" dirty="0" err="1">
                <a:solidFill>
                  <a:schemeClr val="dk1"/>
                </a:solidFill>
              </a:rPr>
              <a:t>relevance&amp;safe_search</a:t>
            </a:r>
            <a:r>
              <a:rPr lang="es-ES" sz="1200" dirty="0">
                <a:solidFill>
                  <a:schemeClr val="dk1"/>
                </a:solidFill>
              </a:rPr>
              <a:t>=1&amp;as_content=</a:t>
            </a:r>
            <a:r>
              <a:rPr lang="es-ES" sz="1200" dirty="0" err="1">
                <a:solidFill>
                  <a:schemeClr val="dk1"/>
                </a:solidFill>
              </a:rPr>
              <a:t>api&amp;k</a:t>
            </a:r>
            <a:r>
              <a:rPr lang="es-ES" sz="1200" dirty="0">
                <a:solidFill>
                  <a:schemeClr val="dk1"/>
                </a:solidFill>
              </a:rPr>
              <a:t>=planeaci%C3%B3n&amp;filterscontent_typezip_vector=1&amp;tduid=58d5dcab88cd4f318bf9cd67f089f83c&amp;as_channel=</a:t>
            </a:r>
            <a:r>
              <a:rPr lang="es-ES" sz="1200" dirty="0" err="1">
                <a:solidFill>
                  <a:schemeClr val="dk1"/>
                </a:solidFill>
              </a:rPr>
              <a:t>affiliate&amp;as_campclass</a:t>
            </a:r>
            <a:r>
              <a:rPr lang="es-ES" sz="1200" dirty="0">
                <a:solidFill>
                  <a:schemeClr val="dk1"/>
                </a:solidFill>
              </a:rPr>
              <a:t>=</a:t>
            </a:r>
            <a:r>
              <a:rPr lang="es-ES" sz="1200" dirty="0" err="1">
                <a:solidFill>
                  <a:schemeClr val="dk1"/>
                </a:solidFill>
              </a:rPr>
              <a:t>redirect&amp;as_source</a:t>
            </a:r>
            <a:r>
              <a:rPr lang="es-ES" sz="1200" dirty="0">
                <a:solidFill>
                  <a:schemeClr val="dk1"/>
                </a:solidFill>
              </a:rPr>
              <a:t>=</a:t>
            </a:r>
            <a:r>
              <a:rPr lang="es-ES" sz="1200" dirty="0" err="1">
                <a:solidFill>
                  <a:schemeClr val="dk1"/>
                </a:solidFill>
              </a:rPr>
              <a:t>arvato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9A95F3-E062-5B48-8096-A5DF7E161746}"/>
              </a:ext>
            </a:extLst>
          </p:cNvPr>
          <p:cNvSpPr/>
          <p:nvPr/>
        </p:nvSpPr>
        <p:spPr>
          <a:xfrm>
            <a:off x="4282366" y="3914961"/>
            <a:ext cx="375000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latin typeface="Arial" panose="020B0604020202020204" pitchFamily="34" charset="0"/>
                <a:ea typeface="Arial" panose="020B0604020202020204" pitchFamily="34" charset="0"/>
              </a:rPr>
              <a:t>Contenido del Plan de contingencia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La naturaleza de la contingencia.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Las repercusiones operativas de la contingencia.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Las respuestas viables.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Las implicaciones financieras de las respuestas.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Cualquier efecto en otro proceso.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9D5F920-EE77-D94C-A689-2E59B0261C19}"/>
              </a:ext>
            </a:extLst>
          </p:cNvPr>
          <p:cNvSpPr/>
          <p:nvPr/>
        </p:nvSpPr>
        <p:spPr>
          <a:xfrm>
            <a:off x="4318609" y="1646712"/>
            <a:ext cx="195551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Objetivos generales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Minimizar las pérdidas.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FF3D8E-4E53-4942-AC86-827A15D31455}"/>
              </a:ext>
            </a:extLst>
          </p:cNvPr>
          <p:cNvSpPr/>
          <p:nvPr/>
        </p:nvSpPr>
        <p:spPr>
          <a:xfrm>
            <a:off x="4318609" y="2511617"/>
            <a:ext cx="286649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Objetivos particulares</a:t>
            </a:r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Gestión y coordinación global, asignación de responsabilidades.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Activación del Plan de Emergencia.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Minimizar </a:t>
            </a:r>
            <a:r>
              <a:rPr lang="es-CO" sz="1200"/>
              <a:t>las pérdidas.</a:t>
            </a:r>
            <a:endParaRPr lang="es-CO" sz="1200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C2B83A15-1118-5145-9270-37D6148893F7}"/>
              </a:ext>
            </a:extLst>
          </p:cNvPr>
          <p:cNvSpPr/>
          <p:nvPr/>
        </p:nvSpPr>
        <p:spPr>
          <a:xfrm>
            <a:off x="4192085" y="1615890"/>
            <a:ext cx="2229265" cy="582780"/>
          </a:xfrm>
          <a:prstGeom prst="roundRect">
            <a:avLst/>
          </a:prstGeom>
          <a:noFill/>
          <a:ln w="3175">
            <a:solidFill>
              <a:srgbClr val="FF7A6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3086F504-5FD0-A641-BB98-B6809AC1B76F}"/>
              </a:ext>
            </a:extLst>
          </p:cNvPr>
          <p:cNvSpPr/>
          <p:nvPr/>
        </p:nvSpPr>
        <p:spPr>
          <a:xfrm>
            <a:off x="4192085" y="2430545"/>
            <a:ext cx="3092372" cy="1192797"/>
          </a:xfrm>
          <a:prstGeom prst="roundRect">
            <a:avLst>
              <a:gd name="adj" fmla="val 8307"/>
            </a:avLst>
          </a:prstGeom>
          <a:noFill/>
          <a:ln w="3175">
            <a:solidFill>
              <a:srgbClr val="FF7A6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FDC3FE6-780E-254D-A065-6D3ACB45A36F}"/>
              </a:ext>
            </a:extLst>
          </p:cNvPr>
          <p:cNvSpPr/>
          <p:nvPr/>
        </p:nvSpPr>
        <p:spPr>
          <a:xfrm>
            <a:off x="4171255" y="3795886"/>
            <a:ext cx="3861114" cy="1446224"/>
          </a:xfrm>
          <a:prstGeom prst="roundRect">
            <a:avLst>
              <a:gd name="adj" fmla="val 8307"/>
            </a:avLst>
          </a:prstGeom>
          <a:noFill/>
          <a:ln w="3175">
            <a:solidFill>
              <a:srgbClr val="FF7A6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angular 6">
            <a:extLst>
              <a:ext uri="{FF2B5EF4-FFF2-40B4-BE49-F238E27FC236}">
                <a16:creationId xmlns:a16="http://schemas.microsoft.com/office/drawing/2014/main" id="{6EBE8580-314D-8C4D-BED3-D46EB9202E9B}"/>
              </a:ext>
            </a:extLst>
          </p:cNvPr>
          <p:cNvCxnSpPr>
            <a:endCxn id="5" idx="1"/>
          </p:cNvCxnSpPr>
          <p:nvPr/>
        </p:nvCxnSpPr>
        <p:spPr>
          <a:xfrm flipV="1">
            <a:off x="3071975" y="1907280"/>
            <a:ext cx="1120110" cy="784549"/>
          </a:xfrm>
          <a:prstGeom prst="bentConnector3">
            <a:avLst>
              <a:gd name="adj1" fmla="val -2283"/>
            </a:avLst>
          </a:prstGeom>
          <a:ln>
            <a:solidFill>
              <a:srgbClr val="FF7A6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58E71969-6918-6247-9160-05B5625618BD}"/>
              </a:ext>
            </a:extLst>
          </p:cNvPr>
          <p:cNvCxnSpPr>
            <a:cxnSpLocks/>
          </p:cNvCxnSpPr>
          <p:nvPr/>
        </p:nvCxnSpPr>
        <p:spPr>
          <a:xfrm flipV="1">
            <a:off x="996673" y="3070343"/>
            <a:ext cx="3176512" cy="353241"/>
          </a:xfrm>
          <a:prstGeom prst="bentConnector3">
            <a:avLst>
              <a:gd name="adj1" fmla="val 29623"/>
            </a:avLst>
          </a:prstGeom>
          <a:ln>
            <a:solidFill>
              <a:srgbClr val="FF7A6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>
            <a:extLst>
              <a:ext uri="{FF2B5EF4-FFF2-40B4-BE49-F238E27FC236}">
                <a16:creationId xmlns:a16="http://schemas.microsoft.com/office/drawing/2014/main" id="{CB9B5D48-3339-2748-B898-3F701972E48B}"/>
              </a:ext>
            </a:extLst>
          </p:cNvPr>
          <p:cNvCxnSpPr>
            <a:cxnSpLocks/>
          </p:cNvCxnSpPr>
          <p:nvPr/>
        </p:nvCxnSpPr>
        <p:spPr>
          <a:xfrm>
            <a:off x="551589" y="3910030"/>
            <a:ext cx="3611244" cy="350146"/>
          </a:xfrm>
          <a:prstGeom prst="bentConnector3">
            <a:avLst>
              <a:gd name="adj1" fmla="val 5617"/>
            </a:avLst>
          </a:prstGeom>
          <a:ln>
            <a:solidFill>
              <a:srgbClr val="FF7A6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6082CD-6564-5241-AB6C-150C6C06D58C}"/>
              </a:ext>
            </a:extLst>
          </p:cNvPr>
          <p:cNvSpPr/>
          <p:nvPr/>
        </p:nvSpPr>
        <p:spPr>
          <a:xfrm>
            <a:off x="140418" y="4724795"/>
            <a:ext cx="3897326" cy="486493"/>
          </a:xfrm>
          <a:prstGeom prst="rect">
            <a:avLst/>
          </a:prstGeom>
          <a:solidFill>
            <a:srgbClr val="190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054D394-0AEA-DE45-A515-D2E07BC8C33E}"/>
              </a:ext>
            </a:extLst>
          </p:cNvPr>
          <p:cNvSpPr/>
          <p:nvPr/>
        </p:nvSpPr>
        <p:spPr>
          <a:xfrm>
            <a:off x="330971" y="4735430"/>
            <a:ext cx="34591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Cada uno de estos elementos garantizan que el proceso de continuidad del negocio se realice de manera correcta.</a:t>
            </a:r>
            <a:endParaRPr lang="es-CO" sz="1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3E80D7C-9EB9-9D43-AAD9-0BC8C3E19D54}"/>
              </a:ext>
            </a:extLst>
          </p:cNvPr>
          <p:cNvSpPr/>
          <p:nvPr/>
        </p:nvSpPr>
        <p:spPr>
          <a:xfrm>
            <a:off x="58226" y="1376738"/>
            <a:ext cx="8112932" cy="40069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192</Words>
  <Application>Microsoft Office PowerPoint</Application>
  <PresentationFormat>Panorámica</PresentationFormat>
  <Paragraphs>17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JHON JAIRO RODRIGUEZ PEREZ</cp:lastModifiedBy>
  <cp:revision>10</cp:revision>
  <dcterms:modified xsi:type="dcterms:W3CDTF">2022-05-27T03:56:41Z</dcterms:modified>
</cp:coreProperties>
</file>