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60"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60"/>
    <a:srgbClr val="E6606F"/>
    <a:srgbClr val="6AC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15" Type="http://schemas.openxmlformats.org/officeDocument/2006/relationships/viewProps" Target="viewProps.xml"/><Relationship Id="rId4"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reepik.es/vector-gratis/ilustracion-plana-soporte-al-cliente_12983847.htm#query=atenci%C3%B3n%20al%20cliente&amp;position=14&amp;from_view=search" TargetMode="External"/><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smtClean="0">
                <a:solidFill>
                  <a:schemeClr val="lt1"/>
                </a:solidFill>
              </a:rPr>
              <a:t>CF02_3_1_infografia_ejemplo </a:t>
            </a:r>
            <a:r>
              <a:rPr lang="es-ES" sz="1800" dirty="0">
                <a:solidFill>
                  <a:schemeClr val="lt1"/>
                </a:solidFill>
              </a:rPr>
              <a:t>escenarios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6" name="Rectángulo redondeado 15">
            <a:extLst>
              <a:ext uri="{FF2B5EF4-FFF2-40B4-BE49-F238E27FC236}">
                <a16:creationId xmlns:a16="http://schemas.microsoft.com/office/drawing/2014/main" id="{428CD4ED-E1F7-884A-9470-C64E376552EA}"/>
              </a:ext>
            </a:extLst>
          </p:cNvPr>
          <p:cNvSpPr/>
          <p:nvPr/>
        </p:nvSpPr>
        <p:spPr>
          <a:xfrm>
            <a:off x="1037690" y="1317070"/>
            <a:ext cx="5435029" cy="1076161"/>
          </a:xfrm>
          <a:prstGeom prst="roundRect">
            <a:avLst>
              <a:gd name="adj" fmla="val 92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redondeado 3">
            <a:extLst>
              <a:ext uri="{FF2B5EF4-FFF2-40B4-BE49-F238E27FC236}">
                <a16:creationId xmlns:a16="http://schemas.microsoft.com/office/drawing/2014/main" id="{BA5DDF7C-EDDE-8E47-A840-D23C634353FD}"/>
              </a:ext>
            </a:extLst>
          </p:cNvPr>
          <p:cNvSpPr/>
          <p:nvPr/>
        </p:nvSpPr>
        <p:spPr>
          <a:xfrm>
            <a:off x="2024010" y="2816403"/>
            <a:ext cx="5435029" cy="1253447"/>
          </a:xfrm>
          <a:prstGeom prst="roundRect">
            <a:avLst>
              <a:gd name="adj" fmla="val 9290"/>
            </a:avLst>
          </a:prstGeom>
          <a:solidFill>
            <a:srgbClr val="6AC7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43532" y="1053651"/>
            <a:ext cx="344891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de acuerdo a referencia visual dada.</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972692"/>
            <a:ext cx="3948174" cy="188530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100" b="0" i="0" u="none" strike="noStrike" cap="none" dirty="0">
                <a:solidFill>
                  <a:schemeClr val="dk1"/>
                </a:solidFill>
                <a:latin typeface="Arial"/>
                <a:ea typeface="Arial"/>
                <a:cs typeface="Arial"/>
                <a:sym typeface="Arial"/>
              </a:rPr>
              <a:t>Referencias de las imágenes</a:t>
            </a:r>
            <a:r>
              <a:rPr lang="es-ES" sz="1100" dirty="0">
                <a:solidFill>
                  <a:schemeClr val="dk1"/>
                </a:solidFill>
              </a:rPr>
              <a:t>: </a:t>
            </a:r>
            <a:r>
              <a:rPr lang="es-ES" sz="1100" dirty="0">
                <a:solidFill>
                  <a:schemeClr val="dk1"/>
                </a:solidFill>
                <a:hlinkClick r:id="rId3"/>
              </a:rPr>
              <a:t>https://www.freepik.es/vector-gratis/ilustracion-plana-soporte-al-cliente_12983847.htm#query=atenci%C3%B3n%20al%20cliente&amp;position=14&amp;from_view=search</a:t>
            </a:r>
            <a:endParaRPr lang="es-ES" sz="1100" dirty="0">
              <a:solidFill>
                <a:schemeClr val="dk1"/>
              </a:solidFill>
            </a:endParaRPr>
          </a:p>
          <a:p>
            <a:pPr lvl="0">
              <a:buClr>
                <a:schemeClr val="dk1"/>
              </a:buClr>
              <a:buSzPts val="300"/>
            </a:pPr>
            <a:r>
              <a:rPr lang="es-ES" sz="1100" dirty="0">
                <a:solidFill>
                  <a:schemeClr val="dk1"/>
                </a:solidFill>
              </a:rPr>
              <a:t>https://</a:t>
            </a:r>
            <a:r>
              <a:rPr lang="es-ES" sz="1100" dirty="0" err="1">
                <a:solidFill>
                  <a:schemeClr val="dk1"/>
                </a:solidFill>
              </a:rPr>
              <a:t>stock.adobe.com</a:t>
            </a:r>
            <a:r>
              <a:rPr lang="es-ES" sz="1100" dirty="0">
                <a:solidFill>
                  <a:schemeClr val="dk1"/>
                </a:solidFill>
              </a:rPr>
              <a:t>/</a:t>
            </a:r>
            <a:r>
              <a:rPr lang="es-ES" sz="1100" dirty="0" err="1">
                <a:solidFill>
                  <a:schemeClr val="dk1"/>
                </a:solidFill>
              </a:rPr>
              <a:t>co</a:t>
            </a:r>
            <a:r>
              <a:rPr lang="es-ES" sz="1100" dirty="0">
                <a:solidFill>
                  <a:schemeClr val="dk1"/>
                </a:solidFill>
              </a:rPr>
              <a:t>/</a:t>
            </a:r>
            <a:r>
              <a:rPr lang="es-ES" sz="1100" dirty="0" err="1">
                <a:solidFill>
                  <a:schemeClr val="dk1"/>
                </a:solidFill>
              </a:rPr>
              <a:t>images</a:t>
            </a:r>
            <a:r>
              <a:rPr lang="es-ES" sz="1100" dirty="0">
                <a:solidFill>
                  <a:schemeClr val="dk1"/>
                </a:solidFill>
              </a:rPr>
              <a:t>/</a:t>
            </a:r>
            <a:r>
              <a:rPr lang="es-ES" sz="1100" dirty="0" err="1">
                <a:solidFill>
                  <a:schemeClr val="dk1"/>
                </a:solidFill>
              </a:rPr>
              <a:t>devops-isometric-compositions</a:t>
            </a:r>
            <a:r>
              <a:rPr lang="es-ES" sz="1100" dirty="0">
                <a:solidFill>
                  <a:schemeClr val="dk1"/>
                </a:solidFill>
              </a:rPr>
              <a:t>/470799815</a:t>
            </a: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B6BCAD9E-2CD4-524B-926E-DB2B30A452F3}"/>
              </a:ext>
            </a:extLst>
          </p:cNvPr>
          <p:cNvSpPr/>
          <p:nvPr/>
        </p:nvSpPr>
        <p:spPr>
          <a:xfrm>
            <a:off x="934950" y="568931"/>
            <a:ext cx="6657654" cy="572013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Ilustración plana de soporte al cliente vector gratuito">
            <a:extLst>
              <a:ext uri="{FF2B5EF4-FFF2-40B4-BE49-F238E27FC236}">
                <a16:creationId xmlns:a16="http://schemas.microsoft.com/office/drawing/2014/main" id="{1E8659A1-84BD-BE42-924E-D5FA1F8B194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44" b="89776" l="7668" r="90895">
                        <a14:foregroundMark x1="45687" y1="33387" x2="35783" y2="57348"/>
                        <a14:foregroundMark x1="35783" y1="57348" x2="35144" y2="57827"/>
                        <a14:foregroundMark x1="80511" y1="18371" x2="79073" y2="45367"/>
                        <a14:foregroundMark x1="67093" y1="80351" x2="60064" y2="84824"/>
                        <a14:foregroundMark x1="65016" y1="80351" x2="58147" y2="78754"/>
                        <a14:foregroundMark x1="63578" y1="44409" x2="30671" y2="62780"/>
                        <a14:foregroundMark x1="75080" y1="32428" x2="80511" y2="15495"/>
                        <a14:foregroundMark x1="53020" y1="23413" x2="42652" y2="21885"/>
                        <a14:foregroundMark x1="73003" y1="26358" x2="58787" y2="24263"/>
                        <a14:foregroundMark x1="87061" y1="20447" x2="91054" y2="15974"/>
                        <a14:foregroundMark x1="56550" y1="56869" x2="24601" y2="62300"/>
                        <a14:foregroundMark x1="59585" y1="53355" x2="35144" y2="67252"/>
                        <a14:foregroundMark x1="59585" y1="49840" x2="48562" y2="56390"/>
                        <a14:foregroundMark x1="18211" y1="47923" x2="7668" y2="47284"/>
                        <a14:backgroundMark x1="56070" y1="23962" x2="56070" y2="26837"/>
                        <a14:backgroundMark x1="55112" y1="24920" x2="55112" y2="20447"/>
                        <a14:backgroundMark x1="54153" y1="26358" x2="57668" y2="19489"/>
                        <a14:backgroundMark x1="56070" y1="21885" x2="55591" y2="24441"/>
                      </a14:backgroundRemoval>
                    </a14:imgEffect>
                  </a14:imgLayer>
                </a14:imgProps>
              </a:ext>
              <a:ext uri="{28A0092B-C50C-407E-A947-70E740481C1C}">
                <a14:useLocalDpi xmlns:a14="http://schemas.microsoft.com/office/drawing/2010/main" val="0"/>
              </a:ext>
            </a:extLst>
          </a:blip>
          <a:srcRect/>
          <a:stretch>
            <a:fillRect/>
          </a:stretch>
        </p:blipFill>
        <p:spPr bwMode="auto">
          <a:xfrm>
            <a:off x="1332441" y="2175195"/>
            <a:ext cx="2280866" cy="22808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3F8CFD1-0573-5D4F-A477-9FD3B31AC0FD}"/>
              </a:ext>
            </a:extLst>
          </p:cNvPr>
          <p:cNvSpPr/>
          <p:nvPr/>
        </p:nvSpPr>
        <p:spPr>
          <a:xfrm>
            <a:off x="3456397" y="2920795"/>
            <a:ext cx="3899900" cy="1015663"/>
          </a:xfrm>
          <a:prstGeom prst="rect">
            <a:avLst/>
          </a:prstGeom>
        </p:spPr>
        <p:txBody>
          <a:bodyPr wrap="square">
            <a:spAutoFit/>
          </a:bodyPr>
          <a:lstStyle/>
          <a:p>
            <a:pPr algn="just"/>
            <a:r>
              <a:rPr lang="es-CO" sz="1200" dirty="0">
                <a:solidFill>
                  <a:schemeClr val="tx1"/>
                </a:solidFill>
                <a:latin typeface="Arial" panose="020B0604020202020204" pitchFamily="34" charset="0"/>
                <a:ea typeface="Arial" panose="020B0604020202020204" pitchFamily="34" charset="0"/>
              </a:rPr>
              <a:t>Si se ve, desde un punto de vista real, es necesario realizar la evaluación con el personal en el puesto de trabajo, cómo actúa, cómo realiza los procesos que debe efectuar y cómo utiliza de manera eficiente su tiempo en ese tiempo de prueba.</a:t>
            </a:r>
          </a:p>
        </p:txBody>
      </p:sp>
      <p:sp>
        <p:nvSpPr>
          <p:cNvPr id="5" name="Rectángulo 4">
            <a:extLst>
              <a:ext uri="{FF2B5EF4-FFF2-40B4-BE49-F238E27FC236}">
                <a16:creationId xmlns:a16="http://schemas.microsoft.com/office/drawing/2014/main" id="{1BC99343-9204-BF4D-8F37-48437021942A}"/>
              </a:ext>
            </a:extLst>
          </p:cNvPr>
          <p:cNvSpPr/>
          <p:nvPr/>
        </p:nvSpPr>
        <p:spPr>
          <a:xfrm>
            <a:off x="1215777" y="4266272"/>
            <a:ext cx="6096000" cy="830997"/>
          </a:xfrm>
          <a:prstGeom prst="rect">
            <a:avLst/>
          </a:prstGeom>
        </p:spPr>
        <p:txBody>
          <a:bodyPr>
            <a:spAutoFit/>
          </a:bodyPr>
          <a:lstStyle/>
          <a:p>
            <a:pPr algn="just"/>
            <a:r>
              <a:rPr lang="es-CO" sz="1200" dirty="0">
                <a:latin typeface="Arial" panose="020B0604020202020204" pitchFamily="34" charset="0"/>
                <a:ea typeface="Arial" panose="020B0604020202020204" pitchFamily="34" charset="0"/>
              </a:rPr>
              <a:t>Ahora bien, no es un secreto que los ambientes de prueba reales ofrecen resultados más orientados a la realidad, que en los ambientes de prueba simulados, ya que no podemos simular ciertos factores tales como miedo, eficiencia al resolver inconvenientes y otros propios del quehacer de esta persona en su puesto de trabajo. </a:t>
            </a:r>
          </a:p>
        </p:txBody>
      </p:sp>
      <p:sp>
        <p:nvSpPr>
          <p:cNvPr id="7" name="Rectángulo 6">
            <a:extLst>
              <a:ext uri="{FF2B5EF4-FFF2-40B4-BE49-F238E27FC236}">
                <a16:creationId xmlns:a16="http://schemas.microsoft.com/office/drawing/2014/main" id="{823ABA1D-2012-D341-86C4-C189B8F7D203}"/>
              </a:ext>
            </a:extLst>
          </p:cNvPr>
          <p:cNvSpPr/>
          <p:nvPr/>
        </p:nvSpPr>
        <p:spPr>
          <a:xfrm>
            <a:off x="1037690" y="5293691"/>
            <a:ext cx="6421349" cy="867236"/>
          </a:xfrm>
          <a:prstGeom prst="rect">
            <a:avLst/>
          </a:prstGeom>
          <a:solidFill>
            <a:srgbClr val="E66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B0D79C71-3305-264C-8D83-266904EDEE0C}"/>
              </a:ext>
            </a:extLst>
          </p:cNvPr>
          <p:cNvSpPr/>
          <p:nvPr/>
        </p:nvSpPr>
        <p:spPr>
          <a:xfrm>
            <a:off x="1239978" y="5391478"/>
            <a:ext cx="4695289" cy="646331"/>
          </a:xfrm>
          <a:prstGeom prst="rect">
            <a:avLst/>
          </a:prstGeom>
        </p:spPr>
        <p:txBody>
          <a:bodyPr wrap="square">
            <a:spAutoFit/>
          </a:bodyPr>
          <a:lstStyle/>
          <a:p>
            <a:pPr algn="just"/>
            <a:r>
              <a:rPr lang="es-CO" sz="1200" dirty="0">
                <a:solidFill>
                  <a:schemeClr val="bg1"/>
                </a:solidFill>
                <a:latin typeface="Arial" panose="020B0604020202020204" pitchFamily="34" charset="0"/>
                <a:ea typeface="Arial" panose="020B0604020202020204" pitchFamily="34" charset="0"/>
              </a:rPr>
              <a:t>En los planes de continuidad se deben realizar pruebas simuladas donde se expone una situación y se debe ver cómo reacciona el plan de continuidad y las personas responsables del mismo.</a:t>
            </a:r>
          </a:p>
        </p:txBody>
      </p:sp>
      <p:sp>
        <p:nvSpPr>
          <p:cNvPr id="8" name="Rectángulo 7">
            <a:extLst>
              <a:ext uri="{FF2B5EF4-FFF2-40B4-BE49-F238E27FC236}">
                <a16:creationId xmlns:a16="http://schemas.microsoft.com/office/drawing/2014/main" id="{7B3FE2FD-D673-8441-9073-4922373A8F77}"/>
              </a:ext>
            </a:extLst>
          </p:cNvPr>
          <p:cNvSpPr/>
          <p:nvPr/>
        </p:nvSpPr>
        <p:spPr>
          <a:xfrm>
            <a:off x="1037690" y="761888"/>
            <a:ext cx="3262432" cy="383759"/>
          </a:xfrm>
          <a:prstGeom prst="rect">
            <a:avLst/>
          </a:prstGeom>
        </p:spPr>
        <p:txBody>
          <a:bodyPr wrap="none">
            <a:spAutoFit/>
          </a:bodyPr>
          <a:lstStyle/>
          <a:p>
            <a:pPr algn="just">
              <a:lnSpc>
                <a:spcPct val="115000"/>
              </a:lnSpc>
            </a:pPr>
            <a:r>
              <a:rPr lang="es-CO" sz="1800" b="1" dirty="0">
                <a:solidFill>
                  <a:srgbClr val="063D60"/>
                </a:solidFill>
                <a:latin typeface="Arial" panose="020B0604020202020204" pitchFamily="34" charset="0"/>
                <a:ea typeface="Arial" panose="020B0604020202020204" pitchFamily="34" charset="0"/>
              </a:rPr>
              <a:t>Ejemplo: Atención al cliente</a:t>
            </a:r>
          </a:p>
        </p:txBody>
      </p:sp>
      <p:sp>
        <p:nvSpPr>
          <p:cNvPr id="9" name="Rectángulo 8">
            <a:extLst>
              <a:ext uri="{FF2B5EF4-FFF2-40B4-BE49-F238E27FC236}">
                <a16:creationId xmlns:a16="http://schemas.microsoft.com/office/drawing/2014/main" id="{FB758D8A-A5ED-D34B-AF2D-CCBF57E2E9A7}"/>
              </a:ext>
            </a:extLst>
          </p:cNvPr>
          <p:cNvSpPr/>
          <p:nvPr/>
        </p:nvSpPr>
        <p:spPr>
          <a:xfrm>
            <a:off x="1234600" y="1448590"/>
            <a:ext cx="4094021" cy="830997"/>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La atención al cliente en un ambiente simulado podría ser una prueba en un sistema informático tipo simulador que presente diferentes situaciones en las cuales el personal administrativo, responsable de esta área, debe realizar.</a:t>
            </a:r>
          </a:p>
        </p:txBody>
      </p:sp>
      <p:pic>
        <p:nvPicPr>
          <p:cNvPr id="1028" name="Picture 4" descr="Devops Isometric Compositions">
            <a:extLst>
              <a:ext uri="{FF2B5EF4-FFF2-40B4-BE49-F238E27FC236}">
                <a16:creationId xmlns:a16="http://schemas.microsoft.com/office/drawing/2014/main" id="{A5D73CEC-A121-6243-A638-EF2EFE21E80F}"/>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51667" b="90417" l="28632" r="47579">
                        <a14:foregroundMark x1="36842" y1="55833" x2="34316" y2="57500"/>
                        <a14:foregroundMark x1="31368" y1="62083" x2="31158" y2="73750"/>
                        <a14:foregroundMark x1="31158" y1="73750" x2="32632" y2="84583"/>
                        <a14:foregroundMark x1="32632" y1="84583" x2="38105" y2="87500"/>
                        <a14:foregroundMark x1="38105" y1="87500" x2="44211" y2="82500"/>
                        <a14:foregroundMark x1="44211" y1="82500" x2="45895" y2="74167"/>
                        <a14:foregroundMark x1="42947" y1="56667" x2="46947" y2="60417"/>
                        <a14:foregroundMark x1="41053" y1="60000" x2="39579" y2="58750"/>
                        <a14:foregroundMark x1="37474" y1="52083" x2="33263" y2="55833"/>
                        <a14:foregroundMark x1="29263" y1="64583" x2="30105" y2="76250"/>
                        <a14:foregroundMark x1="30105" y1="76250" x2="32632" y2="87083"/>
                        <a14:foregroundMark x1="32632" y1="87083" x2="38316" y2="90417"/>
                        <a14:foregroundMark x1="38316" y1="90417" x2="43789" y2="87083"/>
                        <a14:foregroundMark x1="43789" y1="87083" x2="44211" y2="86667"/>
                        <a14:foregroundMark x1="46737" y1="63750" x2="42737" y2="55417"/>
                        <a14:foregroundMark x1="42526" y1="53750" x2="46316" y2="57917"/>
                        <a14:foregroundMark x1="46105" y1="63333" x2="42947" y2="53333"/>
                        <a14:foregroundMark x1="42947" y1="53333" x2="42947" y2="53333"/>
                        <a14:foregroundMark x1="40421" y1="56667" x2="42105" y2="58333"/>
                      </a14:backgroundRemoval>
                    </a14:imgEffect>
                  </a14:imgLayer>
                </a14:imgProps>
              </a:ext>
              <a:ext uri="{28A0092B-C50C-407E-A947-70E740481C1C}">
                <a14:useLocalDpi xmlns:a14="http://schemas.microsoft.com/office/drawing/2010/main" val="0"/>
              </a:ext>
            </a:extLst>
          </a:blip>
          <a:srcRect l="26610" t="50000" r="50000" b="7291"/>
          <a:stretch/>
        </p:blipFill>
        <p:spPr bwMode="auto">
          <a:xfrm>
            <a:off x="5374415" y="765068"/>
            <a:ext cx="2089997" cy="19282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Devops Isometric Compositions">
            <a:extLst>
              <a:ext uri="{FF2B5EF4-FFF2-40B4-BE49-F238E27FC236}">
                <a16:creationId xmlns:a16="http://schemas.microsoft.com/office/drawing/2014/main" id="{DEDFCBE4-F35C-564B-A8E2-D92BB49326D6}"/>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0417" b="90000" l="52632" r="73053">
                        <a14:foregroundMark x1="60632" y1="65000" x2="61474" y2="54167"/>
                        <a14:foregroundMark x1="56211" y1="59583" x2="54105" y2="60000"/>
                        <a14:foregroundMark x1="61263" y1="52917" x2="61684" y2="50417"/>
                        <a14:foregroundMark x1="67789" y1="71667" x2="66316" y2="82500"/>
                        <a14:foregroundMark x1="66316" y1="82500" x2="55579" y2="86250"/>
                        <a14:foregroundMark x1="55579" y1="86250" x2="54316" y2="82500"/>
                        <a14:foregroundMark x1="69895" y1="77500" x2="66526" y2="86667"/>
                        <a14:foregroundMark x1="66526" y1="86667" x2="61053" y2="90000"/>
                        <a14:foregroundMark x1="61053" y1="90000" x2="59789" y2="88333"/>
                        <a14:foregroundMark x1="70737" y1="82500" x2="69895" y2="74583"/>
                        <a14:foregroundMark x1="69895" y1="78750" x2="67579" y2="88750"/>
                        <a14:foregroundMark x1="67579" y1="88750" x2="60632" y2="89583"/>
                        <a14:foregroundMark x1="60632" y1="89583" x2="55368" y2="85417"/>
                        <a14:foregroundMark x1="55368" y1="85417" x2="52632" y2="78750"/>
                        <a14:foregroundMark x1="60632" y1="55833" x2="55368" y2="58750"/>
                        <a14:foregroundMark x1="55368" y1="58750" x2="55368" y2="58750"/>
                        <a14:foregroundMark x1="61053" y1="54167" x2="58105" y2="55417"/>
                        <a14:foregroundMark x1="68842" y1="72083" x2="71158" y2="82083"/>
                        <a14:foregroundMark x1="71158" y1="82083" x2="67158" y2="89583"/>
                        <a14:foregroundMark x1="67158" y1="89583" x2="55368" y2="87500"/>
                        <a14:foregroundMark x1="55368" y1="87500" x2="53895" y2="84167"/>
                        <a14:foregroundMark x1="68211" y1="87083" x2="73053" y2="80833"/>
                        <a14:foregroundMark x1="73053" y1="80833" x2="70105" y2="72917"/>
                      </a14:backgroundRemoval>
                    </a14:imgEffect>
                  </a14:imgLayer>
                </a14:imgProps>
              </a:ext>
              <a:ext uri="{28A0092B-C50C-407E-A947-70E740481C1C}">
                <a14:useLocalDpi xmlns:a14="http://schemas.microsoft.com/office/drawing/2010/main" val="0"/>
              </a:ext>
            </a:extLst>
          </a:blip>
          <a:srcRect l="51144" t="49458" r="25515" b="8049"/>
          <a:stretch/>
        </p:blipFill>
        <p:spPr bwMode="auto">
          <a:xfrm flipH="1">
            <a:off x="5963385" y="5097269"/>
            <a:ext cx="1265256" cy="1163856"/>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208</Words>
  <Application>Microsoft Office PowerPoint</Application>
  <PresentationFormat>Panorámica</PresentationFormat>
  <Paragraphs>10</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11</cp:revision>
  <dcterms:modified xsi:type="dcterms:W3CDTF">2022-05-11T21:32:19Z</dcterms:modified>
</cp:coreProperties>
</file>