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8" r:id="rId2"/>
    <p:sldId id="259" r:id="rId3"/>
    <p:sldId id="265" r:id="rId4"/>
    <p:sldId id="263" r:id="rId5"/>
    <p:sldId id="264"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569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566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12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foto-gratis/vista-superior-gerente-empleado-que-trabajan-equipo-oficina-negocios-mirando-graficos-pantalla-computadora-portatil_15854167.htm#query=an%C3%A1lisis&amp;position=43&amp;from_view=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CF02_3_2_interactivo_características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344104" y="1195655"/>
            <a:ext cx="375714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tres botones. Al </a:t>
            </a:r>
            <a:r>
              <a:rPr lang="es-ES" sz="1400" b="0" i="0" u="none" strike="noStrike" cap="none" dirty="0" smtClean="0">
                <a:solidFill>
                  <a:schemeClr val="dk1"/>
                </a:solidFill>
                <a:latin typeface="Arial"/>
                <a:ea typeface="Arial"/>
                <a:cs typeface="Arial"/>
                <a:sym typeface="Arial"/>
              </a:rPr>
              <a:t>hacer </a:t>
            </a:r>
            <a:r>
              <a:rPr lang="es-ES" sz="1400" b="0" i="0" u="none" strike="noStrike" cap="none" dirty="0">
                <a:solidFill>
                  <a:schemeClr val="dk1"/>
                </a:solidFill>
                <a:latin typeface="Arial"/>
                <a:ea typeface="Arial"/>
                <a:cs typeface="Arial"/>
                <a:sym typeface="Arial"/>
              </a:rPr>
              <a:t>clic en cada uno, se abre un cuadro de dialogo con su respectivo texto.</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198724"/>
            <a:ext cx="3948174" cy="165927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www.freepik.es/foto-gratis/vista-superior-gerente-empleado-que-trabajan-equipo-oficina-negocios-mirando-graficos-pantalla-computadora-portatil_15854167.htm#query=an%C3%A1lisis&amp;position=43&amp;from_view=search</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Vista superior del gerente y el empleado que trabajan en equipo en la oficina de negocios, mirando gráficos en la pantalla de la computadora portátil Foto gratis">
            <a:extLst>
              <a:ext uri="{FF2B5EF4-FFF2-40B4-BE49-F238E27FC236}">
                <a16:creationId xmlns:a16="http://schemas.microsoft.com/office/drawing/2014/main" id="{4DEE9913-8CE0-954D-85E6-C6532DA19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47" y="904126"/>
            <a:ext cx="7092806" cy="5325269"/>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4300AD26-E64A-5847-9F3F-24C908239E49}"/>
              </a:ext>
            </a:extLst>
          </p:cNvPr>
          <p:cNvSpPr/>
          <p:nvPr/>
        </p:nvSpPr>
        <p:spPr>
          <a:xfrm>
            <a:off x="1571946" y="3079679"/>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8" name="Elipse 7">
            <a:extLst>
              <a:ext uri="{FF2B5EF4-FFF2-40B4-BE49-F238E27FC236}">
                <a16:creationId xmlns:a16="http://schemas.microsoft.com/office/drawing/2014/main" id="{151E7D47-6F2B-FD4E-9FD7-5D972D062D45}"/>
              </a:ext>
            </a:extLst>
          </p:cNvPr>
          <p:cNvSpPr/>
          <p:nvPr/>
        </p:nvSpPr>
        <p:spPr>
          <a:xfrm>
            <a:off x="4173850" y="356676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9" name="Elipse 8">
            <a:extLst>
              <a:ext uri="{FF2B5EF4-FFF2-40B4-BE49-F238E27FC236}">
                <a16:creationId xmlns:a16="http://schemas.microsoft.com/office/drawing/2014/main" id="{07447511-01BA-0F49-9CF7-1D29B7318391}"/>
              </a:ext>
            </a:extLst>
          </p:cNvPr>
          <p:cNvSpPr/>
          <p:nvPr/>
        </p:nvSpPr>
        <p:spPr>
          <a:xfrm>
            <a:off x="6247518" y="203163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198724"/>
            <a:ext cx="3948174" cy="165927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/foto-gratis/vista-superior-gerente-empleado-que-trabajan-equipo-oficina-negocios-mirando-graficos-pantalla-computadora-portatil_15854167.htm#query=an%C3%A1lisis&amp;position=43&amp;from_view=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Vista superior del gerente y el empleado que trabajan en equipo en la oficina de negocios, mirando gráficos en la pantalla de la computadora portátil Foto gratis">
            <a:extLst>
              <a:ext uri="{FF2B5EF4-FFF2-40B4-BE49-F238E27FC236}">
                <a16:creationId xmlns:a16="http://schemas.microsoft.com/office/drawing/2014/main" id="{4DEE9913-8CE0-954D-85E6-C6532DA19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47" y="904126"/>
            <a:ext cx="7092806" cy="5325269"/>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4300AD26-E64A-5847-9F3F-24C908239E49}"/>
              </a:ext>
            </a:extLst>
          </p:cNvPr>
          <p:cNvSpPr/>
          <p:nvPr/>
        </p:nvSpPr>
        <p:spPr>
          <a:xfrm>
            <a:off x="1571946" y="3079679"/>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8" name="Elipse 7">
            <a:extLst>
              <a:ext uri="{FF2B5EF4-FFF2-40B4-BE49-F238E27FC236}">
                <a16:creationId xmlns:a16="http://schemas.microsoft.com/office/drawing/2014/main" id="{151E7D47-6F2B-FD4E-9FD7-5D972D062D45}"/>
              </a:ext>
            </a:extLst>
          </p:cNvPr>
          <p:cNvSpPr/>
          <p:nvPr/>
        </p:nvSpPr>
        <p:spPr>
          <a:xfrm>
            <a:off x="4173850" y="356676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9" name="Elipse 8">
            <a:extLst>
              <a:ext uri="{FF2B5EF4-FFF2-40B4-BE49-F238E27FC236}">
                <a16:creationId xmlns:a16="http://schemas.microsoft.com/office/drawing/2014/main" id="{07447511-01BA-0F49-9CF7-1D29B7318391}"/>
              </a:ext>
            </a:extLst>
          </p:cNvPr>
          <p:cNvSpPr/>
          <p:nvPr/>
        </p:nvSpPr>
        <p:spPr>
          <a:xfrm>
            <a:off x="6247518" y="203163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 name="Llamada rectangular redondeada 2">
            <a:extLst>
              <a:ext uri="{FF2B5EF4-FFF2-40B4-BE49-F238E27FC236}">
                <a16:creationId xmlns:a16="http://schemas.microsoft.com/office/drawing/2014/main" id="{6C77BF13-8CB1-FF49-8645-A9B1A958508F}"/>
              </a:ext>
            </a:extLst>
          </p:cNvPr>
          <p:cNvSpPr/>
          <p:nvPr/>
        </p:nvSpPr>
        <p:spPr>
          <a:xfrm>
            <a:off x="2170217" y="2031629"/>
            <a:ext cx="5340191" cy="3495868"/>
          </a:xfrm>
          <a:prstGeom prst="wedgeRoundRectCallout">
            <a:avLst>
              <a:gd name="adj1" fmla="val -56707"/>
              <a:gd name="adj2" fmla="val -1418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9014C76-5A65-1E47-98EC-B1D32BA8559D}"/>
              </a:ext>
            </a:extLst>
          </p:cNvPr>
          <p:cNvSpPr/>
          <p:nvPr/>
        </p:nvSpPr>
        <p:spPr>
          <a:xfrm>
            <a:off x="2551202" y="2380951"/>
            <a:ext cx="4578220" cy="3046988"/>
          </a:xfrm>
          <a:prstGeom prst="rect">
            <a:avLst/>
          </a:prstGeom>
        </p:spPr>
        <p:txBody>
          <a:bodyPr wrap="square">
            <a:spAutoFit/>
          </a:bodyPr>
          <a:lstStyle/>
          <a:p>
            <a:pPr algn="just"/>
            <a:r>
              <a:rPr lang="es-CO" sz="1200" b="1" dirty="0"/>
              <a:t>Necesidades de la organización: </a:t>
            </a:r>
            <a:endParaRPr lang="es-CO" sz="1200" b="1" dirty="0" smtClean="0"/>
          </a:p>
          <a:p>
            <a:pPr algn="just"/>
            <a:r>
              <a:rPr lang="es-CO" sz="1200" dirty="0" smtClean="0">
                <a:latin typeface="Arial" panose="020B0604020202020204" pitchFamily="34" charset="0"/>
                <a:ea typeface="Arial" panose="020B0604020202020204" pitchFamily="34" charset="0"/>
              </a:rPr>
              <a:t>Una </a:t>
            </a:r>
            <a:r>
              <a:rPr lang="es-CO" sz="1200" dirty="0">
                <a:latin typeface="Arial" panose="020B0604020202020204" pitchFamily="34" charset="0"/>
                <a:ea typeface="Arial" panose="020B0604020202020204" pitchFamily="34" charset="0"/>
              </a:rPr>
              <a:t>de las características principales de un plan de continuidad del negocio es ajustarse a las necesidades tanto funcionales como de procesos de la organización. Esto se refiere que en algunas ocasiones se vislumbra el plan de continuidad con una cantidad de procesos y componentes que requieren de muchos esfuerzos tanto financieros, tecnológicos y humanos, pudiendo ser un factor que impida que la implementación y diseño del plan se lleve a cabo. </a:t>
            </a:r>
          </a:p>
          <a:p>
            <a:pPr algn="just"/>
            <a:endParaRPr lang="es-CO" sz="1200" dirty="0">
              <a:latin typeface="Arial" panose="020B0604020202020204" pitchFamily="34" charset="0"/>
              <a:ea typeface="Arial" panose="020B0604020202020204" pitchFamily="34" charset="0"/>
            </a:endParaRPr>
          </a:p>
          <a:p>
            <a:pPr algn="just"/>
            <a:r>
              <a:rPr lang="es-CO" sz="1200" dirty="0">
                <a:latin typeface="Arial" panose="020B0604020202020204" pitchFamily="34" charset="0"/>
                <a:ea typeface="Arial" panose="020B0604020202020204" pitchFamily="34" charset="0"/>
              </a:rPr>
              <a:t>Por ejemplo, en la adquisición de tecnología, generalmente se compran equipos con características superiores, los cuales nunca llegan a ser utilizados en su máximo desempeño lo que se puede traducir en gastos innecesarios. De ahí la importancia de que los planes de continuidad deban estar conectados con la realidad de la organización.</a:t>
            </a:r>
            <a:endParaRPr lang="es-CO" sz="1200" dirty="0"/>
          </a:p>
        </p:txBody>
      </p:sp>
    </p:spTree>
    <p:extLst>
      <p:ext uri="{BB962C8B-B14F-4D97-AF65-F5344CB8AC3E}">
        <p14:creationId xmlns:p14="http://schemas.microsoft.com/office/powerpoint/2010/main" val="80692953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198724"/>
            <a:ext cx="3948174" cy="165927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/foto-gratis/vista-superior-gerente-empleado-que-trabajan-equipo-oficina-negocios-mirando-graficos-pantalla-computadora-portatil_15854167.htm#query=an%C3%A1lisis&amp;position=43&amp;from_view=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Vista superior del gerente y el empleado que trabajan en equipo en la oficina de negocios, mirando gráficos en la pantalla de la computadora portátil Foto gratis">
            <a:extLst>
              <a:ext uri="{FF2B5EF4-FFF2-40B4-BE49-F238E27FC236}">
                <a16:creationId xmlns:a16="http://schemas.microsoft.com/office/drawing/2014/main" id="{4DEE9913-8CE0-954D-85E6-C6532DA19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47" y="904126"/>
            <a:ext cx="7092806" cy="5325269"/>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4300AD26-E64A-5847-9F3F-24C908239E49}"/>
              </a:ext>
            </a:extLst>
          </p:cNvPr>
          <p:cNvSpPr/>
          <p:nvPr/>
        </p:nvSpPr>
        <p:spPr>
          <a:xfrm>
            <a:off x="1571946" y="3079679"/>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8" name="Elipse 7">
            <a:extLst>
              <a:ext uri="{FF2B5EF4-FFF2-40B4-BE49-F238E27FC236}">
                <a16:creationId xmlns:a16="http://schemas.microsoft.com/office/drawing/2014/main" id="{151E7D47-6F2B-FD4E-9FD7-5D972D062D45}"/>
              </a:ext>
            </a:extLst>
          </p:cNvPr>
          <p:cNvSpPr/>
          <p:nvPr/>
        </p:nvSpPr>
        <p:spPr>
          <a:xfrm>
            <a:off x="4173850" y="356676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9" name="Elipse 8">
            <a:extLst>
              <a:ext uri="{FF2B5EF4-FFF2-40B4-BE49-F238E27FC236}">
                <a16:creationId xmlns:a16="http://schemas.microsoft.com/office/drawing/2014/main" id="{07447511-01BA-0F49-9CF7-1D29B7318391}"/>
              </a:ext>
            </a:extLst>
          </p:cNvPr>
          <p:cNvSpPr/>
          <p:nvPr/>
        </p:nvSpPr>
        <p:spPr>
          <a:xfrm>
            <a:off x="6247518" y="203163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 name="Llamada rectangular redondeada 2">
            <a:extLst>
              <a:ext uri="{FF2B5EF4-FFF2-40B4-BE49-F238E27FC236}">
                <a16:creationId xmlns:a16="http://schemas.microsoft.com/office/drawing/2014/main" id="{6C77BF13-8CB1-FF49-8645-A9B1A958508F}"/>
              </a:ext>
            </a:extLst>
          </p:cNvPr>
          <p:cNvSpPr/>
          <p:nvPr/>
        </p:nvSpPr>
        <p:spPr>
          <a:xfrm>
            <a:off x="608547" y="4181582"/>
            <a:ext cx="5866544" cy="2229492"/>
          </a:xfrm>
          <a:prstGeom prst="wedgeRoundRectCallout">
            <a:avLst>
              <a:gd name="adj1" fmla="val 14766"/>
              <a:gd name="adj2" fmla="val -67914"/>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9014C76-5A65-1E47-98EC-B1D32BA8559D}"/>
              </a:ext>
            </a:extLst>
          </p:cNvPr>
          <p:cNvSpPr/>
          <p:nvPr/>
        </p:nvSpPr>
        <p:spPr>
          <a:xfrm>
            <a:off x="1063741" y="4546230"/>
            <a:ext cx="5145051" cy="1754326"/>
          </a:xfrm>
          <a:prstGeom prst="rect">
            <a:avLst/>
          </a:prstGeom>
        </p:spPr>
        <p:txBody>
          <a:bodyPr wrap="square">
            <a:spAutoFit/>
          </a:bodyPr>
          <a:lstStyle/>
          <a:p>
            <a:pPr algn="just"/>
            <a:r>
              <a:rPr lang="es-CO" sz="1200" b="1" dirty="0"/>
              <a:t>Planificación de cada </a:t>
            </a:r>
            <a:r>
              <a:rPr lang="es-CO" sz="1200" b="1" dirty="0" smtClean="0"/>
              <a:t>proceso:</a:t>
            </a:r>
          </a:p>
          <a:p>
            <a:pPr algn="just"/>
            <a:r>
              <a:rPr lang="es-CO" sz="1200" b="1" dirty="0"/>
              <a:t>E</a:t>
            </a:r>
            <a:r>
              <a:rPr lang="es-CO" sz="1200" dirty="0" smtClean="0"/>
              <a:t>s </a:t>
            </a:r>
            <a:r>
              <a:rPr lang="es-CO" sz="1200" dirty="0"/>
              <a:t>indispensable para cualquier proceso que se realice una adecuada planificación ya que esto garantizará la correcta integración del mismo en la organización. La planificación permite que, de hecho, algunos procesos de otras dependencias de la organización se unan para realizar un proceso integral; en la mayoría de ocasiones, se desconoce el impacto real que puede llegar a tener un proceso pero cuando se unen todos, los impactos de manera conjunta se visualiza a mayor escala de lo que suelen ser.</a:t>
            </a:r>
          </a:p>
        </p:txBody>
      </p:sp>
    </p:spTree>
    <p:extLst>
      <p:ext uri="{BB962C8B-B14F-4D97-AF65-F5344CB8AC3E}">
        <p14:creationId xmlns:p14="http://schemas.microsoft.com/office/powerpoint/2010/main" val="107456643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198724"/>
            <a:ext cx="3948174" cy="165927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/foto-gratis/vista-superior-gerente-empleado-que-trabajan-equipo-oficina-negocios-mirando-graficos-pantalla-computadora-portatil_15854167.htm#query=an%C3%A1lisis&amp;position=43&amp;from_view=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Vista superior del gerente y el empleado que trabajan en equipo en la oficina de negocios, mirando gráficos en la pantalla de la computadora portátil Foto gratis">
            <a:extLst>
              <a:ext uri="{FF2B5EF4-FFF2-40B4-BE49-F238E27FC236}">
                <a16:creationId xmlns:a16="http://schemas.microsoft.com/office/drawing/2014/main" id="{4DEE9913-8CE0-954D-85E6-C6532DA19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47" y="904126"/>
            <a:ext cx="7092806" cy="5325269"/>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4300AD26-E64A-5847-9F3F-24C908239E49}"/>
              </a:ext>
            </a:extLst>
          </p:cNvPr>
          <p:cNvSpPr/>
          <p:nvPr/>
        </p:nvSpPr>
        <p:spPr>
          <a:xfrm>
            <a:off x="1571946" y="3079679"/>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8" name="Elipse 7">
            <a:extLst>
              <a:ext uri="{FF2B5EF4-FFF2-40B4-BE49-F238E27FC236}">
                <a16:creationId xmlns:a16="http://schemas.microsoft.com/office/drawing/2014/main" id="{151E7D47-6F2B-FD4E-9FD7-5D972D062D45}"/>
              </a:ext>
            </a:extLst>
          </p:cNvPr>
          <p:cNvSpPr/>
          <p:nvPr/>
        </p:nvSpPr>
        <p:spPr>
          <a:xfrm>
            <a:off x="4173850" y="356676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9" name="Elipse 8">
            <a:extLst>
              <a:ext uri="{FF2B5EF4-FFF2-40B4-BE49-F238E27FC236}">
                <a16:creationId xmlns:a16="http://schemas.microsoft.com/office/drawing/2014/main" id="{07447511-01BA-0F49-9CF7-1D29B7318391}"/>
              </a:ext>
            </a:extLst>
          </p:cNvPr>
          <p:cNvSpPr/>
          <p:nvPr/>
        </p:nvSpPr>
        <p:spPr>
          <a:xfrm>
            <a:off x="6247518" y="2031630"/>
            <a:ext cx="349321" cy="34932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 name="Llamada rectangular redondeada 2">
            <a:extLst>
              <a:ext uri="{FF2B5EF4-FFF2-40B4-BE49-F238E27FC236}">
                <a16:creationId xmlns:a16="http://schemas.microsoft.com/office/drawing/2014/main" id="{6C77BF13-8CB1-FF49-8645-A9B1A958508F}"/>
              </a:ext>
            </a:extLst>
          </p:cNvPr>
          <p:cNvSpPr/>
          <p:nvPr/>
        </p:nvSpPr>
        <p:spPr>
          <a:xfrm>
            <a:off x="2260315" y="1705509"/>
            <a:ext cx="3835685" cy="1861251"/>
          </a:xfrm>
          <a:prstGeom prst="wedgeRoundRectCallout">
            <a:avLst>
              <a:gd name="adj1" fmla="val 55503"/>
              <a:gd name="adj2" fmla="val -24135"/>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9014C76-5A65-1E47-98EC-B1D32BA8559D}"/>
              </a:ext>
            </a:extLst>
          </p:cNvPr>
          <p:cNvSpPr/>
          <p:nvPr/>
        </p:nvSpPr>
        <p:spPr>
          <a:xfrm>
            <a:off x="2545624" y="1977606"/>
            <a:ext cx="3256452" cy="1569660"/>
          </a:xfrm>
          <a:prstGeom prst="rect">
            <a:avLst/>
          </a:prstGeom>
        </p:spPr>
        <p:txBody>
          <a:bodyPr wrap="square">
            <a:spAutoFit/>
          </a:bodyPr>
          <a:lstStyle/>
          <a:p>
            <a:pPr algn="just"/>
            <a:r>
              <a:rPr lang="es-CO" sz="1200" b="1" dirty="0"/>
              <a:t>Ruta de </a:t>
            </a:r>
            <a:r>
              <a:rPr lang="es-CO" sz="1200" b="1" dirty="0" smtClean="0"/>
              <a:t>trabajo:</a:t>
            </a:r>
          </a:p>
          <a:p>
            <a:pPr algn="just"/>
            <a:r>
              <a:rPr lang="es-CO" sz="1200" dirty="0">
                <a:latin typeface="Arial" panose="020B0604020202020204" pitchFamily="34" charset="0"/>
                <a:ea typeface="Arial" panose="020B0604020202020204" pitchFamily="34" charset="0"/>
              </a:rPr>
              <a:t>A</a:t>
            </a:r>
            <a:r>
              <a:rPr lang="es-CO" sz="1200" dirty="0" smtClean="0">
                <a:latin typeface="Arial" panose="020B0604020202020204" pitchFamily="34" charset="0"/>
                <a:ea typeface="Arial" panose="020B0604020202020204" pitchFamily="34" charset="0"/>
              </a:rPr>
              <a:t>l </a:t>
            </a:r>
            <a:r>
              <a:rPr lang="es-CO" sz="1200" dirty="0">
                <a:latin typeface="Arial" panose="020B0604020202020204" pitchFamily="34" charset="0"/>
                <a:ea typeface="Arial" panose="020B0604020202020204" pitchFamily="34" charset="0"/>
              </a:rPr>
              <a:t>establecer el plan de continuidad se traza una ruta de trabajo que contiene las actividades requeridas para darle solución de manera correcta a la problemática que se está presentando. Esto quiere decir que los procesos se llevarán a cabo mucho más organizada y eficiente.</a:t>
            </a:r>
            <a:endParaRPr lang="es-CO" sz="1200" dirty="0"/>
          </a:p>
        </p:txBody>
      </p:sp>
    </p:spTree>
    <p:extLst>
      <p:ext uri="{BB962C8B-B14F-4D97-AF65-F5344CB8AC3E}">
        <p14:creationId xmlns:p14="http://schemas.microsoft.com/office/powerpoint/2010/main" val="2757957266"/>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368</Words>
  <Application>Microsoft Office PowerPoint</Application>
  <PresentationFormat>Panorámica</PresentationFormat>
  <Paragraphs>30</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12</cp:revision>
  <dcterms:modified xsi:type="dcterms:W3CDTF">2022-05-11T21:40:45Z</dcterms:modified>
</cp:coreProperties>
</file>