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7" r:id="rId2"/>
    <p:sldId id="269" r:id="rId3"/>
    <p:sldId id="272" r:id="rId4"/>
    <p:sldId id="273" r:id="rId5"/>
    <p:sldId id="260" r:id="rId6"/>
    <p:sldId id="274" r:id="rId7"/>
    <p:sldId id="275" r:id="rId8"/>
    <p:sldId id="279" r:id="rId9"/>
    <p:sldId id="278" r:id="rId10"/>
    <p:sldId id="280"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jhkn8Xp4CMQ+4gJfX4eKNiCzBOh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E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C0B20FA-9D5F-4369-A9EC-188287536164}">
  <a:tblStyle styleId="{7C0B20FA-9D5F-4369-A9EC-188287536164}" styleName="Table_0">
    <a:wholeTbl>
      <a:tcTxStyle>
        <a:font>
          <a:latin typeface="Arial"/>
          <a:ea typeface="Arial"/>
          <a:cs typeface="Arial"/>
        </a:font>
        <a:schemeClr val="tx1"/>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75" d="100"/>
          <a:sy n="75" d="100"/>
        </p:scale>
        <p:origin x="300"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2" name="Google Shape;8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52" name="Google Shape;15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41361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8" name="Google Shape;8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8" name="Google Shape;8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04" name="Google Shape;10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20" name="Google Shape;12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36" name="Google Shape;13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52" name="Google Shape;15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52" name="Google Shape;15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09801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52" name="Google Shape;15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7315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15"/>
          <p:cNvSpPr txBox="1">
            <a:spLocks noGrp="1"/>
          </p:cNvSpPr>
          <p:nvPr>
            <p:ph type="ctrTitle"/>
          </p:nvPr>
        </p:nvSpPr>
        <p:spPr>
          <a:xfrm>
            <a:off x="1524000" y="1122362"/>
            <a:ext cx="9144000" cy="2387600"/>
          </a:xfrm>
          <a:prstGeom prst="rect">
            <a:avLst/>
          </a:prstGeom>
          <a:noFill/>
          <a:ln>
            <a:noFill/>
          </a:ln>
        </p:spPr>
        <p:txBody>
          <a:bodyPr spcFirstLastPara="1" wrap="square" lIns="91425" tIns="91425" rIns="91425" bIns="91425" anchor="b" anchorCtr="0">
            <a:noAutofit/>
          </a:bodyPr>
          <a:lstStyle>
            <a:lvl1pPr marR="0" lvl="0" algn="ctr">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a:spcBef>
                <a:spcPts val="0"/>
              </a:spcBef>
              <a:spcAft>
                <a:spcPts val="0"/>
              </a:spcAft>
              <a:buSzPts val="1400"/>
              <a:buNone/>
              <a:defRPr/>
            </a:lvl2pPr>
            <a:lvl3pPr marR="0" lvl="2" algn="l">
              <a:spcBef>
                <a:spcPts val="0"/>
              </a:spcBef>
              <a:spcAft>
                <a:spcPts val="0"/>
              </a:spcAft>
              <a:buSzPts val="1400"/>
              <a:buNone/>
              <a:defRPr/>
            </a:lvl3pPr>
            <a:lvl4pPr marR="0" lvl="3" algn="l">
              <a:spcBef>
                <a:spcPts val="0"/>
              </a:spcBef>
              <a:spcAft>
                <a:spcPts val="0"/>
              </a:spcAft>
              <a:buSzPts val="1400"/>
              <a:buNone/>
              <a:defRPr/>
            </a:lvl4pPr>
            <a:lvl5pPr marR="0" lvl="4" algn="l">
              <a:spcBef>
                <a:spcPts val="0"/>
              </a:spcBef>
              <a:spcAft>
                <a:spcPts val="0"/>
              </a:spcAft>
              <a:buSzPts val="1400"/>
              <a:buNone/>
              <a:defRPr/>
            </a:lvl5pPr>
            <a:lvl6pPr marR="0" lvl="5" algn="l">
              <a:spcBef>
                <a:spcPts val="0"/>
              </a:spcBef>
              <a:spcAft>
                <a:spcPts val="0"/>
              </a:spcAft>
              <a:buSzPts val="1400"/>
              <a:buNone/>
              <a:defRPr/>
            </a:lvl6pPr>
            <a:lvl7pPr marR="0" lvl="6" algn="l">
              <a:spcBef>
                <a:spcPts val="0"/>
              </a:spcBef>
              <a:spcAft>
                <a:spcPts val="0"/>
              </a:spcAft>
              <a:buSzPts val="1400"/>
              <a:buNone/>
              <a:defRPr/>
            </a:lvl7pPr>
            <a:lvl8pPr marR="0" lvl="7" algn="l">
              <a:spcBef>
                <a:spcPts val="0"/>
              </a:spcBef>
              <a:spcAft>
                <a:spcPts val="0"/>
              </a:spcAft>
              <a:buSzPts val="1400"/>
              <a:buNone/>
              <a:defRPr/>
            </a:lvl8pPr>
            <a:lvl9pPr marR="0" lvl="8" algn="l">
              <a:spcBef>
                <a:spcPts val="0"/>
              </a:spcBef>
              <a:spcAft>
                <a:spcPts val="0"/>
              </a:spcAft>
              <a:buSzPts val="1400"/>
              <a:buNone/>
              <a:defRPr/>
            </a:lvl9pPr>
          </a:lstStyle>
          <a:p>
            <a:endParaRPr/>
          </a:p>
        </p:txBody>
      </p:sp>
      <p:sp>
        <p:nvSpPr>
          <p:cNvPr id="13" name="Google Shape;13;p15"/>
          <p:cNvSpPr txBox="1">
            <a:spLocks noGrp="1"/>
          </p:cNvSpPr>
          <p:nvPr>
            <p:ph type="subTitle" idx="1"/>
          </p:nvPr>
        </p:nvSpPr>
        <p:spPr>
          <a:xfrm>
            <a:off x="1524000" y="3602037"/>
            <a:ext cx="9144000" cy="1655761"/>
          </a:xfrm>
          <a:prstGeom prst="rect">
            <a:avLst/>
          </a:prstGeom>
          <a:noFill/>
          <a:ln>
            <a:noFill/>
          </a:ln>
        </p:spPr>
        <p:txBody>
          <a:bodyPr spcFirstLastPara="1" wrap="square" lIns="91425" tIns="91425" rIns="91425" bIns="91425" anchor="t" anchorCtr="0">
            <a:noAutofit/>
          </a:bodyPr>
          <a:lstStyle>
            <a:lvl1pPr marR="0" lvl="0" algn="ctr">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15"/>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15"/>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0"/>
        <p:cNvGrpSpPr/>
        <p:nvPr/>
      </p:nvGrpSpPr>
      <p:grpSpPr>
        <a:xfrm>
          <a:off x="0" y="0"/>
          <a:ext cx="0" cy="0"/>
          <a:chOff x="0" y="0"/>
          <a:chExt cx="0" cy="0"/>
        </a:xfrm>
      </p:grpSpPr>
      <p:sp>
        <p:nvSpPr>
          <p:cNvPr id="31" name="Google Shape;31;p18"/>
          <p:cNvSpPr txBox="1">
            <a:spLocks noGrp="1"/>
          </p:cNvSpPr>
          <p:nvPr>
            <p:ph type="title"/>
          </p:nvPr>
        </p:nvSpPr>
        <p:spPr>
          <a:xfrm>
            <a:off x="839787"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8"/>
          <p:cNvSpPr txBox="1">
            <a:spLocks noGrp="1"/>
          </p:cNvSpPr>
          <p:nvPr>
            <p:ph type="body" idx="1"/>
          </p:nvPr>
        </p:nvSpPr>
        <p:spPr>
          <a:xfrm>
            <a:off x="839787" y="1681163"/>
            <a:ext cx="51577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3" name="Google Shape;33;p18"/>
          <p:cNvSpPr txBox="1">
            <a:spLocks noGrp="1"/>
          </p:cNvSpPr>
          <p:nvPr>
            <p:ph type="body" idx="2"/>
          </p:nvPr>
        </p:nvSpPr>
        <p:spPr>
          <a:xfrm>
            <a:off x="839787" y="2505075"/>
            <a:ext cx="51577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4" name="Google Shape;34;p18"/>
          <p:cNvSpPr txBox="1">
            <a:spLocks noGrp="1"/>
          </p:cNvSpPr>
          <p:nvPr>
            <p:ph type="body" idx="3"/>
          </p:nvPr>
        </p:nvSpPr>
        <p:spPr>
          <a:xfrm>
            <a:off x="6172200" y="1681163"/>
            <a:ext cx="51831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5" name="Google Shape;35;p18"/>
          <p:cNvSpPr txBox="1">
            <a:spLocks noGrp="1"/>
          </p:cNvSpPr>
          <p:nvPr>
            <p:ph type="body" idx="4"/>
          </p:nvPr>
        </p:nvSpPr>
        <p:spPr>
          <a:xfrm>
            <a:off x="6172200" y="2505075"/>
            <a:ext cx="51831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6" name="Google Shape;36;p1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1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1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39"/>
        <p:cNvGrpSpPr/>
        <p:nvPr/>
      </p:nvGrpSpPr>
      <p:grpSpPr>
        <a:xfrm>
          <a:off x="0" y="0"/>
          <a:ext cx="0" cy="0"/>
          <a:chOff x="0" y="0"/>
          <a:chExt cx="0" cy="0"/>
        </a:xfrm>
      </p:grpSpPr>
      <p:sp>
        <p:nvSpPr>
          <p:cNvPr id="40" name="Google Shape;40;p19"/>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9"/>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1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19"/>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44"/>
        <p:cNvGrpSpPr/>
        <p:nvPr/>
      </p:nvGrpSpPr>
      <p:grpSpPr>
        <a:xfrm>
          <a:off x="0" y="0"/>
          <a:ext cx="0" cy="0"/>
          <a:chOff x="0" y="0"/>
          <a:chExt cx="0" cy="0"/>
        </a:xfrm>
      </p:grpSpPr>
      <p:sp>
        <p:nvSpPr>
          <p:cNvPr id="45" name="Google Shape;45;p20"/>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2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20"/>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1"/>
          <p:cNvSpPr txBox="1">
            <a:spLocks noGrp="1"/>
          </p:cNvSpPr>
          <p:nvPr>
            <p:ph type="body" idx="1"/>
          </p:nvPr>
        </p:nvSpPr>
        <p:spPr>
          <a:xfrm>
            <a:off x="5183187" y="987425"/>
            <a:ext cx="6172199" cy="4873624"/>
          </a:xfrm>
          <a:prstGeom prst="rect">
            <a:avLst/>
          </a:prstGeom>
          <a:noFill/>
          <a:ln>
            <a:noFill/>
          </a:ln>
        </p:spPr>
        <p:txBody>
          <a:bodyPr spcFirstLastPara="1" wrap="square" lIns="91425" tIns="91425" rIns="91425" bIns="91425" anchor="t" anchorCtr="0">
            <a:noAutofit/>
          </a:bodyPr>
          <a:lstStyle>
            <a:lvl1pPr marL="457200" lvl="0" indent="-431800" algn="l">
              <a:lnSpc>
                <a:spcPct val="90000"/>
              </a:lnSpc>
              <a:spcBef>
                <a:spcPts val="0"/>
              </a:spcBef>
              <a:spcAft>
                <a:spcPts val="0"/>
              </a:spcAft>
              <a:buSzPts val="3200"/>
              <a:buChar char="•"/>
              <a:defRPr sz="3200"/>
            </a:lvl1pPr>
            <a:lvl2pPr marL="914400" lvl="1" indent="-406400" algn="l">
              <a:lnSpc>
                <a:spcPct val="90000"/>
              </a:lnSpc>
              <a:spcBef>
                <a:spcPts val="0"/>
              </a:spcBef>
              <a:spcAft>
                <a:spcPts val="0"/>
              </a:spcAft>
              <a:buSzPts val="2800"/>
              <a:buChar char="•"/>
              <a:defRPr sz="2800"/>
            </a:lvl2pPr>
            <a:lvl3pPr marL="1371600" lvl="2" indent="-381000" algn="l">
              <a:lnSpc>
                <a:spcPct val="90000"/>
              </a:lnSpc>
              <a:spcBef>
                <a:spcPts val="0"/>
              </a:spcBef>
              <a:spcAft>
                <a:spcPts val="0"/>
              </a:spcAft>
              <a:buSzPts val="2400"/>
              <a:buChar char="•"/>
              <a:defRPr sz="2400"/>
            </a:lvl3pPr>
            <a:lvl4pPr marL="1828800" lvl="3" indent="-355600" algn="l">
              <a:lnSpc>
                <a:spcPct val="90000"/>
              </a:lnSpc>
              <a:spcBef>
                <a:spcPts val="0"/>
              </a:spcBef>
              <a:spcAft>
                <a:spcPts val="0"/>
              </a:spcAft>
              <a:buSzPts val="2000"/>
              <a:buChar char="•"/>
              <a:defRPr sz="2000"/>
            </a:lvl4pPr>
            <a:lvl5pPr marL="2286000" lvl="4" indent="-355600" algn="l">
              <a:lnSpc>
                <a:spcPct val="90000"/>
              </a:lnSpc>
              <a:spcBef>
                <a:spcPts val="0"/>
              </a:spcBef>
              <a:spcAft>
                <a:spcPts val="0"/>
              </a:spcAft>
              <a:buSzPts val="2000"/>
              <a:buChar char="•"/>
              <a:defRPr sz="2000"/>
            </a:lvl5pPr>
            <a:lvl6pPr marL="2743200" lvl="5" indent="-355600" algn="l">
              <a:lnSpc>
                <a:spcPct val="90000"/>
              </a:lnSpc>
              <a:spcBef>
                <a:spcPts val="0"/>
              </a:spcBef>
              <a:spcAft>
                <a:spcPts val="0"/>
              </a:spcAft>
              <a:buSzPts val="2000"/>
              <a:buChar char="•"/>
              <a:defRPr sz="2000"/>
            </a:lvl6pPr>
            <a:lvl7pPr marL="3200400" lvl="6" indent="-355600" algn="l">
              <a:lnSpc>
                <a:spcPct val="90000"/>
              </a:lnSpc>
              <a:spcBef>
                <a:spcPts val="0"/>
              </a:spcBef>
              <a:spcAft>
                <a:spcPts val="0"/>
              </a:spcAft>
              <a:buSzPts val="2000"/>
              <a:buChar char="•"/>
              <a:defRPr sz="2000"/>
            </a:lvl7pPr>
            <a:lvl8pPr marL="3657600" lvl="7" indent="-355600" algn="l">
              <a:lnSpc>
                <a:spcPct val="90000"/>
              </a:lnSpc>
              <a:spcBef>
                <a:spcPts val="0"/>
              </a:spcBef>
              <a:spcAft>
                <a:spcPts val="0"/>
              </a:spcAft>
              <a:buSzPts val="2000"/>
              <a:buChar char="•"/>
              <a:defRPr sz="2000"/>
            </a:lvl8pPr>
            <a:lvl9pPr marL="4114800" lvl="8" indent="-355600" algn="l">
              <a:lnSpc>
                <a:spcPct val="90000"/>
              </a:lnSpc>
              <a:spcBef>
                <a:spcPts val="0"/>
              </a:spcBef>
              <a:spcAft>
                <a:spcPts val="0"/>
              </a:spcAft>
              <a:buSzPts val="2000"/>
              <a:buChar char="•"/>
              <a:defRPr sz="2000"/>
            </a:lvl9pPr>
          </a:lstStyle>
          <a:p>
            <a:endParaRPr/>
          </a:p>
        </p:txBody>
      </p:sp>
      <p:sp>
        <p:nvSpPr>
          <p:cNvPr id="51" name="Google Shape;51;p21"/>
          <p:cNvSpPr txBox="1">
            <a:spLocks noGrp="1"/>
          </p:cNvSpPr>
          <p:nvPr>
            <p:ph type="body" idx="2"/>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2" name="Google Shape;52;p21"/>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2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21"/>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55"/>
        <p:cNvGrpSpPr/>
        <p:nvPr/>
      </p:nvGrpSpPr>
      <p:grpSpPr>
        <a:xfrm>
          <a:off x="0" y="0"/>
          <a:ext cx="0" cy="0"/>
          <a:chOff x="0" y="0"/>
          <a:chExt cx="0" cy="0"/>
        </a:xfrm>
      </p:grpSpPr>
      <p:sp>
        <p:nvSpPr>
          <p:cNvPr id="56" name="Google Shape;56;p22"/>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2"/>
          <p:cNvSpPr>
            <a:spLocks noGrp="1"/>
          </p:cNvSpPr>
          <p:nvPr>
            <p:ph type="pic" idx="2"/>
          </p:nvPr>
        </p:nvSpPr>
        <p:spPr>
          <a:xfrm>
            <a:off x="5183187" y="987425"/>
            <a:ext cx="6172199" cy="4873624"/>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1pPr>
            <a:lvl2pPr marR="0" lvl="1" algn="l" rtl="0">
              <a:lnSpc>
                <a:spcPct val="90000"/>
              </a:lnSpc>
              <a:spcBef>
                <a:spcPts val="0"/>
              </a:spcBef>
              <a:spcAft>
                <a:spcPts val="0"/>
              </a:spcAft>
              <a:buClr>
                <a:schemeClr val="dk1"/>
              </a:buClr>
              <a:buSzPts val="2800"/>
              <a:buFont typeface="Calibri"/>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58" name="Google Shape;58;p22"/>
          <p:cNvSpPr txBox="1">
            <a:spLocks noGrp="1"/>
          </p:cNvSpPr>
          <p:nvPr>
            <p:ph type="body" idx="1"/>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9" name="Google Shape;59;p22"/>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2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22"/>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2"/>
        <p:cNvGrpSpPr/>
        <p:nvPr/>
      </p:nvGrpSpPr>
      <p:grpSpPr>
        <a:xfrm>
          <a:off x="0" y="0"/>
          <a:ext cx="0" cy="0"/>
          <a:chOff x="0" y="0"/>
          <a:chExt cx="0" cy="0"/>
        </a:xfrm>
      </p:grpSpPr>
      <p:sp>
        <p:nvSpPr>
          <p:cNvPr id="63" name="Google Shape;63;p23"/>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3"/>
          <p:cNvSpPr txBox="1">
            <a:spLocks noGrp="1"/>
          </p:cNvSpPr>
          <p:nvPr>
            <p:ph type="body" idx="1"/>
          </p:nvPr>
        </p:nvSpPr>
        <p:spPr>
          <a:xfrm rot="5400000">
            <a:off x="3920331" y="-1256505"/>
            <a:ext cx="4351338" cy="105155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65" name="Google Shape;65;p23"/>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2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23"/>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8"/>
        <p:cNvGrpSpPr/>
        <p:nvPr/>
      </p:nvGrpSpPr>
      <p:grpSpPr>
        <a:xfrm>
          <a:off x="0" y="0"/>
          <a:ext cx="0" cy="0"/>
          <a:chOff x="0" y="0"/>
          <a:chExt cx="0" cy="0"/>
        </a:xfrm>
      </p:grpSpPr>
      <p:sp>
        <p:nvSpPr>
          <p:cNvPr id="69" name="Google Shape;69;p24"/>
          <p:cNvSpPr txBox="1">
            <a:spLocks noGrp="1"/>
          </p:cNvSpPr>
          <p:nvPr>
            <p:ph type="title"/>
          </p:nvPr>
        </p:nvSpPr>
        <p:spPr>
          <a:xfrm rot="5400000">
            <a:off x="7133431" y="1956594"/>
            <a:ext cx="5811838" cy="2628899"/>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4"/>
          <p:cNvSpPr txBox="1">
            <a:spLocks noGrp="1"/>
          </p:cNvSpPr>
          <p:nvPr>
            <p:ph type="body" idx="1"/>
          </p:nvPr>
        </p:nvSpPr>
        <p:spPr>
          <a:xfrm rot="5400000">
            <a:off x="1799431" y="-596105"/>
            <a:ext cx="5811838" cy="77342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71" name="Google Shape;71;p24"/>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2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24"/>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a:lvl2pPr>
            <a:lvl3pPr marR="0" lvl="2" algn="l" rtl="0">
              <a:spcBef>
                <a:spcPts val="0"/>
              </a:spcBef>
              <a:spcAft>
                <a:spcPts val="0"/>
              </a:spcAft>
              <a:buSzPts val="1400"/>
              <a:buNone/>
              <a:defRPr sz="1800"/>
            </a:lvl3pPr>
            <a:lvl4pPr marR="0" lvl="3" algn="l" rtl="0">
              <a:spcBef>
                <a:spcPts val="0"/>
              </a:spcBef>
              <a:spcAft>
                <a:spcPts val="0"/>
              </a:spcAft>
              <a:buSzPts val="1400"/>
              <a:buNone/>
              <a:defRPr sz="1800"/>
            </a:lvl4pPr>
            <a:lvl5pPr marR="0" lvl="4" algn="l" rtl="0">
              <a:spcBef>
                <a:spcPts val="0"/>
              </a:spcBef>
              <a:spcAft>
                <a:spcPts val="0"/>
              </a:spcAft>
              <a:buSzPts val="1400"/>
              <a:buNone/>
              <a:defRPr sz="1800"/>
            </a:lvl5pPr>
            <a:lvl6pPr marR="0" lvl="5" algn="l" rtl="0">
              <a:spcBef>
                <a:spcPts val="0"/>
              </a:spcBef>
              <a:spcAft>
                <a:spcPts val="0"/>
              </a:spcAft>
              <a:buSzPts val="1400"/>
              <a:buNone/>
              <a:defRPr sz="1800"/>
            </a:lvl6pPr>
            <a:lvl7pPr marR="0" lvl="6" algn="l" rtl="0">
              <a:spcBef>
                <a:spcPts val="0"/>
              </a:spcBef>
              <a:spcAft>
                <a:spcPts val="0"/>
              </a:spcAft>
              <a:buSzPts val="1400"/>
              <a:buNone/>
              <a:defRPr sz="1800"/>
            </a:lvl7pPr>
            <a:lvl8pPr marR="0" lvl="7" algn="l" rtl="0">
              <a:spcBef>
                <a:spcPts val="0"/>
              </a:spcBef>
              <a:spcAft>
                <a:spcPts val="0"/>
              </a:spcAft>
              <a:buSzPts val="1400"/>
              <a:buNone/>
              <a:defRPr sz="1800"/>
            </a:lvl8pPr>
            <a:lvl9pPr marR="0" lvl="8" algn="l" rtl="0">
              <a:spcBef>
                <a:spcPts val="0"/>
              </a:spcBef>
              <a:spcAft>
                <a:spcPts val="0"/>
              </a:spcAft>
              <a:buSzPts val="1400"/>
              <a:buNone/>
              <a:defRPr sz="1800"/>
            </a:lvl9pPr>
          </a:lstStyle>
          <a:p>
            <a:endParaRPr/>
          </a:p>
        </p:txBody>
      </p:sp>
      <p:sp>
        <p:nvSpPr>
          <p:cNvPr id="7" name="Google Shape;7;p14"/>
          <p:cNvSpPr txBox="1">
            <a:spLocks noGrp="1"/>
          </p:cNvSpPr>
          <p:nvPr>
            <p:ph type="body" idx="1"/>
          </p:nvPr>
        </p:nvSpPr>
        <p:spPr>
          <a:xfrm>
            <a:off x="838200" y="1825625"/>
            <a:ext cx="10515599"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4"/>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4"/>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stock.adobe.com/co/video/male-courier-doing-food-delivery-while-drive-a-van/493902222"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s://stock.adobe.com/co/video/order-delivery-service-video-concept-young-moving-male-courier-holds-box-with-parcel-and-delivers-it-to-right-address-cargo-truck-in-background-shopping-online-flat-graphic-animated-cartoon/500251809"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hyperlink" Target="https://stock.adobe.com/co/video/folder-with-files-documents-animation/458147481"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hyperlink" Target="https://stock.adobe.com/co/video/courier-doing-express-delivery-service-in-worldwide/476138982"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hyperlink" Target="https://www.freepik.es/vector-gratis/conjunto-iconos-logistica_4407955.htm#query=transporte&amp;from_query=transporte%20de%20alimentos&amp;position=49&amp;from_view=search" TargetMode="External"/><Relationship Id="rId7" Type="http://schemas.microsoft.com/office/2007/relationships/hdphoto" Target="../media/hdphoto1.wdp"/><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2"/>
          <p:cNvSpPr/>
          <p:nvPr/>
        </p:nvSpPr>
        <p:spPr>
          <a:xfrm>
            <a:off x="1902234" y="2823358"/>
            <a:ext cx="8136824" cy="1211283"/>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lvl="0" algn="ctr">
              <a:buClr>
                <a:schemeClr val="lt1"/>
              </a:buClr>
              <a:buSzPts val="450"/>
            </a:pPr>
            <a:r>
              <a:rPr lang="es-ES" sz="1800" dirty="0">
                <a:solidFill>
                  <a:schemeClr val="lt1"/>
                </a:solidFill>
              </a:rPr>
              <a:t>CF02_3_3_video_ejemplos</a:t>
            </a:r>
          </a:p>
        </p:txBody>
      </p:sp>
      <p:sp>
        <p:nvSpPr>
          <p:cNvPr id="85" name="Google Shape;85;p2"/>
          <p:cNvSpPr/>
          <p:nvPr/>
        </p:nvSpPr>
        <p:spPr>
          <a:xfrm>
            <a:off x="1902234" y="4350894"/>
            <a:ext cx="7891761" cy="738623"/>
          </a:xfrm>
          <a:prstGeom prst="rect">
            <a:avLst/>
          </a:prstGeom>
          <a:noFill/>
          <a:ln>
            <a:noFill/>
          </a:ln>
        </p:spPr>
        <p:txBody>
          <a:bodyPr spcFirstLastPara="1" wrap="square" lIns="91425" tIns="45700" rIns="91425" bIns="45700" anchor="t" anchorCtr="0">
            <a:spAutoFit/>
          </a:bodyPr>
          <a:lstStyle/>
          <a:p>
            <a:pPr lvl="0">
              <a:buClr>
                <a:schemeClr val="dk1"/>
              </a:buClr>
              <a:buSzPts val="1200"/>
            </a:pPr>
            <a:r>
              <a:rPr lang="es-ES" b="1" dirty="0">
                <a:solidFill>
                  <a:schemeClr val="dk1"/>
                </a:solidFill>
              </a:rPr>
              <a:t>Animación 2D</a:t>
            </a:r>
            <a:endParaRPr lang="es-ES" b="1" dirty="0"/>
          </a:p>
          <a:p>
            <a:pPr lvl="0">
              <a:buClr>
                <a:schemeClr val="dk1"/>
              </a:buClr>
              <a:buSzPts val="1200"/>
            </a:pPr>
            <a:r>
              <a:rPr lang="es-ES" dirty="0">
                <a:solidFill>
                  <a:schemeClr val="dk1"/>
                </a:solidFill>
              </a:rPr>
              <a:t>Producción Audiovisual de Videos Animados haciendo uso de técnicas de animación 2D con voz en off.</a:t>
            </a:r>
            <a:r>
              <a:rPr lang="es-ES" dirty="0"/>
              <a:t> </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7"/>
          <p:cNvSpPr/>
          <p:nvPr/>
        </p:nvSpPr>
        <p:spPr>
          <a:xfrm>
            <a:off x="6858000" y="0"/>
            <a:ext cx="533399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5" name="Google Shape;155;p7"/>
          <p:cNvSpPr txBox="1"/>
          <p:nvPr/>
        </p:nvSpPr>
        <p:spPr>
          <a:xfrm>
            <a:off x="6896100" y="1257300"/>
            <a:ext cx="5314800"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El video cierra con </a:t>
            </a:r>
            <a:r>
              <a:rPr lang="es-ES" sz="1400" b="0" i="0" u="none" strike="noStrike" cap="none">
                <a:solidFill>
                  <a:schemeClr val="dk1"/>
                </a:solidFill>
                <a:latin typeface="Arial"/>
                <a:ea typeface="Arial"/>
                <a:cs typeface="Arial"/>
                <a:sym typeface="Arial"/>
              </a:rPr>
              <a:t>el contrato </a:t>
            </a:r>
            <a:r>
              <a:rPr lang="es-ES" sz="1400" b="0" i="0" u="none" strike="noStrike" cap="none" dirty="0">
                <a:solidFill>
                  <a:schemeClr val="dk1"/>
                </a:solidFill>
                <a:latin typeface="Arial"/>
                <a:ea typeface="Arial"/>
                <a:cs typeface="Arial"/>
                <a:sym typeface="Arial"/>
              </a:rPr>
              <a:t>firmado entre las partes.</a:t>
            </a:r>
            <a:endParaRPr sz="1400" b="0" i="0" u="none" strike="noStrike" cap="none" dirty="0">
              <a:solidFill>
                <a:schemeClr val="dk1"/>
              </a:solidFill>
              <a:latin typeface="Arial"/>
              <a:ea typeface="Arial"/>
              <a:cs typeface="Arial"/>
              <a:sym typeface="Arial"/>
            </a:endParaRPr>
          </a:p>
        </p:txBody>
      </p:sp>
      <p:sp>
        <p:nvSpPr>
          <p:cNvPr id="156" name="Google Shape;156;p7"/>
          <p:cNvSpPr/>
          <p:nvPr/>
        </p:nvSpPr>
        <p:spPr>
          <a:xfrm>
            <a:off x="6877050" y="0"/>
            <a:ext cx="53149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57" name="Google Shape;157;p7"/>
          <p:cNvSpPr/>
          <p:nvPr/>
        </p:nvSpPr>
        <p:spPr>
          <a:xfrm>
            <a:off x="0" y="4203521"/>
            <a:ext cx="6858000" cy="26544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8" name="Google Shape;158;p7"/>
          <p:cNvSpPr txBox="1"/>
          <p:nvPr/>
        </p:nvSpPr>
        <p:spPr>
          <a:xfrm>
            <a:off x="92278" y="4397160"/>
            <a:ext cx="6457950" cy="1107995"/>
          </a:xfrm>
          <a:prstGeom prst="rect">
            <a:avLst/>
          </a:prstGeom>
          <a:noFill/>
          <a:ln>
            <a:noFill/>
          </a:ln>
        </p:spPr>
        <p:txBody>
          <a:bodyPr spcFirstLastPara="1" wrap="square" lIns="91425" tIns="45700" rIns="91425" bIns="45700" anchor="t" anchorCtr="0">
            <a:noAutofit/>
          </a:bodyPr>
          <a:lstStyle/>
          <a:p>
            <a:pPr lvl="0">
              <a:buClr>
                <a:schemeClr val="dk1"/>
              </a:buClr>
              <a:buSzPts val="350"/>
            </a:pPr>
            <a:r>
              <a:rPr lang="es-CO" dirty="0">
                <a:latin typeface="Arial" panose="020B0604020202020204" pitchFamily="34" charset="0"/>
                <a:ea typeface="Arial" panose="020B0604020202020204" pitchFamily="34" charset="0"/>
              </a:rPr>
              <a:t>Toda empresa que busque trabajar con otra, la cual ya maneja unos estándares, debe estudiar con qué normatividad se está basando para poder participar en sus contrataciones.</a:t>
            </a:r>
            <a:endParaRPr sz="1400" b="0" i="0" u="none" strike="noStrike" cap="none" dirty="0">
              <a:solidFill>
                <a:schemeClr val="dk1"/>
              </a:solidFill>
              <a:latin typeface="Arial"/>
              <a:ea typeface="Arial"/>
              <a:cs typeface="Arial"/>
              <a:sym typeface="Arial"/>
            </a:endParaRPr>
          </a:p>
        </p:txBody>
      </p:sp>
      <p:sp>
        <p:nvSpPr>
          <p:cNvPr id="159" name="Google Shape;159;p7"/>
          <p:cNvSpPr/>
          <p:nvPr/>
        </p:nvSpPr>
        <p:spPr>
          <a:xfrm>
            <a:off x="-19050" y="83127"/>
            <a:ext cx="6877050" cy="373345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0" name="Google Shape;160;p7"/>
          <p:cNvSpPr/>
          <p:nvPr/>
        </p:nvSpPr>
        <p:spPr>
          <a:xfrm>
            <a:off x="6867525" y="5602432"/>
            <a:ext cx="5333999"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https://</a:t>
            </a:r>
            <a:r>
              <a:rPr lang="es-ES" sz="1200" dirty="0" err="1">
                <a:solidFill>
                  <a:schemeClr val="dk1"/>
                </a:solidFill>
              </a:rPr>
              <a:t>stock.adobe.com</a:t>
            </a:r>
            <a:r>
              <a:rPr lang="es-ES" sz="1200" dirty="0">
                <a:solidFill>
                  <a:schemeClr val="dk1"/>
                </a:solidFill>
              </a:rPr>
              <a:t>/</a:t>
            </a:r>
            <a:r>
              <a:rPr lang="es-ES" sz="1200" dirty="0" err="1">
                <a:solidFill>
                  <a:schemeClr val="dk1"/>
                </a:solidFill>
              </a:rPr>
              <a:t>co</a:t>
            </a:r>
            <a:r>
              <a:rPr lang="es-ES" sz="1200" dirty="0">
                <a:solidFill>
                  <a:schemeClr val="dk1"/>
                </a:solidFill>
              </a:rPr>
              <a:t>/video/concluding-an-agreement-the-handshake-is-a-sign-of-support-cooperation-consent-diplomacy-as-a-solution-to-the-conflict-signing-the-contract-man-and-women-shake-hands-2d-flat-business-animation/501790699</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61" name="Google Shape;161;p7"/>
          <p:cNvSpPr/>
          <p:nvPr/>
        </p:nvSpPr>
        <p:spPr>
          <a:xfrm>
            <a:off x="0" y="3818394"/>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Audio/ Narración </a:t>
            </a:r>
            <a:endParaRPr/>
          </a:p>
        </p:txBody>
      </p:sp>
      <p:grpSp>
        <p:nvGrpSpPr>
          <p:cNvPr id="162" name="Google Shape;162;p7"/>
          <p:cNvGrpSpPr/>
          <p:nvPr/>
        </p:nvGrpSpPr>
        <p:grpSpPr>
          <a:xfrm>
            <a:off x="-42401" y="-64613"/>
            <a:ext cx="6909926" cy="3859056"/>
            <a:chOff x="-42401" y="-24097"/>
            <a:chExt cx="6909926" cy="3859056"/>
          </a:xfrm>
        </p:grpSpPr>
        <p:pic>
          <p:nvPicPr>
            <p:cNvPr id="163" name="Google Shape;163;p7"/>
            <p:cNvPicPr preferRelativeResize="0"/>
            <p:nvPr/>
          </p:nvPicPr>
          <p:blipFill rotWithShape="1">
            <a:blip r:embed="rId3">
              <a:alphaModFix/>
            </a:blip>
            <a:srcRect/>
            <a:stretch/>
          </p:blipFill>
          <p:spPr>
            <a:xfrm>
              <a:off x="-42401" y="-24097"/>
              <a:ext cx="6909926" cy="3859056"/>
            </a:xfrm>
            <a:prstGeom prst="rect">
              <a:avLst/>
            </a:prstGeom>
            <a:noFill/>
            <a:ln>
              <a:noFill/>
            </a:ln>
          </p:spPr>
        </p:pic>
        <p:sp>
          <p:nvSpPr>
            <p:cNvPr id="164" name="Google Shape;164;p7"/>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3" name="Imagen 2">
            <a:extLst>
              <a:ext uri="{FF2B5EF4-FFF2-40B4-BE49-F238E27FC236}">
                <a16:creationId xmlns:a16="http://schemas.microsoft.com/office/drawing/2014/main" id="{AF99D563-1CAE-0C40-8BDC-3E746BA30F33}"/>
              </a:ext>
            </a:extLst>
          </p:cNvPr>
          <p:cNvPicPr>
            <a:picLocks noChangeAspect="1"/>
          </p:cNvPicPr>
          <p:nvPr/>
        </p:nvPicPr>
        <p:blipFill rotWithShape="1">
          <a:blip r:embed="rId4"/>
          <a:srcRect t="9077" b="4875"/>
          <a:stretch/>
        </p:blipFill>
        <p:spPr>
          <a:xfrm>
            <a:off x="92278" y="0"/>
            <a:ext cx="6677636" cy="3306591"/>
          </a:xfrm>
          <a:prstGeom prst="rect">
            <a:avLst/>
          </a:prstGeom>
        </p:spPr>
      </p:pic>
    </p:spTree>
    <p:extLst>
      <p:ext uri="{BB962C8B-B14F-4D97-AF65-F5344CB8AC3E}">
        <p14:creationId xmlns:p14="http://schemas.microsoft.com/office/powerpoint/2010/main" val="4085372176"/>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3"/>
          <p:cNvSpPr/>
          <p:nvPr/>
        </p:nvSpPr>
        <p:spPr>
          <a:xfrm>
            <a:off x="6858000" y="0"/>
            <a:ext cx="533399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1" name="Google Shape;91;p3"/>
          <p:cNvSpPr txBox="1"/>
          <p:nvPr/>
        </p:nvSpPr>
        <p:spPr>
          <a:xfrm>
            <a:off x="6896100" y="1257300"/>
            <a:ext cx="5314800" cy="3016199"/>
          </a:xfrm>
          <a:prstGeom prst="rect">
            <a:avLst/>
          </a:prstGeom>
          <a:noFill/>
          <a:ln>
            <a:noFill/>
          </a:ln>
        </p:spPr>
        <p:txBody>
          <a:bodyPr spcFirstLastPara="1" wrap="square" lIns="91425" tIns="45700" rIns="91425" bIns="45700" anchor="t" anchorCtr="0">
            <a:noAutofit/>
          </a:bodyPr>
          <a:lstStyle/>
          <a:p>
            <a:r>
              <a:rPr lang="es-CO" dirty="0"/>
              <a:t>Inicia con el logo animado del SENA.</a:t>
            </a:r>
          </a:p>
          <a:p>
            <a:endParaRPr lang="es-CO" dirty="0"/>
          </a:p>
          <a:p>
            <a:r>
              <a:rPr lang="es-CO" dirty="0"/>
              <a:t>Título: </a:t>
            </a:r>
            <a:r>
              <a:rPr lang="es-CO" b="1" dirty="0"/>
              <a:t>La normatividad como herramienta competitiva. Ejemplo.</a:t>
            </a:r>
          </a:p>
        </p:txBody>
      </p:sp>
      <p:sp>
        <p:nvSpPr>
          <p:cNvPr id="92" name="Google Shape;92;p3"/>
          <p:cNvSpPr/>
          <p:nvPr/>
        </p:nvSpPr>
        <p:spPr>
          <a:xfrm>
            <a:off x="6877050" y="0"/>
            <a:ext cx="53149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93" name="Google Shape;93;p3"/>
          <p:cNvSpPr/>
          <p:nvPr/>
        </p:nvSpPr>
        <p:spPr>
          <a:xfrm>
            <a:off x="0" y="4203521"/>
            <a:ext cx="6858000" cy="26544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 name="Google Shape;94;p3"/>
          <p:cNvSpPr txBox="1"/>
          <p:nvPr/>
        </p:nvSpPr>
        <p:spPr>
          <a:xfrm>
            <a:off x="92278" y="4397160"/>
            <a:ext cx="6457950" cy="1107995"/>
          </a:xfrm>
          <a:prstGeom prst="rect">
            <a:avLst/>
          </a:prstGeom>
          <a:noFill/>
          <a:ln>
            <a:noFill/>
          </a:ln>
        </p:spPr>
        <p:txBody>
          <a:bodyPr spcFirstLastPara="1" wrap="square" lIns="91425" tIns="45700" rIns="91425" bIns="45700" anchor="t" anchorCtr="0">
            <a:noAutofit/>
          </a:bodyPr>
          <a:lstStyle/>
          <a:p>
            <a:r>
              <a:rPr lang="es-CO" dirty="0"/>
              <a:t>Música de inicio</a:t>
            </a:r>
          </a:p>
        </p:txBody>
      </p:sp>
      <p:sp>
        <p:nvSpPr>
          <p:cNvPr id="95" name="Google Shape;95;p3"/>
          <p:cNvSpPr/>
          <p:nvPr/>
        </p:nvSpPr>
        <p:spPr>
          <a:xfrm>
            <a:off x="-19050" y="83127"/>
            <a:ext cx="6877050" cy="373345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 name="Google Shape;96;p3"/>
          <p:cNvSpPr/>
          <p:nvPr/>
        </p:nvSpPr>
        <p:spPr>
          <a:xfrm>
            <a:off x="6867525" y="5602432"/>
            <a:ext cx="5333999"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00"/>
              <a:buFont typeface="Arial"/>
              <a:buNone/>
            </a:pPr>
            <a:r>
              <a:rPr lang="es-ES" sz="1200" b="0" i="0" u="none" strike="noStrike" cap="none" dirty="0">
                <a:solidFill>
                  <a:schemeClr val="dk1"/>
                </a:solidFill>
                <a:latin typeface="Arial"/>
                <a:ea typeface="Arial"/>
                <a:cs typeface="Arial"/>
                <a:sym typeface="Arial"/>
              </a:rPr>
              <a:t>Referencias de las imágenes: SENA logo</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97" name="Google Shape;97;p3"/>
          <p:cNvSpPr/>
          <p:nvPr/>
        </p:nvSpPr>
        <p:spPr>
          <a:xfrm>
            <a:off x="0" y="3818394"/>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Audio/ Narración </a:t>
            </a:r>
            <a:endParaRPr/>
          </a:p>
        </p:txBody>
      </p:sp>
      <p:grpSp>
        <p:nvGrpSpPr>
          <p:cNvPr id="98" name="Google Shape;98;p3"/>
          <p:cNvGrpSpPr/>
          <p:nvPr/>
        </p:nvGrpSpPr>
        <p:grpSpPr>
          <a:xfrm>
            <a:off x="-42401" y="-64613"/>
            <a:ext cx="6909926" cy="3859056"/>
            <a:chOff x="-42401" y="-24097"/>
            <a:chExt cx="6909926" cy="3859056"/>
          </a:xfrm>
        </p:grpSpPr>
        <p:pic>
          <p:nvPicPr>
            <p:cNvPr id="99" name="Google Shape;99;p3"/>
            <p:cNvPicPr preferRelativeResize="0"/>
            <p:nvPr/>
          </p:nvPicPr>
          <p:blipFill rotWithShape="1">
            <a:blip r:embed="rId3">
              <a:alphaModFix/>
            </a:blip>
            <a:srcRect/>
            <a:stretch/>
          </p:blipFill>
          <p:spPr>
            <a:xfrm>
              <a:off x="-42401" y="-24097"/>
              <a:ext cx="6909926" cy="3859056"/>
            </a:xfrm>
            <a:prstGeom prst="rect">
              <a:avLst/>
            </a:prstGeom>
            <a:noFill/>
            <a:ln>
              <a:noFill/>
            </a:ln>
          </p:spPr>
        </p:pic>
        <p:sp>
          <p:nvSpPr>
            <p:cNvPr id="100" name="Google Shape;100;p3"/>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1026" name="Picture 2">
            <a:extLst>
              <a:ext uri="{FF2B5EF4-FFF2-40B4-BE49-F238E27FC236}">
                <a16:creationId xmlns:a16="http://schemas.microsoft.com/office/drawing/2014/main" id="{9FA90BD7-7D29-1F48-ADCE-00217F210E9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384" b="9110"/>
          <a:stretch/>
        </p:blipFill>
        <p:spPr bwMode="auto">
          <a:xfrm>
            <a:off x="101777" y="-12004"/>
            <a:ext cx="6668137" cy="3370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3"/>
          <p:cNvSpPr/>
          <p:nvPr/>
        </p:nvSpPr>
        <p:spPr>
          <a:xfrm>
            <a:off x="6858000" y="0"/>
            <a:ext cx="533399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1" name="Google Shape;91;p3"/>
          <p:cNvSpPr txBox="1"/>
          <p:nvPr/>
        </p:nvSpPr>
        <p:spPr>
          <a:xfrm>
            <a:off x="7002204" y="994759"/>
            <a:ext cx="4734246"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El inicia mostrando un vehículo que transporta alimentos. </a:t>
            </a:r>
            <a:endParaRPr sz="1400" b="0" i="0" u="none" strike="noStrike" cap="none" dirty="0">
              <a:solidFill>
                <a:schemeClr val="dk1"/>
              </a:solidFill>
              <a:latin typeface="Arial"/>
              <a:ea typeface="Arial"/>
              <a:cs typeface="Arial"/>
              <a:sym typeface="Arial"/>
            </a:endParaRPr>
          </a:p>
        </p:txBody>
      </p:sp>
      <p:sp>
        <p:nvSpPr>
          <p:cNvPr id="92" name="Google Shape;92;p3"/>
          <p:cNvSpPr/>
          <p:nvPr/>
        </p:nvSpPr>
        <p:spPr>
          <a:xfrm>
            <a:off x="6877050" y="0"/>
            <a:ext cx="53149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93" name="Google Shape;93;p3"/>
          <p:cNvSpPr/>
          <p:nvPr/>
        </p:nvSpPr>
        <p:spPr>
          <a:xfrm>
            <a:off x="0" y="4203521"/>
            <a:ext cx="6858000" cy="26544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 name="Google Shape;94;p3"/>
          <p:cNvSpPr txBox="1"/>
          <p:nvPr/>
        </p:nvSpPr>
        <p:spPr>
          <a:xfrm>
            <a:off x="92278" y="4397160"/>
            <a:ext cx="6457950" cy="1107995"/>
          </a:xfrm>
          <a:prstGeom prst="rect">
            <a:avLst/>
          </a:prstGeom>
          <a:noFill/>
          <a:ln>
            <a:noFill/>
          </a:ln>
        </p:spPr>
        <p:txBody>
          <a:bodyPr spcFirstLastPara="1" wrap="square" lIns="91425" tIns="45700" rIns="91425" bIns="45700" anchor="t" anchorCtr="0">
            <a:noAutofit/>
          </a:bodyPr>
          <a:lstStyle/>
          <a:p>
            <a:pPr lvl="0">
              <a:buClr>
                <a:schemeClr val="dk1"/>
              </a:buClr>
              <a:buSzPts val="350"/>
            </a:pPr>
            <a:r>
              <a:rPr lang="es-CO" dirty="0">
                <a:latin typeface="Arial" panose="020B0604020202020204" pitchFamily="34" charset="0"/>
                <a:ea typeface="Arial" panose="020B0604020202020204" pitchFamily="34" charset="0"/>
              </a:rPr>
              <a:t>Una empresa se dedica a la distribución de alimentos, como bien sabemos existen alimentos perecederos y no perecederos, lo que quiere decir que no tienen el mismo tratamiento.</a:t>
            </a:r>
            <a:endParaRPr sz="1400" b="0" i="0" u="none" strike="noStrike" cap="none" dirty="0">
              <a:solidFill>
                <a:schemeClr val="dk1"/>
              </a:solidFill>
              <a:latin typeface="Arial"/>
              <a:ea typeface="Arial"/>
              <a:cs typeface="Arial"/>
              <a:sym typeface="Arial"/>
            </a:endParaRPr>
          </a:p>
        </p:txBody>
      </p:sp>
      <p:sp>
        <p:nvSpPr>
          <p:cNvPr id="95" name="Google Shape;95;p3"/>
          <p:cNvSpPr/>
          <p:nvPr/>
        </p:nvSpPr>
        <p:spPr>
          <a:xfrm>
            <a:off x="-19050" y="83127"/>
            <a:ext cx="6877050" cy="373345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 name="Google Shape;96;p3"/>
          <p:cNvSpPr/>
          <p:nvPr/>
        </p:nvSpPr>
        <p:spPr>
          <a:xfrm>
            <a:off x="6867525" y="5602432"/>
            <a:ext cx="5333999"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a:t>
            </a:r>
            <a:r>
              <a:rPr lang="es-ES" sz="1200" dirty="0">
                <a:solidFill>
                  <a:schemeClr val="dk1"/>
                </a:solidFill>
                <a:hlinkClick r:id="rId3"/>
              </a:rPr>
              <a:t>https://stock.adobe.com/co/video/male-courier-doing-food-delivery-while-drive-a-van/493902222</a:t>
            </a:r>
            <a:r>
              <a:rPr lang="es-ES" sz="1200" dirty="0">
                <a:solidFill>
                  <a:schemeClr val="dk1"/>
                </a:solidFill>
              </a:rPr>
              <a:t> </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97" name="Google Shape;97;p3"/>
          <p:cNvSpPr/>
          <p:nvPr/>
        </p:nvSpPr>
        <p:spPr>
          <a:xfrm>
            <a:off x="0" y="3818394"/>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Audio/ Narración </a:t>
            </a:r>
            <a:endParaRPr/>
          </a:p>
        </p:txBody>
      </p:sp>
      <p:grpSp>
        <p:nvGrpSpPr>
          <p:cNvPr id="98" name="Google Shape;98;p3"/>
          <p:cNvGrpSpPr/>
          <p:nvPr/>
        </p:nvGrpSpPr>
        <p:grpSpPr>
          <a:xfrm>
            <a:off x="-42401" y="-64613"/>
            <a:ext cx="6909926" cy="3859056"/>
            <a:chOff x="-42401" y="-24097"/>
            <a:chExt cx="6909926" cy="3859056"/>
          </a:xfrm>
        </p:grpSpPr>
        <p:pic>
          <p:nvPicPr>
            <p:cNvPr id="99" name="Google Shape;99;p3"/>
            <p:cNvPicPr preferRelativeResize="0"/>
            <p:nvPr/>
          </p:nvPicPr>
          <p:blipFill rotWithShape="1">
            <a:blip r:embed="rId4">
              <a:alphaModFix/>
            </a:blip>
            <a:srcRect/>
            <a:stretch/>
          </p:blipFill>
          <p:spPr>
            <a:xfrm>
              <a:off x="-42401" y="-24097"/>
              <a:ext cx="6909926" cy="3859056"/>
            </a:xfrm>
            <a:prstGeom prst="rect">
              <a:avLst/>
            </a:prstGeom>
            <a:noFill/>
            <a:ln>
              <a:noFill/>
            </a:ln>
          </p:spPr>
        </p:pic>
        <p:sp>
          <p:nvSpPr>
            <p:cNvPr id="100" name="Google Shape;100;p3"/>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3" name="Imagen 2">
            <a:extLst>
              <a:ext uri="{FF2B5EF4-FFF2-40B4-BE49-F238E27FC236}">
                <a16:creationId xmlns:a16="http://schemas.microsoft.com/office/drawing/2014/main" id="{1083589D-F121-CD4C-A9CE-585F56ED0434}"/>
              </a:ext>
            </a:extLst>
          </p:cNvPr>
          <p:cNvPicPr>
            <a:picLocks noChangeAspect="1"/>
          </p:cNvPicPr>
          <p:nvPr/>
        </p:nvPicPr>
        <p:blipFill rotWithShape="1">
          <a:blip r:embed="rId5"/>
          <a:srcRect t="8362" r="4748" b="8225"/>
          <a:stretch/>
        </p:blipFill>
        <p:spPr>
          <a:xfrm>
            <a:off x="92279" y="1"/>
            <a:ext cx="6677636" cy="3312238"/>
          </a:xfrm>
          <a:prstGeom prst="rect">
            <a:avLst/>
          </a:prstGeom>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4"/>
          <p:cNvSpPr/>
          <p:nvPr/>
        </p:nvSpPr>
        <p:spPr>
          <a:xfrm>
            <a:off x="6858000" y="0"/>
            <a:ext cx="533399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7" name="Google Shape;107;p4"/>
          <p:cNvSpPr txBox="1"/>
          <p:nvPr/>
        </p:nvSpPr>
        <p:spPr>
          <a:xfrm>
            <a:off x="6896100" y="1257300"/>
            <a:ext cx="5314800"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Luego, cómo esta empresa los entrega, reflejando su </a:t>
            </a:r>
            <a:r>
              <a:rPr lang="es-ES" sz="1400" b="0" i="1" u="none" strike="noStrike" cap="none" dirty="0">
                <a:solidFill>
                  <a:schemeClr val="dk1"/>
                </a:solidFill>
                <a:latin typeface="Arial"/>
                <a:ea typeface="Arial"/>
                <a:cs typeface="Arial"/>
                <a:sym typeface="Arial"/>
              </a:rPr>
              <a:t>modus </a:t>
            </a:r>
            <a:r>
              <a:rPr lang="es-ES" sz="1400" b="0" i="1" u="none" strike="noStrike" cap="none" dirty="0" err="1">
                <a:solidFill>
                  <a:schemeClr val="dk1"/>
                </a:solidFill>
                <a:latin typeface="Arial"/>
                <a:ea typeface="Arial"/>
                <a:cs typeface="Arial"/>
                <a:sym typeface="Arial"/>
              </a:rPr>
              <a:t>oprandi</a:t>
            </a:r>
            <a:r>
              <a:rPr lang="es-ES" sz="1400" b="0" i="1" u="none" strike="noStrike" cap="none" dirty="0">
                <a:solidFill>
                  <a:schemeClr val="dk1"/>
                </a:solidFill>
                <a:latin typeface="Arial"/>
                <a:ea typeface="Arial"/>
                <a:cs typeface="Arial"/>
                <a:sym typeface="Arial"/>
              </a:rPr>
              <a:t>.</a:t>
            </a:r>
            <a:endParaRPr sz="1400" b="0" i="1" u="none" strike="noStrike" cap="none" dirty="0">
              <a:solidFill>
                <a:schemeClr val="dk1"/>
              </a:solidFill>
              <a:latin typeface="Arial"/>
              <a:ea typeface="Arial"/>
              <a:cs typeface="Arial"/>
              <a:sym typeface="Arial"/>
            </a:endParaRPr>
          </a:p>
        </p:txBody>
      </p:sp>
      <p:sp>
        <p:nvSpPr>
          <p:cNvPr id="108" name="Google Shape;108;p4"/>
          <p:cNvSpPr/>
          <p:nvPr/>
        </p:nvSpPr>
        <p:spPr>
          <a:xfrm>
            <a:off x="6877050" y="0"/>
            <a:ext cx="53149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9" name="Google Shape;109;p4"/>
          <p:cNvSpPr/>
          <p:nvPr/>
        </p:nvSpPr>
        <p:spPr>
          <a:xfrm>
            <a:off x="0" y="4203521"/>
            <a:ext cx="6858000" cy="26544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0" name="Google Shape;110;p4"/>
          <p:cNvSpPr txBox="1"/>
          <p:nvPr/>
        </p:nvSpPr>
        <p:spPr>
          <a:xfrm>
            <a:off x="92278" y="4397160"/>
            <a:ext cx="6457950" cy="1107995"/>
          </a:xfrm>
          <a:prstGeom prst="rect">
            <a:avLst/>
          </a:prstGeom>
          <a:noFill/>
          <a:ln>
            <a:noFill/>
          </a:ln>
        </p:spPr>
        <p:txBody>
          <a:bodyPr spcFirstLastPara="1" wrap="square" lIns="91425" tIns="45700" rIns="91425" bIns="45700" anchor="t" anchorCtr="0">
            <a:noAutofit/>
          </a:bodyPr>
          <a:lstStyle/>
          <a:p>
            <a:pPr lvl="0">
              <a:buClr>
                <a:schemeClr val="dk1"/>
              </a:buClr>
              <a:buSzPts val="350"/>
            </a:pPr>
            <a:r>
              <a:rPr lang="es-CO" dirty="0">
                <a:latin typeface="Arial" panose="020B0604020202020204" pitchFamily="34" charset="0"/>
                <a:ea typeface="Arial" panose="020B0604020202020204" pitchFamily="34" charset="0"/>
              </a:rPr>
              <a:t>En cuanto a la logística de distribución, su transporte y conservación, se podría decir que la organización realiza la entrega de los productos de una manera empírica y rigiéndose por su experiencia en el mercado.</a:t>
            </a:r>
            <a:endParaRPr sz="1400" b="0" i="0" u="none" strike="noStrike" cap="none" dirty="0">
              <a:solidFill>
                <a:schemeClr val="dk1"/>
              </a:solidFill>
              <a:latin typeface="Arial"/>
              <a:ea typeface="Arial"/>
              <a:cs typeface="Arial"/>
              <a:sym typeface="Arial"/>
            </a:endParaRPr>
          </a:p>
        </p:txBody>
      </p:sp>
      <p:sp>
        <p:nvSpPr>
          <p:cNvPr id="111" name="Google Shape;111;p4"/>
          <p:cNvSpPr/>
          <p:nvPr/>
        </p:nvSpPr>
        <p:spPr>
          <a:xfrm>
            <a:off x="-19050" y="83127"/>
            <a:ext cx="6877050" cy="373345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2" name="Google Shape;112;p4"/>
          <p:cNvSpPr/>
          <p:nvPr/>
        </p:nvSpPr>
        <p:spPr>
          <a:xfrm>
            <a:off x="6867525" y="5602432"/>
            <a:ext cx="5333999"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a:t>
            </a:r>
            <a:r>
              <a:rPr lang="es-ES" sz="1200" dirty="0">
                <a:solidFill>
                  <a:schemeClr val="dk1"/>
                </a:solidFill>
                <a:hlinkClick r:id="rId3"/>
              </a:rPr>
              <a:t>https://stock.adobe.com/co/video/order-delivery-service-video-concept-young-moving-male-courier-holds-box-with-parcel-and-delivers-it-to-right-address-cargo-truck-in-background-shopping-online-flat-graphic-animated-cartoon/500251809</a:t>
            </a:r>
            <a:r>
              <a:rPr lang="es-ES" sz="1200" dirty="0">
                <a:solidFill>
                  <a:schemeClr val="dk1"/>
                </a:solidFill>
              </a:rPr>
              <a:t> </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13" name="Google Shape;113;p4"/>
          <p:cNvSpPr/>
          <p:nvPr/>
        </p:nvSpPr>
        <p:spPr>
          <a:xfrm>
            <a:off x="0" y="3818394"/>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Audio/ Narración </a:t>
            </a:r>
            <a:endParaRPr/>
          </a:p>
        </p:txBody>
      </p:sp>
      <p:grpSp>
        <p:nvGrpSpPr>
          <p:cNvPr id="114" name="Google Shape;114;p4"/>
          <p:cNvGrpSpPr/>
          <p:nvPr/>
        </p:nvGrpSpPr>
        <p:grpSpPr>
          <a:xfrm>
            <a:off x="-42401" y="-64613"/>
            <a:ext cx="6909926" cy="3859056"/>
            <a:chOff x="-42401" y="-24097"/>
            <a:chExt cx="6909926" cy="3859056"/>
          </a:xfrm>
        </p:grpSpPr>
        <p:pic>
          <p:nvPicPr>
            <p:cNvPr id="115" name="Google Shape;115;p4"/>
            <p:cNvPicPr preferRelativeResize="0"/>
            <p:nvPr/>
          </p:nvPicPr>
          <p:blipFill rotWithShape="1">
            <a:blip r:embed="rId4">
              <a:alphaModFix/>
            </a:blip>
            <a:srcRect/>
            <a:stretch/>
          </p:blipFill>
          <p:spPr>
            <a:xfrm>
              <a:off x="-42401" y="-24097"/>
              <a:ext cx="6909926" cy="3859056"/>
            </a:xfrm>
            <a:prstGeom prst="rect">
              <a:avLst/>
            </a:prstGeom>
            <a:noFill/>
            <a:ln>
              <a:noFill/>
            </a:ln>
          </p:spPr>
        </p:pic>
        <p:sp>
          <p:nvSpPr>
            <p:cNvPr id="116" name="Google Shape;116;p4"/>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3" name="Imagen 2">
            <a:extLst>
              <a:ext uri="{FF2B5EF4-FFF2-40B4-BE49-F238E27FC236}">
                <a16:creationId xmlns:a16="http://schemas.microsoft.com/office/drawing/2014/main" id="{D5429F4F-3876-8A45-B902-DF044D6400C8}"/>
              </a:ext>
            </a:extLst>
          </p:cNvPr>
          <p:cNvPicPr>
            <a:picLocks noChangeAspect="1"/>
          </p:cNvPicPr>
          <p:nvPr/>
        </p:nvPicPr>
        <p:blipFill rotWithShape="1">
          <a:blip r:embed="rId5"/>
          <a:srcRect l="23422" t="24457" b="13152"/>
          <a:stretch/>
        </p:blipFill>
        <p:spPr>
          <a:xfrm>
            <a:off x="117491" y="277402"/>
            <a:ext cx="6515148" cy="2996155"/>
          </a:xfrm>
          <a:prstGeom prst="rect">
            <a:avLst/>
          </a:prstGeom>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p:nvPr/>
        </p:nvSpPr>
        <p:spPr>
          <a:xfrm>
            <a:off x="6858000" y="0"/>
            <a:ext cx="533399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3" name="Google Shape;123;p5"/>
          <p:cNvSpPr txBox="1"/>
          <p:nvPr/>
        </p:nvSpPr>
        <p:spPr>
          <a:xfrm>
            <a:off x="6896100" y="1257300"/>
            <a:ext cx="4693149"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Después aparece un vector relacionado con un contrato que quieren firmar.</a:t>
            </a:r>
            <a:endParaRPr sz="1400" b="0" i="0" u="none" strike="noStrike" cap="none" dirty="0">
              <a:solidFill>
                <a:schemeClr val="dk1"/>
              </a:solidFill>
              <a:latin typeface="Arial"/>
              <a:ea typeface="Arial"/>
              <a:cs typeface="Arial"/>
              <a:sym typeface="Arial"/>
            </a:endParaRPr>
          </a:p>
        </p:txBody>
      </p:sp>
      <p:sp>
        <p:nvSpPr>
          <p:cNvPr id="124" name="Google Shape;124;p5"/>
          <p:cNvSpPr/>
          <p:nvPr/>
        </p:nvSpPr>
        <p:spPr>
          <a:xfrm>
            <a:off x="6877050" y="0"/>
            <a:ext cx="53149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25" name="Google Shape;125;p5"/>
          <p:cNvSpPr/>
          <p:nvPr/>
        </p:nvSpPr>
        <p:spPr>
          <a:xfrm>
            <a:off x="0" y="4203521"/>
            <a:ext cx="6858000" cy="26544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6" name="Google Shape;126;p5"/>
          <p:cNvSpPr txBox="1"/>
          <p:nvPr/>
        </p:nvSpPr>
        <p:spPr>
          <a:xfrm>
            <a:off x="92278" y="4397160"/>
            <a:ext cx="6457950" cy="1107995"/>
          </a:xfrm>
          <a:prstGeom prst="rect">
            <a:avLst/>
          </a:prstGeom>
          <a:noFill/>
          <a:ln>
            <a:noFill/>
          </a:ln>
        </p:spPr>
        <p:txBody>
          <a:bodyPr spcFirstLastPara="1" wrap="square" lIns="91425" tIns="45700" rIns="91425" bIns="45700" anchor="t" anchorCtr="0">
            <a:noAutofit/>
          </a:bodyPr>
          <a:lstStyle/>
          <a:p>
            <a:pPr lvl="0">
              <a:buClr>
                <a:schemeClr val="dk1"/>
              </a:buClr>
              <a:buSzPts val="350"/>
            </a:pPr>
            <a:r>
              <a:rPr lang="es-CO" dirty="0">
                <a:latin typeface="Arial" panose="020B0604020202020204" pitchFamily="34" charset="0"/>
                <a:ea typeface="Arial" panose="020B0604020202020204" pitchFamily="34" charset="0"/>
              </a:rPr>
              <a:t>Esta empresa ha tomado de la decisión de tener un contrato con otra compañía para aumentar sus ventas y posicionamiento.</a:t>
            </a:r>
            <a:endParaRPr sz="1400" b="0" i="0" u="none" strike="noStrike" cap="none" dirty="0">
              <a:solidFill>
                <a:schemeClr val="dk1"/>
              </a:solidFill>
              <a:latin typeface="Arial"/>
              <a:ea typeface="Arial"/>
              <a:cs typeface="Arial"/>
              <a:sym typeface="Arial"/>
            </a:endParaRPr>
          </a:p>
        </p:txBody>
      </p:sp>
      <p:sp>
        <p:nvSpPr>
          <p:cNvPr id="127" name="Google Shape;127;p5"/>
          <p:cNvSpPr/>
          <p:nvPr/>
        </p:nvSpPr>
        <p:spPr>
          <a:xfrm>
            <a:off x="-19050" y="83127"/>
            <a:ext cx="6877050" cy="373345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8" name="Google Shape;128;p5"/>
          <p:cNvSpPr/>
          <p:nvPr/>
        </p:nvSpPr>
        <p:spPr>
          <a:xfrm>
            <a:off x="6867525" y="5602432"/>
            <a:ext cx="5333999"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a:t>
            </a:r>
            <a:r>
              <a:rPr lang="es-ES" sz="1200" dirty="0">
                <a:solidFill>
                  <a:schemeClr val="dk1"/>
                </a:solidFill>
                <a:hlinkClick r:id="rId3"/>
              </a:rPr>
              <a:t>https://stock.adobe.com/co/video/folder-with-files-documents-animation/458147481</a:t>
            </a:r>
            <a:r>
              <a:rPr lang="es-MX" sz="1200" dirty="0">
                <a:solidFill>
                  <a:schemeClr val="dk1"/>
                </a:solidFill>
              </a:rPr>
              <a:t> </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29" name="Google Shape;129;p5"/>
          <p:cNvSpPr/>
          <p:nvPr/>
        </p:nvSpPr>
        <p:spPr>
          <a:xfrm>
            <a:off x="0" y="3818394"/>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Audio/ Narración </a:t>
            </a:r>
            <a:endParaRPr/>
          </a:p>
        </p:txBody>
      </p:sp>
      <p:grpSp>
        <p:nvGrpSpPr>
          <p:cNvPr id="130" name="Google Shape;130;p5"/>
          <p:cNvGrpSpPr/>
          <p:nvPr/>
        </p:nvGrpSpPr>
        <p:grpSpPr>
          <a:xfrm>
            <a:off x="-42401" y="-64613"/>
            <a:ext cx="6909926" cy="3859056"/>
            <a:chOff x="-42401" y="-24097"/>
            <a:chExt cx="6909926" cy="3859056"/>
          </a:xfrm>
        </p:grpSpPr>
        <p:pic>
          <p:nvPicPr>
            <p:cNvPr id="131" name="Google Shape;131;p5"/>
            <p:cNvPicPr preferRelativeResize="0"/>
            <p:nvPr/>
          </p:nvPicPr>
          <p:blipFill rotWithShape="1">
            <a:blip r:embed="rId4">
              <a:alphaModFix/>
            </a:blip>
            <a:srcRect/>
            <a:stretch/>
          </p:blipFill>
          <p:spPr>
            <a:xfrm>
              <a:off x="-42401" y="-24097"/>
              <a:ext cx="6909926" cy="3859056"/>
            </a:xfrm>
            <a:prstGeom prst="rect">
              <a:avLst/>
            </a:prstGeom>
            <a:noFill/>
            <a:ln>
              <a:noFill/>
            </a:ln>
          </p:spPr>
        </p:pic>
        <p:sp>
          <p:nvSpPr>
            <p:cNvPr id="132" name="Google Shape;132;p5"/>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3" name="Imagen 2">
            <a:extLst>
              <a:ext uri="{FF2B5EF4-FFF2-40B4-BE49-F238E27FC236}">
                <a16:creationId xmlns:a16="http://schemas.microsoft.com/office/drawing/2014/main" id="{DE824609-9931-1E4B-A7B7-AFF3118C0D34}"/>
              </a:ext>
            </a:extLst>
          </p:cNvPr>
          <p:cNvPicPr>
            <a:picLocks noChangeAspect="1"/>
          </p:cNvPicPr>
          <p:nvPr/>
        </p:nvPicPr>
        <p:blipFill rotWithShape="1">
          <a:blip r:embed="rId5"/>
          <a:srcRect t="5690" b="7902"/>
          <a:stretch/>
        </p:blipFill>
        <p:spPr>
          <a:xfrm>
            <a:off x="92278" y="0"/>
            <a:ext cx="6677636" cy="3323305"/>
          </a:xfrm>
          <a:prstGeom prst="rect">
            <a:avLst/>
          </a:prstGeom>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6"/>
          <p:cNvSpPr/>
          <p:nvPr/>
        </p:nvSpPr>
        <p:spPr>
          <a:xfrm>
            <a:off x="6858000" y="0"/>
            <a:ext cx="533399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9" name="Google Shape;139;p6"/>
          <p:cNvSpPr txBox="1"/>
          <p:nvPr/>
        </p:nvSpPr>
        <p:spPr>
          <a:xfrm>
            <a:off x="6896100" y="1257300"/>
            <a:ext cx="5314800"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Después, se muestra la empresa con la que quieren firmar, la cual es mucho más grande y cuenta con certificaciones.</a:t>
            </a:r>
            <a:endParaRPr sz="1400" b="0" i="0" u="none" strike="noStrike" cap="none" dirty="0">
              <a:solidFill>
                <a:schemeClr val="dk1"/>
              </a:solidFill>
              <a:latin typeface="Arial"/>
              <a:ea typeface="Arial"/>
              <a:cs typeface="Arial"/>
              <a:sym typeface="Arial"/>
            </a:endParaRPr>
          </a:p>
        </p:txBody>
      </p:sp>
      <p:sp>
        <p:nvSpPr>
          <p:cNvPr id="140" name="Google Shape;140;p6"/>
          <p:cNvSpPr/>
          <p:nvPr/>
        </p:nvSpPr>
        <p:spPr>
          <a:xfrm>
            <a:off x="6877050" y="0"/>
            <a:ext cx="53149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41" name="Google Shape;141;p6"/>
          <p:cNvSpPr/>
          <p:nvPr/>
        </p:nvSpPr>
        <p:spPr>
          <a:xfrm>
            <a:off x="0" y="4203521"/>
            <a:ext cx="6858000" cy="26544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2" name="Google Shape;142;p6"/>
          <p:cNvSpPr txBox="1"/>
          <p:nvPr/>
        </p:nvSpPr>
        <p:spPr>
          <a:xfrm>
            <a:off x="92278" y="4397160"/>
            <a:ext cx="6457950" cy="1107995"/>
          </a:xfrm>
          <a:prstGeom prst="rect">
            <a:avLst/>
          </a:prstGeom>
          <a:noFill/>
          <a:ln>
            <a:noFill/>
          </a:ln>
        </p:spPr>
        <p:txBody>
          <a:bodyPr spcFirstLastPara="1" wrap="square" lIns="91425" tIns="45700" rIns="91425" bIns="45700" anchor="t" anchorCtr="0">
            <a:noAutofit/>
          </a:bodyPr>
          <a:lstStyle/>
          <a:p>
            <a:pPr algn="just">
              <a:lnSpc>
                <a:spcPct val="115000"/>
              </a:lnSpc>
            </a:pPr>
            <a:r>
              <a:rPr lang="es-CO" dirty="0">
                <a:latin typeface="Arial" panose="020B0604020202020204" pitchFamily="34" charset="0"/>
                <a:ea typeface="Arial" panose="020B0604020202020204" pitchFamily="34" charset="0"/>
              </a:rPr>
              <a:t>Sin embargo, esta trabaja bajo los estándares de normas internacionales.</a:t>
            </a:r>
          </a:p>
        </p:txBody>
      </p:sp>
      <p:sp>
        <p:nvSpPr>
          <p:cNvPr id="143" name="Google Shape;143;p6"/>
          <p:cNvSpPr/>
          <p:nvPr/>
        </p:nvSpPr>
        <p:spPr>
          <a:xfrm>
            <a:off x="-19050" y="83127"/>
            <a:ext cx="6877050" cy="373345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4" name="Google Shape;144;p6"/>
          <p:cNvSpPr/>
          <p:nvPr/>
        </p:nvSpPr>
        <p:spPr>
          <a:xfrm>
            <a:off x="6867525" y="5602432"/>
            <a:ext cx="5333999"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a:t>
            </a:r>
            <a:r>
              <a:rPr lang="es-ES" sz="1200" dirty="0">
                <a:solidFill>
                  <a:schemeClr val="dk1"/>
                </a:solidFill>
                <a:hlinkClick r:id="rId3"/>
              </a:rPr>
              <a:t>https://stock.adobe.com/co/video/courier-doing-express-delivery-service-in-worldwide/476138982</a:t>
            </a:r>
            <a:r>
              <a:rPr lang="es-ES" sz="1200" dirty="0">
                <a:solidFill>
                  <a:schemeClr val="dk1"/>
                </a:solidFill>
              </a:rPr>
              <a:t> </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45" name="Google Shape;145;p6"/>
          <p:cNvSpPr/>
          <p:nvPr/>
        </p:nvSpPr>
        <p:spPr>
          <a:xfrm>
            <a:off x="0" y="3818394"/>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Audio/ Narración </a:t>
            </a:r>
            <a:endParaRPr/>
          </a:p>
        </p:txBody>
      </p:sp>
      <p:grpSp>
        <p:nvGrpSpPr>
          <p:cNvPr id="146" name="Google Shape;146;p6"/>
          <p:cNvGrpSpPr/>
          <p:nvPr/>
        </p:nvGrpSpPr>
        <p:grpSpPr>
          <a:xfrm>
            <a:off x="-42401" y="-64613"/>
            <a:ext cx="6909926" cy="3859056"/>
            <a:chOff x="-42401" y="-24097"/>
            <a:chExt cx="6909926" cy="3859056"/>
          </a:xfrm>
        </p:grpSpPr>
        <p:pic>
          <p:nvPicPr>
            <p:cNvPr id="147" name="Google Shape;147;p6"/>
            <p:cNvPicPr preferRelativeResize="0"/>
            <p:nvPr/>
          </p:nvPicPr>
          <p:blipFill rotWithShape="1">
            <a:blip r:embed="rId4">
              <a:alphaModFix/>
            </a:blip>
            <a:srcRect/>
            <a:stretch/>
          </p:blipFill>
          <p:spPr>
            <a:xfrm>
              <a:off x="-42401" y="-24097"/>
              <a:ext cx="6909926" cy="3859056"/>
            </a:xfrm>
            <a:prstGeom prst="rect">
              <a:avLst/>
            </a:prstGeom>
            <a:noFill/>
            <a:ln>
              <a:noFill/>
            </a:ln>
          </p:spPr>
        </p:pic>
        <p:sp>
          <p:nvSpPr>
            <p:cNvPr id="148" name="Google Shape;148;p6"/>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3" name="Imagen 2">
            <a:extLst>
              <a:ext uri="{FF2B5EF4-FFF2-40B4-BE49-F238E27FC236}">
                <a16:creationId xmlns:a16="http://schemas.microsoft.com/office/drawing/2014/main" id="{2994BDA1-A261-6E44-8D2A-6A5843CDD81A}"/>
              </a:ext>
            </a:extLst>
          </p:cNvPr>
          <p:cNvPicPr>
            <a:picLocks noChangeAspect="1"/>
          </p:cNvPicPr>
          <p:nvPr/>
        </p:nvPicPr>
        <p:blipFill rotWithShape="1">
          <a:blip r:embed="rId5"/>
          <a:srcRect t="4177" b="8299"/>
          <a:stretch/>
        </p:blipFill>
        <p:spPr>
          <a:xfrm>
            <a:off x="92278" y="5316"/>
            <a:ext cx="6677636" cy="3315531"/>
          </a:xfrm>
          <a:prstGeom prst="rect">
            <a:avLst/>
          </a:prstGeom>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7"/>
          <p:cNvSpPr/>
          <p:nvPr/>
        </p:nvSpPr>
        <p:spPr>
          <a:xfrm>
            <a:off x="6858000" y="0"/>
            <a:ext cx="533399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5" name="Google Shape;155;p7"/>
          <p:cNvSpPr txBox="1"/>
          <p:nvPr/>
        </p:nvSpPr>
        <p:spPr>
          <a:xfrm>
            <a:off x="6896100" y="1257300"/>
            <a:ext cx="5314800"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Luego, va apareciendo uno por uno, conforme se van narrando, los íconos relacionados con los ajustes que la empresa debe hacer para poder ser candidata del contrato.</a:t>
            </a:r>
            <a:endParaRPr sz="1400" b="0" i="0" u="none" strike="noStrike" cap="none" dirty="0">
              <a:solidFill>
                <a:schemeClr val="dk1"/>
              </a:solidFill>
              <a:latin typeface="Arial"/>
              <a:ea typeface="Arial"/>
              <a:cs typeface="Arial"/>
              <a:sym typeface="Arial"/>
            </a:endParaRPr>
          </a:p>
        </p:txBody>
      </p:sp>
      <p:sp>
        <p:nvSpPr>
          <p:cNvPr id="156" name="Google Shape;156;p7"/>
          <p:cNvSpPr/>
          <p:nvPr/>
        </p:nvSpPr>
        <p:spPr>
          <a:xfrm>
            <a:off x="6877050" y="0"/>
            <a:ext cx="53149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57" name="Google Shape;157;p7"/>
          <p:cNvSpPr/>
          <p:nvPr/>
        </p:nvSpPr>
        <p:spPr>
          <a:xfrm>
            <a:off x="0" y="4203521"/>
            <a:ext cx="6858000" cy="26544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8" name="Google Shape;158;p7"/>
          <p:cNvSpPr txBox="1"/>
          <p:nvPr/>
        </p:nvSpPr>
        <p:spPr>
          <a:xfrm>
            <a:off x="92278" y="4397160"/>
            <a:ext cx="6457950" cy="1107995"/>
          </a:xfrm>
          <a:prstGeom prst="rect">
            <a:avLst/>
          </a:prstGeom>
          <a:noFill/>
          <a:ln>
            <a:noFill/>
          </a:ln>
        </p:spPr>
        <p:txBody>
          <a:bodyPr spcFirstLastPara="1" wrap="square" lIns="91425" tIns="45700" rIns="91425" bIns="45700" anchor="t" anchorCtr="0">
            <a:noAutofit/>
          </a:bodyPr>
          <a:lstStyle/>
          <a:p>
            <a:pPr algn="just">
              <a:lnSpc>
                <a:spcPct val="115000"/>
              </a:lnSpc>
            </a:pPr>
            <a:r>
              <a:rPr lang="es-CO" dirty="0">
                <a:latin typeface="Arial" panose="020B0604020202020204" pitchFamily="34" charset="0"/>
                <a:ea typeface="Arial" panose="020B0604020202020204" pitchFamily="34" charset="0"/>
              </a:rPr>
              <a:t>Ante esto, ahora la empresa deberá ajustar sus procesos tales como mejoramiento de la logística de distribución, calidad de los contenedores de la cadena de frío para transportar los productos, esto quiere decir que se debe renovar o mejorar los vehículos, los tiempos de entrega deben ajustarse a los cronogramas planteados, por lo tanto debe tener un plan para la adquisición de nuevos vehículos, que cumplan con la normatividad y otros procesos, que deben ajustar para poder ganar dicho contrato.</a:t>
            </a:r>
          </a:p>
        </p:txBody>
      </p:sp>
      <p:sp>
        <p:nvSpPr>
          <p:cNvPr id="159" name="Google Shape;159;p7"/>
          <p:cNvSpPr/>
          <p:nvPr/>
        </p:nvSpPr>
        <p:spPr>
          <a:xfrm>
            <a:off x="-19050" y="83127"/>
            <a:ext cx="6877050" cy="373345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0" name="Google Shape;160;p7"/>
          <p:cNvSpPr/>
          <p:nvPr/>
        </p:nvSpPr>
        <p:spPr>
          <a:xfrm>
            <a:off x="6867525" y="5602432"/>
            <a:ext cx="5333999"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a:t>
            </a:r>
            <a:r>
              <a:rPr lang="es-ES" sz="1200" dirty="0">
                <a:solidFill>
                  <a:schemeClr val="dk1"/>
                </a:solidFill>
                <a:hlinkClick r:id="rId3"/>
              </a:rPr>
              <a:t>https://www.freepik.es/vector-gratis/conjunto-iconos-logistica_4407955.htm#query=transporte&amp;from_query=transporte%20de%20alimentos&amp;position=49&amp;from_view=search</a:t>
            </a:r>
            <a:r>
              <a:rPr lang="es-ES" sz="1200" dirty="0">
                <a:solidFill>
                  <a:schemeClr val="dk1"/>
                </a:solidFill>
              </a:rPr>
              <a:t> </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61" name="Google Shape;161;p7"/>
          <p:cNvSpPr/>
          <p:nvPr/>
        </p:nvSpPr>
        <p:spPr>
          <a:xfrm>
            <a:off x="0" y="3818394"/>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Audio/ Narración </a:t>
            </a:r>
            <a:endParaRPr/>
          </a:p>
        </p:txBody>
      </p:sp>
      <p:grpSp>
        <p:nvGrpSpPr>
          <p:cNvPr id="162" name="Google Shape;162;p7"/>
          <p:cNvGrpSpPr/>
          <p:nvPr/>
        </p:nvGrpSpPr>
        <p:grpSpPr>
          <a:xfrm>
            <a:off x="-42401" y="-64613"/>
            <a:ext cx="6909926" cy="3859056"/>
            <a:chOff x="-42401" y="-24097"/>
            <a:chExt cx="6909926" cy="3859056"/>
          </a:xfrm>
        </p:grpSpPr>
        <p:pic>
          <p:nvPicPr>
            <p:cNvPr id="163" name="Google Shape;163;p7"/>
            <p:cNvPicPr preferRelativeResize="0"/>
            <p:nvPr/>
          </p:nvPicPr>
          <p:blipFill rotWithShape="1">
            <a:blip r:embed="rId4">
              <a:alphaModFix/>
            </a:blip>
            <a:srcRect/>
            <a:stretch/>
          </p:blipFill>
          <p:spPr>
            <a:xfrm>
              <a:off x="-42401" y="-24097"/>
              <a:ext cx="6909926" cy="3859056"/>
            </a:xfrm>
            <a:prstGeom prst="rect">
              <a:avLst/>
            </a:prstGeom>
            <a:noFill/>
            <a:ln>
              <a:noFill/>
            </a:ln>
          </p:spPr>
        </p:pic>
        <p:sp>
          <p:nvSpPr>
            <p:cNvPr id="164" name="Google Shape;164;p7"/>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15" name="Picture 2" descr="Conjunto de iconos de logística vector gratuito">
            <a:extLst>
              <a:ext uri="{FF2B5EF4-FFF2-40B4-BE49-F238E27FC236}">
                <a16:creationId xmlns:a16="http://schemas.microsoft.com/office/drawing/2014/main" id="{C087AF50-F546-8244-B2AB-BE1D81A716E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8171" t="8822" r="8972" b="79165"/>
          <a:stretch/>
        </p:blipFill>
        <p:spPr bwMode="auto">
          <a:xfrm>
            <a:off x="293359" y="194221"/>
            <a:ext cx="2336494" cy="218293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onjunto de iconos de logística vector gratuito">
            <a:extLst>
              <a:ext uri="{FF2B5EF4-FFF2-40B4-BE49-F238E27FC236}">
                <a16:creationId xmlns:a16="http://schemas.microsoft.com/office/drawing/2014/main" id="{DFF71BD1-382A-FD4E-9C39-1C919FBC5BF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5381" t="9588" r="59338" b="80273"/>
          <a:stretch/>
        </p:blipFill>
        <p:spPr bwMode="auto">
          <a:xfrm>
            <a:off x="1621477" y="1650346"/>
            <a:ext cx="2418913" cy="160488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Conjunto de iconos de logística vector gratuito">
            <a:extLst>
              <a:ext uri="{FF2B5EF4-FFF2-40B4-BE49-F238E27FC236}">
                <a16:creationId xmlns:a16="http://schemas.microsoft.com/office/drawing/2014/main" id="{A1CD39C6-EF01-0E44-B08D-23B0A429A12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0031" t="26242" r="24688" b="62156"/>
          <a:stretch/>
        </p:blipFill>
        <p:spPr bwMode="auto">
          <a:xfrm>
            <a:off x="3014774" y="1028580"/>
            <a:ext cx="1366654" cy="103758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onjunto de iconos de logística vector gratuito">
            <a:extLst>
              <a:ext uri="{FF2B5EF4-FFF2-40B4-BE49-F238E27FC236}">
                <a16:creationId xmlns:a16="http://schemas.microsoft.com/office/drawing/2014/main" id="{AA87D8E9-50AA-304A-BAE2-19FD2BE6A54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4985" t="26242" r="42551" b="60796"/>
          <a:stretch/>
        </p:blipFill>
        <p:spPr bwMode="auto">
          <a:xfrm>
            <a:off x="4348162" y="1245568"/>
            <a:ext cx="1747838" cy="181755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onjunto de iconos de logística vector gratuito">
            <a:extLst>
              <a:ext uri="{FF2B5EF4-FFF2-40B4-BE49-F238E27FC236}">
                <a16:creationId xmlns:a16="http://schemas.microsoft.com/office/drawing/2014/main" id="{9D293BE5-3AE6-2943-A2EA-3BBECE014298}"/>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79704" b="88986" l="28120" r="36443">
                        <a14:foregroundMark x1="32748" y1="84824" x2="33387" y2="85783"/>
                        <a14:foregroundMark x1="34984" y1="81150" x2="35304" y2="80032"/>
                        <a14:foregroundMark x1="29553" y1="80671" x2="29712" y2="80032"/>
                      </a14:backgroundRemoval>
                    </a14:imgEffect>
                  </a14:imgLayer>
                </a14:imgProps>
              </a:ext>
              <a:ext uri="{28A0092B-C50C-407E-A947-70E740481C1C}">
                <a14:useLocalDpi xmlns:a14="http://schemas.microsoft.com/office/drawing/2010/main" val="0"/>
              </a:ext>
            </a:extLst>
          </a:blip>
          <a:srcRect l="27080" t="78544" r="62517" b="9854"/>
          <a:stretch/>
        </p:blipFill>
        <p:spPr bwMode="auto">
          <a:xfrm>
            <a:off x="3592303" y="300097"/>
            <a:ext cx="843945" cy="9411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7"/>
          <p:cNvSpPr/>
          <p:nvPr/>
        </p:nvSpPr>
        <p:spPr>
          <a:xfrm>
            <a:off x="6858000" y="0"/>
            <a:ext cx="533399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5" name="Google Shape;155;p7"/>
          <p:cNvSpPr txBox="1"/>
          <p:nvPr/>
        </p:nvSpPr>
        <p:spPr>
          <a:xfrm>
            <a:off x="6896100" y="1257300"/>
            <a:ext cx="4682875"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Se muestra entonces un computador analizando la importancia de la certificación,</a:t>
            </a:r>
            <a:endParaRPr sz="1400" b="0" i="0" u="none" strike="noStrike" cap="none" dirty="0">
              <a:solidFill>
                <a:schemeClr val="dk1"/>
              </a:solidFill>
              <a:latin typeface="Arial"/>
              <a:ea typeface="Arial"/>
              <a:cs typeface="Arial"/>
              <a:sym typeface="Arial"/>
            </a:endParaRPr>
          </a:p>
        </p:txBody>
      </p:sp>
      <p:sp>
        <p:nvSpPr>
          <p:cNvPr id="156" name="Google Shape;156;p7"/>
          <p:cNvSpPr/>
          <p:nvPr/>
        </p:nvSpPr>
        <p:spPr>
          <a:xfrm>
            <a:off x="6877050" y="0"/>
            <a:ext cx="53149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57" name="Google Shape;157;p7"/>
          <p:cNvSpPr/>
          <p:nvPr/>
        </p:nvSpPr>
        <p:spPr>
          <a:xfrm>
            <a:off x="0" y="4203521"/>
            <a:ext cx="6858000" cy="26544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8" name="Google Shape;158;p7"/>
          <p:cNvSpPr txBox="1"/>
          <p:nvPr/>
        </p:nvSpPr>
        <p:spPr>
          <a:xfrm>
            <a:off x="92278" y="4397160"/>
            <a:ext cx="6457950" cy="1107995"/>
          </a:xfrm>
          <a:prstGeom prst="rect">
            <a:avLst/>
          </a:prstGeom>
          <a:noFill/>
          <a:ln>
            <a:noFill/>
          </a:ln>
        </p:spPr>
        <p:txBody>
          <a:bodyPr spcFirstLastPara="1" wrap="square" lIns="91425" tIns="45700" rIns="91425" bIns="45700" anchor="t" anchorCtr="0">
            <a:noAutofit/>
          </a:bodyPr>
          <a:lstStyle/>
          <a:p>
            <a:pPr lvl="0">
              <a:buClr>
                <a:schemeClr val="dk1"/>
              </a:buClr>
              <a:buSzPts val="350"/>
            </a:pPr>
            <a:r>
              <a:rPr lang="es-CO" dirty="0">
                <a:latin typeface="Arial" panose="020B0604020202020204" pitchFamily="34" charset="0"/>
                <a:ea typeface="Arial" panose="020B0604020202020204" pitchFamily="34" charset="0"/>
              </a:rPr>
              <a:t>Este ejemplo evidencia las modificaciones que tiene que tener una empresa si desea ser competitiva en un mercado, en el que las certificaciones son un requisito para su participación en él;</a:t>
            </a:r>
            <a:endParaRPr sz="1400" b="0" i="0" u="none" strike="noStrike" cap="none" dirty="0">
              <a:solidFill>
                <a:schemeClr val="dk1"/>
              </a:solidFill>
              <a:latin typeface="Arial"/>
              <a:ea typeface="Arial"/>
              <a:cs typeface="Arial"/>
              <a:sym typeface="Arial"/>
            </a:endParaRPr>
          </a:p>
        </p:txBody>
      </p:sp>
      <p:sp>
        <p:nvSpPr>
          <p:cNvPr id="159" name="Google Shape;159;p7"/>
          <p:cNvSpPr/>
          <p:nvPr/>
        </p:nvSpPr>
        <p:spPr>
          <a:xfrm>
            <a:off x="-19050" y="83127"/>
            <a:ext cx="6877050" cy="373345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0" name="Google Shape;160;p7"/>
          <p:cNvSpPr/>
          <p:nvPr/>
        </p:nvSpPr>
        <p:spPr>
          <a:xfrm>
            <a:off x="6867525" y="5602432"/>
            <a:ext cx="5333999"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https://</a:t>
            </a:r>
            <a:r>
              <a:rPr lang="es-ES" sz="1200" dirty="0" err="1">
                <a:solidFill>
                  <a:schemeClr val="dk1"/>
                </a:solidFill>
              </a:rPr>
              <a:t>stock.adobe.com</a:t>
            </a:r>
            <a:r>
              <a:rPr lang="es-ES" sz="1200" dirty="0">
                <a:solidFill>
                  <a:schemeClr val="dk1"/>
                </a:solidFill>
              </a:rPr>
              <a:t>/</a:t>
            </a:r>
            <a:r>
              <a:rPr lang="es-ES" sz="1200" dirty="0" err="1">
                <a:solidFill>
                  <a:schemeClr val="dk1"/>
                </a:solidFill>
              </a:rPr>
              <a:t>co</a:t>
            </a:r>
            <a:r>
              <a:rPr lang="es-ES" sz="1200" dirty="0">
                <a:solidFill>
                  <a:schemeClr val="dk1"/>
                </a:solidFill>
              </a:rPr>
              <a:t>/video/seo-analysis-online-business-website-audit-report-data-analytics-concept-2d-animation-4k-video-clip/503227489</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61" name="Google Shape;161;p7"/>
          <p:cNvSpPr/>
          <p:nvPr/>
        </p:nvSpPr>
        <p:spPr>
          <a:xfrm>
            <a:off x="0" y="3818394"/>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Audio/ Narración </a:t>
            </a:r>
            <a:endParaRPr/>
          </a:p>
        </p:txBody>
      </p:sp>
      <p:grpSp>
        <p:nvGrpSpPr>
          <p:cNvPr id="162" name="Google Shape;162;p7"/>
          <p:cNvGrpSpPr/>
          <p:nvPr/>
        </p:nvGrpSpPr>
        <p:grpSpPr>
          <a:xfrm>
            <a:off x="-42401" y="-64613"/>
            <a:ext cx="6909926" cy="3859056"/>
            <a:chOff x="-42401" y="-24097"/>
            <a:chExt cx="6909926" cy="3859056"/>
          </a:xfrm>
        </p:grpSpPr>
        <p:pic>
          <p:nvPicPr>
            <p:cNvPr id="163" name="Google Shape;163;p7"/>
            <p:cNvPicPr preferRelativeResize="0"/>
            <p:nvPr/>
          </p:nvPicPr>
          <p:blipFill rotWithShape="1">
            <a:blip r:embed="rId3">
              <a:alphaModFix/>
            </a:blip>
            <a:srcRect/>
            <a:stretch/>
          </p:blipFill>
          <p:spPr>
            <a:xfrm>
              <a:off x="-42401" y="-24097"/>
              <a:ext cx="6909926" cy="3859056"/>
            </a:xfrm>
            <a:prstGeom prst="rect">
              <a:avLst/>
            </a:prstGeom>
            <a:noFill/>
            <a:ln>
              <a:noFill/>
            </a:ln>
          </p:spPr>
        </p:pic>
        <p:sp>
          <p:nvSpPr>
            <p:cNvPr id="164" name="Google Shape;164;p7"/>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3" name="Imagen 2">
            <a:extLst>
              <a:ext uri="{FF2B5EF4-FFF2-40B4-BE49-F238E27FC236}">
                <a16:creationId xmlns:a16="http://schemas.microsoft.com/office/drawing/2014/main" id="{40C2A914-4747-2A42-B039-57D7E96A0DB7}"/>
              </a:ext>
            </a:extLst>
          </p:cNvPr>
          <p:cNvPicPr>
            <a:picLocks noChangeAspect="1"/>
          </p:cNvPicPr>
          <p:nvPr/>
        </p:nvPicPr>
        <p:blipFill rotWithShape="1">
          <a:blip r:embed="rId4"/>
          <a:srcRect t="5885"/>
          <a:stretch/>
        </p:blipFill>
        <p:spPr>
          <a:xfrm>
            <a:off x="92278" y="25216"/>
            <a:ext cx="6677636" cy="3291787"/>
          </a:xfrm>
          <a:prstGeom prst="rect">
            <a:avLst/>
          </a:prstGeom>
        </p:spPr>
      </p:pic>
    </p:spTree>
    <p:extLst>
      <p:ext uri="{BB962C8B-B14F-4D97-AF65-F5344CB8AC3E}">
        <p14:creationId xmlns:p14="http://schemas.microsoft.com/office/powerpoint/2010/main" val="1585544101"/>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7"/>
          <p:cNvSpPr/>
          <p:nvPr/>
        </p:nvSpPr>
        <p:spPr>
          <a:xfrm>
            <a:off x="6858000" y="0"/>
            <a:ext cx="533399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5" name="Google Shape;155;p7"/>
          <p:cNvSpPr txBox="1"/>
          <p:nvPr/>
        </p:nvSpPr>
        <p:spPr>
          <a:xfrm>
            <a:off x="6896100" y="1257300"/>
            <a:ext cx="5314800"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dirty="0">
                <a:solidFill>
                  <a:schemeClr val="dk1"/>
                </a:solidFill>
              </a:rPr>
              <a:t>y como esta representa en su competitividad en el mercado.</a:t>
            </a:r>
            <a:endParaRPr sz="1400" b="0" i="0" u="none" strike="noStrike" cap="none" dirty="0">
              <a:solidFill>
                <a:schemeClr val="dk1"/>
              </a:solidFill>
              <a:latin typeface="Arial"/>
              <a:ea typeface="Arial"/>
              <a:cs typeface="Arial"/>
              <a:sym typeface="Arial"/>
            </a:endParaRPr>
          </a:p>
        </p:txBody>
      </p:sp>
      <p:sp>
        <p:nvSpPr>
          <p:cNvPr id="156" name="Google Shape;156;p7"/>
          <p:cNvSpPr/>
          <p:nvPr/>
        </p:nvSpPr>
        <p:spPr>
          <a:xfrm>
            <a:off x="6877050" y="0"/>
            <a:ext cx="53149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57" name="Google Shape;157;p7"/>
          <p:cNvSpPr/>
          <p:nvPr/>
        </p:nvSpPr>
        <p:spPr>
          <a:xfrm>
            <a:off x="0" y="4203521"/>
            <a:ext cx="6858000" cy="26544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8" name="Google Shape;158;p7"/>
          <p:cNvSpPr txBox="1"/>
          <p:nvPr/>
        </p:nvSpPr>
        <p:spPr>
          <a:xfrm>
            <a:off x="92278" y="4397160"/>
            <a:ext cx="6457950" cy="1107995"/>
          </a:xfrm>
          <a:prstGeom prst="rect">
            <a:avLst/>
          </a:prstGeom>
          <a:noFill/>
          <a:ln>
            <a:noFill/>
          </a:ln>
        </p:spPr>
        <p:txBody>
          <a:bodyPr spcFirstLastPara="1" wrap="square" lIns="91425" tIns="45700" rIns="91425" bIns="45700" anchor="t" anchorCtr="0">
            <a:noAutofit/>
          </a:bodyPr>
          <a:lstStyle/>
          <a:p>
            <a:pPr lvl="0">
              <a:buClr>
                <a:schemeClr val="dk1"/>
              </a:buClr>
              <a:buSzPts val="350"/>
            </a:pPr>
            <a:r>
              <a:rPr lang="es-CO" dirty="0">
                <a:latin typeface="Arial" panose="020B0604020202020204" pitchFamily="34" charset="0"/>
                <a:ea typeface="Arial" panose="020B0604020202020204" pitchFamily="34" charset="0"/>
              </a:rPr>
              <a:t>y aunque se sabe que no es de obligatoriedad su implementación para su funcionamiento operativo, sí es fundamental para poder entrar y posicionarse en estos contextos.</a:t>
            </a:r>
            <a:endParaRPr sz="1400" b="0" i="0" u="none" strike="noStrike" cap="none" dirty="0">
              <a:solidFill>
                <a:schemeClr val="dk1"/>
              </a:solidFill>
              <a:latin typeface="Arial"/>
              <a:ea typeface="Arial"/>
              <a:cs typeface="Arial"/>
              <a:sym typeface="Arial"/>
            </a:endParaRPr>
          </a:p>
        </p:txBody>
      </p:sp>
      <p:sp>
        <p:nvSpPr>
          <p:cNvPr id="159" name="Google Shape;159;p7"/>
          <p:cNvSpPr/>
          <p:nvPr/>
        </p:nvSpPr>
        <p:spPr>
          <a:xfrm>
            <a:off x="-19050" y="83127"/>
            <a:ext cx="6877050" cy="373345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0" name="Google Shape;160;p7"/>
          <p:cNvSpPr/>
          <p:nvPr/>
        </p:nvSpPr>
        <p:spPr>
          <a:xfrm>
            <a:off x="6867525" y="5602432"/>
            <a:ext cx="5333999"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https://www.freepik.es/vector-gratis/cliente-que-elige-tipo-entrega-pedido-distribucion-global-solicitud-cotizacion-flete-mejor-propuesta-envio-concepto-formulario-solicitud-costo-flete-ilustracion-aislada-bluevector-coral-rosado_11667275.htm#query=transporte&amp;from_query=transporte%20de%20alimentos&amp;position=25&amp;from_view=search </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61" name="Google Shape;161;p7"/>
          <p:cNvSpPr/>
          <p:nvPr/>
        </p:nvSpPr>
        <p:spPr>
          <a:xfrm>
            <a:off x="0" y="3818394"/>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Audio/ Narración </a:t>
            </a:r>
            <a:endParaRPr/>
          </a:p>
        </p:txBody>
      </p:sp>
      <p:grpSp>
        <p:nvGrpSpPr>
          <p:cNvPr id="162" name="Google Shape;162;p7"/>
          <p:cNvGrpSpPr/>
          <p:nvPr/>
        </p:nvGrpSpPr>
        <p:grpSpPr>
          <a:xfrm>
            <a:off x="-42401" y="-64613"/>
            <a:ext cx="6909926" cy="3859056"/>
            <a:chOff x="-42401" y="-24097"/>
            <a:chExt cx="6909926" cy="3859056"/>
          </a:xfrm>
        </p:grpSpPr>
        <p:pic>
          <p:nvPicPr>
            <p:cNvPr id="163" name="Google Shape;163;p7"/>
            <p:cNvPicPr preferRelativeResize="0"/>
            <p:nvPr/>
          </p:nvPicPr>
          <p:blipFill rotWithShape="1">
            <a:blip r:embed="rId3">
              <a:alphaModFix/>
            </a:blip>
            <a:srcRect/>
            <a:stretch/>
          </p:blipFill>
          <p:spPr>
            <a:xfrm>
              <a:off x="-42401" y="-24097"/>
              <a:ext cx="6909926" cy="3859056"/>
            </a:xfrm>
            <a:prstGeom prst="rect">
              <a:avLst/>
            </a:prstGeom>
            <a:noFill/>
            <a:ln>
              <a:noFill/>
            </a:ln>
          </p:spPr>
        </p:pic>
        <p:sp>
          <p:nvSpPr>
            <p:cNvPr id="164" name="Google Shape;164;p7"/>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2050" name="Picture 2" descr="Cliente que elige el tipo de entrega del pedido, distribución global. solicitud de cotización de flete, mejor propuesta de envío, concepto de formulario de solicitud de costo de flete. ilustración aislada de bluevector coral rosado vector gratuito">
            <a:extLst>
              <a:ext uri="{FF2B5EF4-FFF2-40B4-BE49-F238E27FC236}">
                <a16:creationId xmlns:a16="http://schemas.microsoft.com/office/drawing/2014/main" id="{266F92B7-49DF-C945-B079-0AE6301BEE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5299" y="74494"/>
            <a:ext cx="4833029" cy="3219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643949"/>
      </p:ext>
    </p:extLst>
  </p:cSld>
  <p:clrMapOvr>
    <a:masterClrMapping/>
  </p:clrMapOvr>
  <p:transition spd="slow">
    <p:cut/>
  </p:transition>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TotalTime>
  <Words>726</Words>
  <Application>Microsoft Office PowerPoint</Application>
  <PresentationFormat>Panorámica</PresentationFormat>
  <Paragraphs>50</Paragraphs>
  <Slides>10</Slides>
  <Notes>10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10</vt:i4>
      </vt:variant>
    </vt:vector>
  </HeadingPairs>
  <TitlesOfParts>
    <vt:vector size="13"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VASQUEZ</dc:creator>
  <cp:lastModifiedBy>JHON JAIRO RODRIGUEZ PEREZ</cp:lastModifiedBy>
  <cp:revision>24</cp:revision>
  <dcterms:modified xsi:type="dcterms:W3CDTF">2022-05-27T04:06:12Z</dcterms:modified>
</cp:coreProperties>
</file>