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
  </p:notesMasterIdLst>
  <p:sldIdLst>
    <p:sldId id="258" r:id="rId2"/>
    <p:sldId id="263" r:id="rId3"/>
    <p:sldId id="265" r:id="rId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 roundtripDataSignature="AMtx7miwIgsM3IInNC7IAEmpXvjC6uhY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EDA-7DB7-4499-ACAF-B607AEF1F999}">
  <a:tblStyle styleId="{025D0EDA-7DB7-4499-ACAF-B607AEF1F999}" styleName="Table_0">
    <a:wholeTbl>
      <a:tcTxStyle>
        <a:font>
          <a:latin typeface="Arial"/>
          <a:ea typeface="Arial"/>
          <a:cs typeface="Arial"/>
        </a:font>
        <a:schemeClr val="tx1"/>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69" d="100"/>
          <a:sy n="69" d="100"/>
        </p:scale>
        <p:origin x="7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customschemas.google.com/relationships/presentationmetadata" Target="metadata"/><Relationship Id="rId3" Type="http://schemas.openxmlformats.org/officeDocument/2006/relationships/slide" Target="slides/slide2.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5" Type="http://schemas.openxmlformats.org/officeDocument/2006/relationships/notesMaster" Target="notesMasters/notesMaster1.xml"/><Relationship Id="rId15" Type="http://schemas.openxmlformats.org/officeDocument/2006/relationships/viewProps" Target="viewProps.xml"/><Relationship Id="rId4" Type="http://schemas.openxmlformats.org/officeDocument/2006/relationships/slide" Target="slides/slide3.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4014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1850" y="1709738"/>
            <a:ext cx="10515599" cy="2852737"/>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1850" y="4589462"/>
            <a:ext cx="10515599" cy="1500187"/>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0"/>
              </a:spcBef>
              <a:spcAft>
                <a:spcPts val="0"/>
              </a:spcAft>
              <a:buClr>
                <a:srgbClr val="888888"/>
              </a:buClr>
              <a:buSzPts val="2000"/>
              <a:buFont typeface="Calibri"/>
              <a:buNone/>
              <a:defRPr sz="2000">
                <a:solidFill>
                  <a:srgbClr val="888888"/>
                </a:solidFill>
              </a:defRPr>
            </a:lvl2pPr>
            <a:lvl3pPr marL="1371600" lvl="2" indent="-228600" algn="l">
              <a:lnSpc>
                <a:spcPct val="90000"/>
              </a:lnSpc>
              <a:spcBef>
                <a:spcPts val="0"/>
              </a:spcBef>
              <a:spcAft>
                <a:spcPts val="0"/>
              </a:spcAft>
              <a:buClr>
                <a:srgbClr val="888888"/>
              </a:buClr>
              <a:buSzPts val="1800"/>
              <a:buFont typeface="Calibri"/>
              <a:buNone/>
              <a:defRPr sz="1800">
                <a:solidFill>
                  <a:srgbClr val="888888"/>
                </a:solidFill>
              </a:defRPr>
            </a:lvl3pPr>
            <a:lvl4pPr marL="1828800" lvl="3" indent="-228600" algn="l">
              <a:lnSpc>
                <a:spcPct val="90000"/>
              </a:lnSpc>
              <a:spcBef>
                <a:spcPts val="0"/>
              </a:spcBef>
              <a:spcAft>
                <a:spcPts val="0"/>
              </a:spcAft>
              <a:buClr>
                <a:srgbClr val="888888"/>
              </a:buClr>
              <a:buSzPts val="1600"/>
              <a:buFont typeface="Calibri"/>
              <a:buNone/>
              <a:defRPr sz="1600">
                <a:solidFill>
                  <a:srgbClr val="888888"/>
                </a:solidFill>
              </a:defRPr>
            </a:lvl4pPr>
            <a:lvl5pPr marL="2286000" lvl="4" indent="-228600" algn="l">
              <a:lnSpc>
                <a:spcPct val="90000"/>
              </a:lnSpc>
              <a:spcBef>
                <a:spcPts val="0"/>
              </a:spcBef>
              <a:spcAft>
                <a:spcPts val="0"/>
              </a:spcAft>
              <a:buClr>
                <a:srgbClr val="888888"/>
              </a:buClr>
              <a:buSzPts val="1600"/>
              <a:buFont typeface="Calibri"/>
              <a:buNone/>
              <a:defRPr sz="1600">
                <a:solidFill>
                  <a:srgbClr val="888888"/>
                </a:solidFill>
              </a:defRPr>
            </a:lvl5pPr>
            <a:lvl6pPr marL="2743200" lvl="5" indent="-228600" algn="l">
              <a:lnSpc>
                <a:spcPct val="90000"/>
              </a:lnSpc>
              <a:spcBef>
                <a:spcPts val="0"/>
              </a:spcBef>
              <a:spcAft>
                <a:spcPts val="0"/>
              </a:spcAft>
              <a:buClr>
                <a:srgbClr val="888888"/>
              </a:buClr>
              <a:buSzPts val="1600"/>
              <a:buFont typeface="Calibri"/>
              <a:buNone/>
              <a:defRPr sz="1600">
                <a:solidFill>
                  <a:srgbClr val="888888"/>
                </a:solidFill>
              </a:defRPr>
            </a:lvl6pPr>
            <a:lvl7pPr marL="3200400" lvl="6" indent="-228600" algn="l">
              <a:lnSpc>
                <a:spcPct val="90000"/>
              </a:lnSpc>
              <a:spcBef>
                <a:spcPts val="0"/>
              </a:spcBef>
              <a:spcAft>
                <a:spcPts val="0"/>
              </a:spcAft>
              <a:buClr>
                <a:srgbClr val="888888"/>
              </a:buClr>
              <a:buSzPts val="1600"/>
              <a:buFont typeface="Calibri"/>
              <a:buNone/>
              <a:defRPr sz="1600">
                <a:solidFill>
                  <a:srgbClr val="888888"/>
                </a:solidFill>
              </a:defRPr>
            </a:lvl7pPr>
            <a:lvl8pPr marL="3657600" lvl="7" indent="-228600" algn="l">
              <a:lnSpc>
                <a:spcPct val="90000"/>
              </a:lnSpc>
              <a:spcBef>
                <a:spcPts val="0"/>
              </a:spcBef>
              <a:spcAft>
                <a:spcPts val="0"/>
              </a:spcAft>
              <a:buClr>
                <a:srgbClr val="888888"/>
              </a:buClr>
              <a:buSzPts val="1600"/>
              <a:buFont typeface="Calibri"/>
              <a:buNone/>
              <a:defRPr sz="1600">
                <a:solidFill>
                  <a:srgbClr val="888888"/>
                </a:solidFill>
              </a:defRPr>
            </a:lvl8pPr>
            <a:lvl9pPr marL="4114800" lvl="8" indent="-228600" algn="l">
              <a:lnSpc>
                <a:spcPct val="90000"/>
              </a:lnSpc>
              <a:spcBef>
                <a:spcPts val="0"/>
              </a:spcBef>
              <a:spcAft>
                <a:spcPts val="0"/>
              </a:spcAft>
              <a:buClr>
                <a:srgbClr val="888888"/>
              </a:buClr>
              <a:buSzPts val="1600"/>
              <a:buFont typeface="Calibri"/>
              <a:buNone/>
              <a:defRPr sz="1600">
                <a:solidFill>
                  <a:srgbClr val="888888"/>
                </a:solidFill>
              </a:defRPr>
            </a:lvl9pPr>
          </a:lstStyle>
          <a:p>
            <a:endParaRPr/>
          </a:p>
        </p:txBody>
      </p:sp>
      <p:sp>
        <p:nvSpPr>
          <p:cNvPr id="20" name="Google Shape;20;p1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11"/>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1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2"/>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2"/>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2"/>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15"/>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16"/>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2301833" y="2823358"/>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lvl="0" algn="ctr">
              <a:buClr>
                <a:schemeClr val="lt1"/>
              </a:buClr>
              <a:buSzPts val="450"/>
            </a:pPr>
            <a:r>
              <a:rPr lang="es-ES" sz="1800" dirty="0">
                <a:solidFill>
                  <a:schemeClr val="lt1"/>
                </a:solidFill>
              </a:rPr>
              <a:t>CF02_3_slides_ejemplos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4" name="Picture 2" descr="Doctor showing programs interface on virtual computer screen .">
            <a:extLst>
              <a:ext uri="{FF2B5EF4-FFF2-40B4-BE49-F238E27FC236}">
                <a16:creationId xmlns:a16="http://schemas.microsoft.com/office/drawing/2014/main" id="{729E46AC-0EFB-2F49-8C71-70EBDFBE32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941" r="13340"/>
          <a:stretch/>
        </p:blipFill>
        <p:spPr bwMode="auto">
          <a:xfrm>
            <a:off x="184935" y="554804"/>
            <a:ext cx="8016005" cy="5078534"/>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redondeado 2">
            <a:extLst>
              <a:ext uri="{FF2B5EF4-FFF2-40B4-BE49-F238E27FC236}">
                <a16:creationId xmlns:a16="http://schemas.microsoft.com/office/drawing/2014/main" id="{FD27F5F0-39E3-F044-B824-948411878D2E}"/>
              </a:ext>
            </a:extLst>
          </p:cNvPr>
          <p:cNvSpPr/>
          <p:nvPr/>
        </p:nvSpPr>
        <p:spPr>
          <a:xfrm>
            <a:off x="184935" y="2743200"/>
            <a:ext cx="5517223" cy="2890138"/>
          </a:xfrm>
          <a:prstGeom prst="roundRect">
            <a:avLst>
              <a:gd name="adj" fmla="val 280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7" name="Google Shape;107;p5"/>
          <p:cNvSpPr txBox="1"/>
          <p:nvPr/>
        </p:nvSpPr>
        <p:spPr>
          <a:xfrm>
            <a:off x="8356092" y="1008521"/>
            <a:ext cx="3561931" cy="3016199"/>
          </a:xfrm>
          <a:prstGeom prst="rect">
            <a:avLst/>
          </a:prstGeom>
          <a:noFill/>
          <a:ln>
            <a:noFill/>
          </a:ln>
        </p:spPr>
        <p:txBody>
          <a:bodyPr spcFirstLastPara="1" wrap="square" lIns="91425" tIns="45700" rIns="91425" bIns="45700" anchor="t" anchorCtr="0">
            <a:noAutofit/>
          </a:bodyPr>
          <a:lstStyle/>
          <a:p>
            <a:pPr>
              <a:buClr>
                <a:schemeClr val="dk1"/>
              </a:buClr>
              <a:buSzPts val="350"/>
            </a:pPr>
            <a:r>
              <a:rPr lang="es-ES" sz="1400" u="none" strike="noStrike" cap="none" dirty="0">
                <a:solidFill>
                  <a:schemeClr val="dk1"/>
                </a:solidFill>
                <a:latin typeface="Arial"/>
                <a:ea typeface="Arial"/>
                <a:cs typeface="Arial"/>
                <a:sym typeface="Arial"/>
              </a:rPr>
              <a:t>Favor adecuar contenido en la referencia: </a:t>
            </a:r>
            <a:r>
              <a:rPr lang="es-CO" b="1" dirty="0"/>
              <a:t>Slider D</a:t>
            </a:r>
            <a:r>
              <a:rPr lang="es-CO" dirty="0"/>
              <a:t>. En total son dos sliders, cada uno con su texto y respectiva imagen.</a:t>
            </a: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5024063"/>
            <a:ext cx="3948174" cy="1833935"/>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smtClean="0">
                <a:solidFill>
                  <a:schemeClr val="dk1"/>
                </a:solidFill>
              </a:rPr>
              <a:t>stock.adobe.com/co/images/id/499870631?as_audience=srp&amp;as_campaign=Freepik&amp;get_facets=1&amp;order=relevance&amp;safe_search=1&amp;as_content=api&amp;k=aplicaci%C3%B3n%20m%C3%A9dica&amp;filterscontent_typephoto=1&amp;tduid=58d5dcab88cd4f318bf9cd67f089f83c&amp;as_channel=affiliate&amp;as_campclass=redirect&amp;as_source=arvato </a:t>
            </a:r>
            <a:endParaRPr sz="1800" b="0" i="0" u="none" strike="noStrike" cap="none" dirty="0">
              <a:solidFill>
                <a:schemeClr val="dk1"/>
              </a:solidFill>
              <a:latin typeface="Arial"/>
              <a:ea typeface="Arial"/>
              <a:cs typeface="Arial"/>
              <a:sym typeface="Arial"/>
            </a:endParaRPr>
          </a:p>
        </p:txBody>
      </p:sp>
      <p:sp>
        <p:nvSpPr>
          <p:cNvPr id="2" name="Rectángulo 1">
            <a:extLst>
              <a:ext uri="{FF2B5EF4-FFF2-40B4-BE49-F238E27FC236}">
                <a16:creationId xmlns:a16="http://schemas.microsoft.com/office/drawing/2014/main" id="{CD5CDA23-AD93-7744-8181-E20EA6C62C2A}"/>
              </a:ext>
            </a:extLst>
          </p:cNvPr>
          <p:cNvSpPr/>
          <p:nvPr/>
        </p:nvSpPr>
        <p:spPr>
          <a:xfrm>
            <a:off x="530831" y="2913659"/>
            <a:ext cx="4885269" cy="2658035"/>
          </a:xfrm>
          <a:prstGeom prst="rect">
            <a:avLst/>
          </a:prstGeom>
        </p:spPr>
        <p:txBody>
          <a:bodyPr wrap="square">
            <a:spAutoFit/>
          </a:bodyPr>
          <a:lstStyle/>
          <a:p>
            <a:pPr algn="just">
              <a:lnSpc>
                <a:spcPct val="115000"/>
              </a:lnSpc>
            </a:pPr>
            <a:r>
              <a:rPr lang="es-CO" b="1" dirty="0">
                <a:latin typeface="Arial" panose="020B0604020202020204" pitchFamily="34" charset="0"/>
                <a:ea typeface="Arial" panose="020B0604020202020204" pitchFamily="34" charset="0"/>
              </a:rPr>
              <a:t>Ejemplo 1</a:t>
            </a:r>
          </a:p>
          <a:p>
            <a:pPr algn="just">
              <a:lnSpc>
                <a:spcPct val="115000"/>
              </a:lnSpc>
            </a:pPr>
            <a:endParaRPr lang="es-CO" sz="1200" dirty="0">
              <a:latin typeface="Arial" panose="020B0604020202020204" pitchFamily="34" charset="0"/>
              <a:ea typeface="Arial" panose="020B0604020202020204" pitchFamily="34" charset="0"/>
            </a:endParaRPr>
          </a:p>
          <a:p>
            <a:pPr algn="just">
              <a:lnSpc>
                <a:spcPct val="115000"/>
              </a:lnSpc>
            </a:pPr>
            <a:r>
              <a:rPr lang="es-CO" sz="1200" dirty="0">
                <a:latin typeface="Arial" panose="020B0604020202020204" pitchFamily="34" charset="0"/>
                <a:ea typeface="Arial" panose="020B0604020202020204" pitchFamily="34" charset="0"/>
              </a:rPr>
              <a:t>Una empresa prestadora de servicios de salud tiene un </a:t>
            </a:r>
            <a:r>
              <a:rPr lang="es-CO" sz="1200" i="1" dirty="0">
                <a:latin typeface="Arial" panose="020B0604020202020204" pitchFamily="34" charset="0"/>
                <a:ea typeface="Arial" panose="020B0604020202020204" pitchFamily="34" charset="0"/>
              </a:rPr>
              <a:t>software</a:t>
            </a:r>
            <a:r>
              <a:rPr lang="es-CO" sz="1200" dirty="0">
                <a:latin typeface="Arial" panose="020B0604020202020204" pitchFamily="34" charset="0"/>
                <a:ea typeface="Arial" panose="020B0604020202020204" pitchFamily="34" charset="0"/>
              </a:rPr>
              <a:t> que permite realizar la asignación de citas a los pacientes desde un aplicativo local y otro a través de internet. </a:t>
            </a:r>
          </a:p>
          <a:p>
            <a:pPr algn="just">
              <a:lnSpc>
                <a:spcPct val="115000"/>
              </a:lnSpc>
            </a:pPr>
            <a:endParaRPr lang="es-CO" sz="1200" dirty="0">
              <a:latin typeface="Arial" panose="020B0604020202020204" pitchFamily="34" charset="0"/>
              <a:ea typeface="Arial" panose="020B0604020202020204" pitchFamily="34" charset="0"/>
            </a:endParaRPr>
          </a:p>
          <a:p>
            <a:pPr algn="just">
              <a:lnSpc>
                <a:spcPct val="115000"/>
              </a:lnSpc>
            </a:pPr>
            <a:r>
              <a:rPr lang="es-CO" sz="1200" dirty="0">
                <a:latin typeface="Arial" panose="020B0604020202020204" pitchFamily="34" charset="0"/>
                <a:ea typeface="Arial" panose="020B0604020202020204" pitchFamily="34" charset="0"/>
              </a:rPr>
              <a:t>El aplicativo que funciona desde internet presenta una falla, ocasionando que los usuarios de la entidad no pueda realizar sus citas médicas desde la comodidad de sus casas. Ahora bien, esto, se podría decir que, no es traumático pero si se analiza desde un punto de vista competitivo para la organización, sí lo es, ya que acerca a los usuarios a la organización de manera cómoda y segura. </a:t>
            </a:r>
          </a:p>
        </p:txBody>
      </p:sp>
      <p:sp>
        <p:nvSpPr>
          <p:cNvPr id="9" name="CuadroTexto 8">
            <a:extLst>
              <a:ext uri="{FF2B5EF4-FFF2-40B4-BE49-F238E27FC236}">
                <a16:creationId xmlns:a16="http://schemas.microsoft.com/office/drawing/2014/main" id="{215A3015-CEAA-1A42-A802-439B0341F05D}"/>
              </a:ext>
            </a:extLst>
          </p:cNvPr>
          <p:cNvSpPr txBox="1"/>
          <p:nvPr/>
        </p:nvSpPr>
        <p:spPr>
          <a:xfrm>
            <a:off x="4808101" y="5706418"/>
            <a:ext cx="433132" cy="307777"/>
          </a:xfrm>
          <a:prstGeom prst="rect">
            <a:avLst/>
          </a:prstGeom>
          <a:noFill/>
        </p:spPr>
        <p:txBody>
          <a:bodyPr wrap="none" rtlCol="0">
            <a:spAutoFit/>
          </a:bodyPr>
          <a:lstStyle/>
          <a:p>
            <a:r>
              <a:rPr lang="es-CO" dirty="0"/>
              <a:t>1/2</a:t>
            </a:r>
          </a:p>
        </p:txBody>
      </p:sp>
      <p:sp>
        <p:nvSpPr>
          <p:cNvPr id="10" name="Rectángulo 9">
            <a:extLst>
              <a:ext uri="{FF2B5EF4-FFF2-40B4-BE49-F238E27FC236}">
                <a16:creationId xmlns:a16="http://schemas.microsoft.com/office/drawing/2014/main" id="{16BDDD35-C84F-FF42-B7D7-4465E14FEA9A}"/>
              </a:ext>
            </a:extLst>
          </p:cNvPr>
          <p:cNvSpPr/>
          <p:nvPr/>
        </p:nvSpPr>
        <p:spPr>
          <a:xfrm>
            <a:off x="5304908" y="5742153"/>
            <a:ext cx="222383" cy="2363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rgbClr val="7030A0"/>
                </a:solidFill>
              </a:rPr>
              <a:t>&gt;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2050" name="Picture 2" descr="Medicine doctor or medical students with stethoscope using digital tablet laptop,Health Check with digital system support for patient with medical icon at hospital, Medical network technology concept.">
            <a:extLst>
              <a:ext uri="{FF2B5EF4-FFF2-40B4-BE49-F238E27FC236}">
                <a16:creationId xmlns:a16="http://schemas.microsoft.com/office/drawing/2014/main" id="{9FA2C139-520F-DD45-9D82-3EC7763D7B9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691" t="25643"/>
          <a:stretch/>
        </p:blipFill>
        <p:spPr bwMode="auto">
          <a:xfrm flipH="1">
            <a:off x="195958" y="575353"/>
            <a:ext cx="7911934" cy="4947548"/>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redondeado 2">
            <a:extLst>
              <a:ext uri="{FF2B5EF4-FFF2-40B4-BE49-F238E27FC236}">
                <a16:creationId xmlns:a16="http://schemas.microsoft.com/office/drawing/2014/main" id="{FD27F5F0-39E3-F044-B824-948411878D2E}"/>
              </a:ext>
            </a:extLst>
          </p:cNvPr>
          <p:cNvSpPr/>
          <p:nvPr/>
        </p:nvSpPr>
        <p:spPr>
          <a:xfrm>
            <a:off x="184935" y="2743200"/>
            <a:ext cx="5065159" cy="2890138"/>
          </a:xfrm>
          <a:prstGeom prst="roundRect">
            <a:avLst>
              <a:gd name="adj" fmla="val 280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5024063"/>
            <a:ext cx="3948174" cy="1833935"/>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smtClean="0">
                <a:solidFill>
                  <a:schemeClr val="dk1"/>
                </a:solidFill>
              </a:rPr>
              <a:t>stock.adobe.com/co/images/id/294121843?as_audience=srp&amp;as_campaign=Freepik&amp;get_facets=1&amp;order=relevance&amp;safe_search=1&amp;as_content=api&amp;k=aplicaci%C3%B3n%20m%C3%A9dica&amp;filterscontent_typephoto=1&amp;tduid=58d5dcab88cd4f318bf9cd67f089f83c&amp;as_channel=affiliate&amp;as_campclass=redirect&amp;as_source=arvato </a:t>
            </a:r>
            <a:endParaRPr sz="1800" b="0" i="0" u="none" strike="noStrike" cap="none" dirty="0">
              <a:solidFill>
                <a:schemeClr val="dk1"/>
              </a:solidFill>
              <a:latin typeface="Arial"/>
              <a:ea typeface="Arial"/>
              <a:cs typeface="Arial"/>
              <a:sym typeface="Arial"/>
            </a:endParaRPr>
          </a:p>
        </p:txBody>
      </p:sp>
      <p:sp>
        <p:nvSpPr>
          <p:cNvPr id="2" name="Rectángulo 1">
            <a:extLst>
              <a:ext uri="{FF2B5EF4-FFF2-40B4-BE49-F238E27FC236}">
                <a16:creationId xmlns:a16="http://schemas.microsoft.com/office/drawing/2014/main" id="{CD5CDA23-AD93-7744-8181-E20EA6C62C2A}"/>
              </a:ext>
            </a:extLst>
          </p:cNvPr>
          <p:cNvSpPr/>
          <p:nvPr/>
        </p:nvSpPr>
        <p:spPr>
          <a:xfrm>
            <a:off x="530831" y="2913659"/>
            <a:ext cx="4452137" cy="3082767"/>
          </a:xfrm>
          <a:prstGeom prst="rect">
            <a:avLst/>
          </a:prstGeom>
        </p:spPr>
        <p:txBody>
          <a:bodyPr wrap="square">
            <a:spAutoFit/>
          </a:bodyPr>
          <a:lstStyle/>
          <a:p>
            <a:pPr algn="just">
              <a:lnSpc>
                <a:spcPct val="115000"/>
              </a:lnSpc>
            </a:pPr>
            <a:r>
              <a:rPr lang="es-CO" b="1" dirty="0">
                <a:latin typeface="Arial" panose="020B0604020202020204" pitchFamily="34" charset="0"/>
                <a:ea typeface="Arial" panose="020B0604020202020204" pitchFamily="34" charset="0"/>
              </a:rPr>
              <a:t>Ejemplo 2</a:t>
            </a:r>
          </a:p>
          <a:p>
            <a:pPr algn="just">
              <a:lnSpc>
                <a:spcPct val="115000"/>
              </a:lnSpc>
            </a:pPr>
            <a:endParaRPr lang="es-CO" sz="1200" dirty="0">
              <a:latin typeface="Arial" panose="020B0604020202020204" pitchFamily="34" charset="0"/>
              <a:ea typeface="Arial" panose="020B0604020202020204" pitchFamily="34" charset="0"/>
            </a:endParaRPr>
          </a:p>
          <a:p>
            <a:pPr algn="just">
              <a:lnSpc>
                <a:spcPct val="115000"/>
              </a:lnSpc>
            </a:pPr>
            <a:r>
              <a:rPr lang="es-CO" sz="1200" dirty="0">
                <a:latin typeface="Arial" panose="020B0604020202020204" pitchFamily="34" charset="0"/>
                <a:ea typeface="Arial" panose="020B0604020202020204" pitchFamily="34" charset="0"/>
              </a:rPr>
              <a:t>Continuando con el ejemplo anterior, supóngase que en el aplicativo web, los usuarios pueden descargar los resultados de los exámenes realizados para luego presentarlos en su consulta y así acceder a un tratamiento específico. Si este aplicativo falla, tanto los usuarios como los médicos se verían afectados igual, pues tampoco podrán acceder a esta información. </a:t>
            </a:r>
          </a:p>
          <a:p>
            <a:pPr algn="just">
              <a:lnSpc>
                <a:spcPct val="115000"/>
              </a:lnSpc>
            </a:pPr>
            <a:endParaRPr lang="es-CO" sz="1200" dirty="0">
              <a:latin typeface="Arial" panose="020B0604020202020204" pitchFamily="34" charset="0"/>
              <a:ea typeface="Arial" panose="020B0604020202020204" pitchFamily="34" charset="0"/>
            </a:endParaRPr>
          </a:p>
          <a:p>
            <a:pPr algn="just">
              <a:lnSpc>
                <a:spcPct val="115000"/>
              </a:lnSpc>
            </a:pPr>
            <a:r>
              <a:rPr lang="es-CO" sz="1200" dirty="0">
                <a:latin typeface="Arial" panose="020B0604020202020204" pitchFamily="34" charset="0"/>
                <a:ea typeface="Arial" panose="020B0604020202020204" pitchFamily="34" charset="0"/>
              </a:rPr>
              <a:t>De ahí que sea indispensable conocer de fondo la cobertura y niveles de servicio que puede ofrecer la organización para saber si puede prestar los servicios de acuerdo a las necesidades organizacionales de la empresa.</a:t>
            </a:r>
            <a:endParaRPr lang="es-CO" sz="1600" dirty="0">
              <a:latin typeface="Arial" panose="020B0604020202020204" pitchFamily="34" charset="0"/>
              <a:ea typeface="Arial" panose="020B0604020202020204" pitchFamily="34" charset="0"/>
            </a:endParaRPr>
          </a:p>
        </p:txBody>
      </p:sp>
      <p:sp>
        <p:nvSpPr>
          <p:cNvPr id="9" name="CuadroTexto 8">
            <a:extLst>
              <a:ext uri="{FF2B5EF4-FFF2-40B4-BE49-F238E27FC236}">
                <a16:creationId xmlns:a16="http://schemas.microsoft.com/office/drawing/2014/main" id="{215A3015-CEAA-1A42-A802-439B0341F05D}"/>
              </a:ext>
            </a:extLst>
          </p:cNvPr>
          <p:cNvSpPr txBox="1"/>
          <p:nvPr/>
        </p:nvSpPr>
        <p:spPr>
          <a:xfrm>
            <a:off x="4530904" y="6012997"/>
            <a:ext cx="433132" cy="307777"/>
          </a:xfrm>
          <a:prstGeom prst="rect">
            <a:avLst/>
          </a:prstGeom>
          <a:noFill/>
        </p:spPr>
        <p:txBody>
          <a:bodyPr wrap="none" rtlCol="0">
            <a:spAutoFit/>
          </a:bodyPr>
          <a:lstStyle/>
          <a:p>
            <a:r>
              <a:rPr lang="es-CO" dirty="0"/>
              <a:t>2/2</a:t>
            </a:r>
          </a:p>
        </p:txBody>
      </p:sp>
      <p:sp>
        <p:nvSpPr>
          <p:cNvPr id="10" name="Rectángulo 9">
            <a:extLst>
              <a:ext uri="{FF2B5EF4-FFF2-40B4-BE49-F238E27FC236}">
                <a16:creationId xmlns:a16="http://schemas.microsoft.com/office/drawing/2014/main" id="{16BDDD35-C84F-FF42-B7D7-4465E14FEA9A}"/>
              </a:ext>
            </a:extLst>
          </p:cNvPr>
          <p:cNvSpPr/>
          <p:nvPr/>
        </p:nvSpPr>
        <p:spPr>
          <a:xfrm>
            <a:off x="5027711" y="6048732"/>
            <a:ext cx="222383" cy="2363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rgbClr val="7030A0"/>
                </a:solidFill>
              </a:rPr>
              <a:t>&lt;</a:t>
            </a:r>
          </a:p>
        </p:txBody>
      </p:sp>
    </p:spTree>
    <p:extLst>
      <p:ext uri="{BB962C8B-B14F-4D97-AF65-F5344CB8AC3E}">
        <p14:creationId xmlns:p14="http://schemas.microsoft.com/office/powerpoint/2010/main" val="233615654"/>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262</Words>
  <Application>Microsoft Office PowerPoint</Application>
  <PresentationFormat>Panorámica</PresentationFormat>
  <Paragraphs>20</Paragraphs>
  <Slides>3</Slides>
  <Notes>3</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vt:i4>
      </vt:variant>
    </vt:vector>
  </HeadingPairs>
  <TitlesOfParts>
    <vt:vector size="6" baseType="lpstr">
      <vt:lpstr>Arial</vt:lpstr>
      <vt:lpstr>Calibri</vt:lpstr>
      <vt:lpstr>Tema de Office</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Usuario</cp:lastModifiedBy>
  <cp:revision>9</cp:revision>
  <dcterms:modified xsi:type="dcterms:W3CDTF">2022-05-11T20:54:18Z</dcterms:modified>
</cp:coreProperties>
</file>