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8" r:id="rId2"/>
    <p:sldId id="260" r:id="rId3"/>
    <p:sldId id="263" r:id="rId4"/>
    <p:sldId id="264" r:id="rId5"/>
    <p:sldId id="266" r:id="rId6"/>
    <p:sldId id="265" r:id="rId7"/>
    <p:sldId id="267"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EE"/>
    <a:srgbClr val="C0DC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074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2963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476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7605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540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es/vector-gratis/conjunto-banners-centro-datos_4385554.htm#page=2&amp;query=data%20center&amp;position=8&amp;from_view=search"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CF02_4_1_interactivo_elementos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395699" y="1257300"/>
            <a:ext cx="367643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cinco botones. Al </a:t>
            </a:r>
            <a:r>
              <a:rPr lang="es-ES" sz="1400" b="0" i="0" u="none" strike="noStrike" cap="none" dirty="0" smtClean="0">
                <a:solidFill>
                  <a:schemeClr val="dk1"/>
                </a:solidFill>
                <a:latin typeface="Arial"/>
                <a:ea typeface="Arial"/>
                <a:cs typeface="Arial"/>
                <a:sym typeface="Arial"/>
              </a:rPr>
              <a:t>hacer </a:t>
            </a:r>
            <a:r>
              <a:rPr lang="es-ES" sz="1400" b="0" i="0" u="none" strike="noStrike" cap="none" dirty="0">
                <a:solidFill>
                  <a:schemeClr val="dk1"/>
                </a:solidFill>
                <a:latin typeface="Arial"/>
                <a:ea typeface="Arial"/>
                <a:cs typeface="Arial"/>
                <a:sym typeface="Arial"/>
              </a:rPr>
              <a:t>clic sobre cada uno, se despliega su información respectiva, tal como se despliega en los siguientes </a:t>
            </a:r>
            <a:r>
              <a:rPr lang="es-ES" sz="1400" b="0" i="0" u="none" strike="noStrike" cap="none" dirty="0" err="1">
                <a:solidFill>
                  <a:schemeClr val="dk1"/>
                </a:solidFill>
                <a:latin typeface="Arial"/>
                <a:ea typeface="Arial"/>
                <a:cs typeface="Arial"/>
                <a:sym typeface="Arial"/>
              </a:rPr>
              <a:t>slides</a:t>
            </a:r>
            <a:r>
              <a:rPr lang="es-ES" sz="1400" b="0" i="0" u="none" strike="noStrike" cap="none" dirty="0">
                <a:solidFill>
                  <a:schemeClr val="dk1"/>
                </a:solidFill>
                <a:latin typeface="Arial"/>
                <a:ea typeface="Arial"/>
                <a:cs typeface="Arial"/>
                <a:sym typeface="Arial"/>
              </a:rPr>
              <a:t>.</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a:t>
            </a:r>
            <a:r>
              <a:rPr lang="es-ES" sz="1200" dirty="0" smtClean="0">
                <a:solidFill>
                  <a:schemeClr val="dk1"/>
                </a:solidFill>
                <a:hlinkClick r:id="rId3"/>
              </a:rPr>
              <a:t>www.freepik.es/vector-gratis/conjunto-banners-centro-datos_4385554.htm#page=2&amp;query=data%20center&amp;position=8&amp;from_view=search</a:t>
            </a:r>
            <a:r>
              <a:rPr lang="es-ES" sz="1200" dirty="0" smtClean="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njunto de banners de centro de datos vector gratuito">
            <a:extLst>
              <a:ext uri="{FF2B5EF4-FFF2-40B4-BE49-F238E27FC236}">
                <a16:creationId xmlns:a16="http://schemas.microsoft.com/office/drawing/2014/main" id="{78FDB013-808F-2A4D-9BAA-5EA623FEEB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872"/>
          <a:stretch/>
        </p:blipFill>
        <p:spPr bwMode="auto">
          <a:xfrm>
            <a:off x="466761" y="1377496"/>
            <a:ext cx="7105293" cy="248813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94A17EF-626E-984E-924A-E08081C1CCB2}"/>
              </a:ext>
            </a:extLst>
          </p:cNvPr>
          <p:cNvSpPr/>
          <p:nvPr/>
        </p:nvSpPr>
        <p:spPr>
          <a:xfrm>
            <a:off x="2147299" y="1428866"/>
            <a:ext cx="3791164" cy="307466"/>
          </a:xfrm>
          <a:prstGeom prst="rect">
            <a:avLst/>
          </a:prstGeom>
          <a:solidFill>
            <a:srgbClr val="C0D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FEA9923-8447-D147-8949-97ECEF141C99}"/>
              </a:ext>
            </a:extLst>
          </p:cNvPr>
          <p:cNvSpPr/>
          <p:nvPr/>
        </p:nvSpPr>
        <p:spPr>
          <a:xfrm>
            <a:off x="3001487" y="1736332"/>
            <a:ext cx="2181658" cy="226033"/>
          </a:xfrm>
          <a:prstGeom prst="rect">
            <a:avLst/>
          </a:prstGeom>
          <a:solidFill>
            <a:srgbClr val="CC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Elipse 2">
            <a:extLst>
              <a:ext uri="{FF2B5EF4-FFF2-40B4-BE49-F238E27FC236}">
                <a16:creationId xmlns:a16="http://schemas.microsoft.com/office/drawing/2014/main" id="{8A051BEC-5729-1D41-A2A2-370DC23E181C}"/>
              </a:ext>
            </a:extLst>
          </p:cNvPr>
          <p:cNvSpPr/>
          <p:nvPr/>
        </p:nvSpPr>
        <p:spPr>
          <a:xfrm>
            <a:off x="6996701" y="2499876"/>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9B0A85C7-F033-4242-B555-F8A09D999E59}"/>
              </a:ext>
            </a:extLst>
          </p:cNvPr>
          <p:cNvSpPr/>
          <p:nvPr/>
        </p:nvSpPr>
        <p:spPr>
          <a:xfrm>
            <a:off x="4416175" y="2792310"/>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5198BE0A-6285-0342-AD04-D6D96FC485F5}"/>
              </a:ext>
            </a:extLst>
          </p:cNvPr>
          <p:cNvSpPr/>
          <p:nvPr/>
        </p:nvSpPr>
        <p:spPr>
          <a:xfrm>
            <a:off x="1702085"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C7F3088A-D6D6-6C42-8EA1-B468E401F995}"/>
              </a:ext>
            </a:extLst>
          </p:cNvPr>
          <p:cNvSpPr/>
          <p:nvPr/>
        </p:nvSpPr>
        <p:spPr>
          <a:xfrm>
            <a:off x="693505" y="188176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3" name="Elipse 12">
            <a:extLst>
              <a:ext uri="{FF2B5EF4-FFF2-40B4-BE49-F238E27FC236}">
                <a16:creationId xmlns:a16="http://schemas.microsoft.com/office/drawing/2014/main" id="{529047AB-618F-EA40-9CAF-93A68DB84B52}"/>
              </a:ext>
            </a:extLst>
          </p:cNvPr>
          <p:cNvSpPr/>
          <p:nvPr/>
        </p:nvSpPr>
        <p:spPr>
          <a:xfrm>
            <a:off x="2511808"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/vector-gratis/conjunto-banners-centro-datos_4385554.htm#page=2&amp;query=data%20center&amp;position=8&amp;from_view=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njunto de banners de centro de datos vector gratuito">
            <a:extLst>
              <a:ext uri="{FF2B5EF4-FFF2-40B4-BE49-F238E27FC236}">
                <a16:creationId xmlns:a16="http://schemas.microsoft.com/office/drawing/2014/main" id="{78FDB013-808F-2A4D-9BAA-5EA623FEEB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872"/>
          <a:stretch/>
        </p:blipFill>
        <p:spPr bwMode="auto">
          <a:xfrm>
            <a:off x="466761" y="1377496"/>
            <a:ext cx="7105293" cy="248813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94A17EF-626E-984E-924A-E08081C1CCB2}"/>
              </a:ext>
            </a:extLst>
          </p:cNvPr>
          <p:cNvSpPr/>
          <p:nvPr/>
        </p:nvSpPr>
        <p:spPr>
          <a:xfrm>
            <a:off x="2147299" y="1428866"/>
            <a:ext cx="3791164" cy="307466"/>
          </a:xfrm>
          <a:prstGeom prst="rect">
            <a:avLst/>
          </a:prstGeom>
          <a:solidFill>
            <a:srgbClr val="C0D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FEA9923-8447-D147-8949-97ECEF141C99}"/>
              </a:ext>
            </a:extLst>
          </p:cNvPr>
          <p:cNvSpPr/>
          <p:nvPr/>
        </p:nvSpPr>
        <p:spPr>
          <a:xfrm>
            <a:off x="3001487" y="1736332"/>
            <a:ext cx="2181658" cy="226033"/>
          </a:xfrm>
          <a:prstGeom prst="rect">
            <a:avLst/>
          </a:prstGeom>
          <a:solidFill>
            <a:srgbClr val="CC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Elipse 2">
            <a:extLst>
              <a:ext uri="{FF2B5EF4-FFF2-40B4-BE49-F238E27FC236}">
                <a16:creationId xmlns:a16="http://schemas.microsoft.com/office/drawing/2014/main" id="{8A051BEC-5729-1D41-A2A2-370DC23E181C}"/>
              </a:ext>
            </a:extLst>
          </p:cNvPr>
          <p:cNvSpPr/>
          <p:nvPr/>
        </p:nvSpPr>
        <p:spPr>
          <a:xfrm>
            <a:off x="6996701" y="2499876"/>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9B0A85C7-F033-4242-B555-F8A09D999E59}"/>
              </a:ext>
            </a:extLst>
          </p:cNvPr>
          <p:cNvSpPr/>
          <p:nvPr/>
        </p:nvSpPr>
        <p:spPr>
          <a:xfrm>
            <a:off x="4416175" y="2792310"/>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5198BE0A-6285-0342-AD04-D6D96FC485F5}"/>
              </a:ext>
            </a:extLst>
          </p:cNvPr>
          <p:cNvSpPr/>
          <p:nvPr/>
        </p:nvSpPr>
        <p:spPr>
          <a:xfrm>
            <a:off x="1702085"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C7F3088A-D6D6-6C42-8EA1-B468E401F995}"/>
              </a:ext>
            </a:extLst>
          </p:cNvPr>
          <p:cNvSpPr/>
          <p:nvPr/>
        </p:nvSpPr>
        <p:spPr>
          <a:xfrm>
            <a:off x="693505" y="188176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3" name="Elipse 12">
            <a:extLst>
              <a:ext uri="{FF2B5EF4-FFF2-40B4-BE49-F238E27FC236}">
                <a16:creationId xmlns:a16="http://schemas.microsoft.com/office/drawing/2014/main" id="{529047AB-618F-EA40-9CAF-93A68DB84B52}"/>
              </a:ext>
            </a:extLst>
          </p:cNvPr>
          <p:cNvSpPr/>
          <p:nvPr/>
        </p:nvSpPr>
        <p:spPr>
          <a:xfrm>
            <a:off x="2511808"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4" name="Rectángulo 3">
            <a:extLst>
              <a:ext uri="{FF2B5EF4-FFF2-40B4-BE49-F238E27FC236}">
                <a16:creationId xmlns:a16="http://schemas.microsoft.com/office/drawing/2014/main" id="{E19548D2-EC89-B84E-BD46-665349730BE5}"/>
              </a:ext>
            </a:extLst>
          </p:cNvPr>
          <p:cNvSpPr/>
          <p:nvPr/>
        </p:nvSpPr>
        <p:spPr>
          <a:xfrm>
            <a:off x="693505" y="4329249"/>
            <a:ext cx="4494255" cy="1046440"/>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Computación</a:t>
            </a:r>
          </a:p>
          <a:p>
            <a:r>
              <a:rPr lang="es-CO" sz="1200" dirty="0">
                <a:latin typeface="Arial" panose="020B0604020202020204" pitchFamily="34" charset="0"/>
                <a:ea typeface="Arial" panose="020B0604020202020204" pitchFamily="34" charset="0"/>
              </a:rPr>
              <a:t> </a:t>
            </a:r>
          </a:p>
          <a:p>
            <a:r>
              <a:rPr lang="es-CO" sz="1200" dirty="0">
                <a:latin typeface="Arial" panose="020B0604020202020204" pitchFamily="34" charset="0"/>
                <a:ea typeface="Arial" panose="020B0604020202020204" pitchFamily="34" charset="0"/>
              </a:rPr>
              <a:t>Es proporcionada (en su mayoría) por servidores de alta gama y se compone por la memoria y la potencia, que es justamente lo que propicia la ejecución de las aplicaciones del CPD.</a:t>
            </a:r>
          </a:p>
        </p:txBody>
      </p:sp>
      <p:sp>
        <p:nvSpPr>
          <p:cNvPr id="5" name="Rectángulo 4">
            <a:extLst>
              <a:ext uri="{FF2B5EF4-FFF2-40B4-BE49-F238E27FC236}">
                <a16:creationId xmlns:a16="http://schemas.microsoft.com/office/drawing/2014/main" id="{E8E03E31-1515-4E4B-9119-23DF2E9CC70F}"/>
              </a:ext>
            </a:extLst>
          </p:cNvPr>
          <p:cNvSpPr/>
          <p:nvPr/>
        </p:nvSpPr>
        <p:spPr>
          <a:xfrm>
            <a:off x="466761" y="4181582"/>
            <a:ext cx="4716384" cy="14208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Conector recto 6">
            <a:extLst>
              <a:ext uri="{FF2B5EF4-FFF2-40B4-BE49-F238E27FC236}">
                <a16:creationId xmlns:a16="http://schemas.microsoft.com/office/drawing/2014/main" id="{E5F887B3-D984-114C-8FAA-45D38C66713D}"/>
              </a:ext>
            </a:extLst>
          </p:cNvPr>
          <p:cNvCxnSpPr>
            <a:endCxn id="10" idx="4"/>
          </p:cNvCxnSpPr>
          <p:nvPr/>
        </p:nvCxnSpPr>
        <p:spPr>
          <a:xfrm flipV="1">
            <a:off x="4544602" y="3035680"/>
            <a:ext cx="0" cy="114590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99874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/vector-gratis/conjunto-banners-centro-datos_4385554.htm#page=2&amp;query=data%20center&amp;position=8&amp;from_view=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njunto de banners de centro de datos vector gratuito">
            <a:extLst>
              <a:ext uri="{FF2B5EF4-FFF2-40B4-BE49-F238E27FC236}">
                <a16:creationId xmlns:a16="http://schemas.microsoft.com/office/drawing/2014/main" id="{78FDB013-808F-2A4D-9BAA-5EA623FEEB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872"/>
          <a:stretch/>
        </p:blipFill>
        <p:spPr bwMode="auto">
          <a:xfrm>
            <a:off x="466761" y="1377496"/>
            <a:ext cx="7105293" cy="248813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94A17EF-626E-984E-924A-E08081C1CCB2}"/>
              </a:ext>
            </a:extLst>
          </p:cNvPr>
          <p:cNvSpPr/>
          <p:nvPr/>
        </p:nvSpPr>
        <p:spPr>
          <a:xfrm>
            <a:off x="2147299" y="1428866"/>
            <a:ext cx="3791164" cy="307466"/>
          </a:xfrm>
          <a:prstGeom prst="rect">
            <a:avLst/>
          </a:prstGeom>
          <a:solidFill>
            <a:srgbClr val="C0D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FEA9923-8447-D147-8949-97ECEF141C99}"/>
              </a:ext>
            </a:extLst>
          </p:cNvPr>
          <p:cNvSpPr/>
          <p:nvPr/>
        </p:nvSpPr>
        <p:spPr>
          <a:xfrm>
            <a:off x="3001487" y="1736332"/>
            <a:ext cx="2181658" cy="226033"/>
          </a:xfrm>
          <a:prstGeom prst="rect">
            <a:avLst/>
          </a:prstGeom>
          <a:solidFill>
            <a:srgbClr val="CC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Elipse 2">
            <a:extLst>
              <a:ext uri="{FF2B5EF4-FFF2-40B4-BE49-F238E27FC236}">
                <a16:creationId xmlns:a16="http://schemas.microsoft.com/office/drawing/2014/main" id="{8A051BEC-5729-1D41-A2A2-370DC23E181C}"/>
              </a:ext>
            </a:extLst>
          </p:cNvPr>
          <p:cNvSpPr/>
          <p:nvPr/>
        </p:nvSpPr>
        <p:spPr>
          <a:xfrm>
            <a:off x="6996701" y="2499876"/>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9B0A85C7-F033-4242-B555-F8A09D999E59}"/>
              </a:ext>
            </a:extLst>
          </p:cNvPr>
          <p:cNvSpPr/>
          <p:nvPr/>
        </p:nvSpPr>
        <p:spPr>
          <a:xfrm>
            <a:off x="4416175" y="2792310"/>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5198BE0A-6285-0342-AD04-D6D96FC485F5}"/>
              </a:ext>
            </a:extLst>
          </p:cNvPr>
          <p:cNvSpPr/>
          <p:nvPr/>
        </p:nvSpPr>
        <p:spPr>
          <a:xfrm>
            <a:off x="1702085"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C7F3088A-D6D6-6C42-8EA1-B468E401F995}"/>
              </a:ext>
            </a:extLst>
          </p:cNvPr>
          <p:cNvSpPr/>
          <p:nvPr/>
        </p:nvSpPr>
        <p:spPr>
          <a:xfrm>
            <a:off x="693505" y="188176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3" name="Elipse 12">
            <a:extLst>
              <a:ext uri="{FF2B5EF4-FFF2-40B4-BE49-F238E27FC236}">
                <a16:creationId xmlns:a16="http://schemas.microsoft.com/office/drawing/2014/main" id="{529047AB-618F-EA40-9CAF-93A68DB84B52}"/>
              </a:ext>
            </a:extLst>
          </p:cNvPr>
          <p:cNvSpPr/>
          <p:nvPr/>
        </p:nvSpPr>
        <p:spPr>
          <a:xfrm>
            <a:off x="2511808"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4" name="Rectángulo 3">
            <a:extLst>
              <a:ext uri="{FF2B5EF4-FFF2-40B4-BE49-F238E27FC236}">
                <a16:creationId xmlns:a16="http://schemas.microsoft.com/office/drawing/2014/main" id="{E19548D2-EC89-B84E-BD46-665349730BE5}"/>
              </a:ext>
            </a:extLst>
          </p:cNvPr>
          <p:cNvSpPr/>
          <p:nvPr/>
        </p:nvSpPr>
        <p:spPr>
          <a:xfrm>
            <a:off x="2149013" y="4213402"/>
            <a:ext cx="5402493" cy="1231106"/>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Seguridad</a:t>
            </a:r>
          </a:p>
          <a:p>
            <a:r>
              <a:rPr lang="es-CO" sz="1200" dirty="0">
                <a:latin typeface="Arial" panose="020B0604020202020204" pitchFamily="34" charset="0"/>
                <a:ea typeface="Arial" panose="020B0604020202020204" pitchFamily="34" charset="0"/>
              </a:rPr>
              <a:t> </a:t>
            </a:r>
          </a:p>
          <a:p>
            <a:r>
              <a:rPr lang="es-CO" sz="1200" dirty="0">
                <a:latin typeface="Arial" panose="020B0604020202020204" pitchFamily="34" charset="0"/>
                <a:ea typeface="Arial" panose="020B0604020202020204" pitchFamily="34" charset="0"/>
              </a:rPr>
              <a:t>Es un elemento fundamental en un </a:t>
            </a:r>
            <a:r>
              <a:rPr lang="es-CO" sz="1200" i="1" dirty="0">
                <a:latin typeface="Arial" panose="020B0604020202020204" pitchFamily="34" charset="0"/>
                <a:ea typeface="Arial" panose="020B0604020202020204" pitchFamily="34" charset="0"/>
              </a:rPr>
              <a:t>data center</a:t>
            </a:r>
            <a:r>
              <a:rPr lang="es-CO" sz="1200" dirty="0">
                <a:latin typeface="Arial" panose="020B0604020202020204" pitchFamily="34" charset="0"/>
                <a:ea typeface="Arial" panose="020B0604020202020204" pitchFamily="34" charset="0"/>
              </a:rPr>
              <a:t>, ya que su principal objetivo es garantizar que la información de una empresa no tenga fugas o sufra ante diferentes situaciones como robos de información, accesos no autorizados, desastres naturales, incendios, entre otras.</a:t>
            </a:r>
          </a:p>
        </p:txBody>
      </p:sp>
      <p:sp>
        <p:nvSpPr>
          <p:cNvPr id="5" name="Rectángulo 4">
            <a:extLst>
              <a:ext uri="{FF2B5EF4-FFF2-40B4-BE49-F238E27FC236}">
                <a16:creationId xmlns:a16="http://schemas.microsoft.com/office/drawing/2014/main" id="{E8E03E31-1515-4E4B-9119-23DF2E9CC70F}"/>
              </a:ext>
            </a:extLst>
          </p:cNvPr>
          <p:cNvSpPr/>
          <p:nvPr/>
        </p:nvSpPr>
        <p:spPr>
          <a:xfrm>
            <a:off x="1942816" y="4106831"/>
            <a:ext cx="5629237" cy="14208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Conector recto 6">
            <a:extLst>
              <a:ext uri="{FF2B5EF4-FFF2-40B4-BE49-F238E27FC236}">
                <a16:creationId xmlns:a16="http://schemas.microsoft.com/office/drawing/2014/main" id="{E5F887B3-D984-114C-8FAA-45D38C66713D}"/>
              </a:ext>
            </a:extLst>
          </p:cNvPr>
          <p:cNvCxnSpPr>
            <a:cxnSpLocks/>
            <a:endCxn id="3" idx="4"/>
          </p:cNvCxnSpPr>
          <p:nvPr/>
        </p:nvCxnSpPr>
        <p:spPr>
          <a:xfrm flipH="1" flipV="1">
            <a:off x="7125128" y="2743246"/>
            <a:ext cx="5140" cy="136358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19240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/vector-gratis/conjunto-banners-centro-datos_4385554.htm#page=2&amp;query=data%20center&amp;position=8&amp;from_view=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njunto de banners de centro de datos vector gratuito">
            <a:extLst>
              <a:ext uri="{FF2B5EF4-FFF2-40B4-BE49-F238E27FC236}">
                <a16:creationId xmlns:a16="http://schemas.microsoft.com/office/drawing/2014/main" id="{78FDB013-808F-2A4D-9BAA-5EA623FEEB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872"/>
          <a:stretch/>
        </p:blipFill>
        <p:spPr bwMode="auto">
          <a:xfrm>
            <a:off x="466761" y="1377496"/>
            <a:ext cx="7105293" cy="248813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94A17EF-626E-984E-924A-E08081C1CCB2}"/>
              </a:ext>
            </a:extLst>
          </p:cNvPr>
          <p:cNvSpPr/>
          <p:nvPr/>
        </p:nvSpPr>
        <p:spPr>
          <a:xfrm>
            <a:off x="2147299" y="1428866"/>
            <a:ext cx="3791164" cy="307466"/>
          </a:xfrm>
          <a:prstGeom prst="rect">
            <a:avLst/>
          </a:prstGeom>
          <a:solidFill>
            <a:srgbClr val="C0D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FEA9923-8447-D147-8949-97ECEF141C99}"/>
              </a:ext>
            </a:extLst>
          </p:cNvPr>
          <p:cNvSpPr/>
          <p:nvPr/>
        </p:nvSpPr>
        <p:spPr>
          <a:xfrm>
            <a:off x="3001487" y="1736332"/>
            <a:ext cx="2181658" cy="226033"/>
          </a:xfrm>
          <a:prstGeom prst="rect">
            <a:avLst/>
          </a:prstGeom>
          <a:solidFill>
            <a:srgbClr val="CC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Elipse 2">
            <a:extLst>
              <a:ext uri="{FF2B5EF4-FFF2-40B4-BE49-F238E27FC236}">
                <a16:creationId xmlns:a16="http://schemas.microsoft.com/office/drawing/2014/main" id="{8A051BEC-5729-1D41-A2A2-370DC23E181C}"/>
              </a:ext>
            </a:extLst>
          </p:cNvPr>
          <p:cNvSpPr/>
          <p:nvPr/>
        </p:nvSpPr>
        <p:spPr>
          <a:xfrm>
            <a:off x="6996701" y="2499876"/>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9B0A85C7-F033-4242-B555-F8A09D999E59}"/>
              </a:ext>
            </a:extLst>
          </p:cNvPr>
          <p:cNvSpPr/>
          <p:nvPr/>
        </p:nvSpPr>
        <p:spPr>
          <a:xfrm>
            <a:off x="4416175" y="2792310"/>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5198BE0A-6285-0342-AD04-D6D96FC485F5}"/>
              </a:ext>
            </a:extLst>
          </p:cNvPr>
          <p:cNvSpPr/>
          <p:nvPr/>
        </p:nvSpPr>
        <p:spPr>
          <a:xfrm>
            <a:off x="1702085"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C7F3088A-D6D6-6C42-8EA1-B468E401F995}"/>
              </a:ext>
            </a:extLst>
          </p:cNvPr>
          <p:cNvSpPr/>
          <p:nvPr/>
        </p:nvSpPr>
        <p:spPr>
          <a:xfrm>
            <a:off x="693505" y="188176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3" name="Elipse 12">
            <a:extLst>
              <a:ext uri="{FF2B5EF4-FFF2-40B4-BE49-F238E27FC236}">
                <a16:creationId xmlns:a16="http://schemas.microsoft.com/office/drawing/2014/main" id="{529047AB-618F-EA40-9CAF-93A68DB84B52}"/>
              </a:ext>
            </a:extLst>
          </p:cNvPr>
          <p:cNvSpPr/>
          <p:nvPr/>
        </p:nvSpPr>
        <p:spPr>
          <a:xfrm>
            <a:off x="2511808"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4" name="Rectángulo 3">
            <a:extLst>
              <a:ext uri="{FF2B5EF4-FFF2-40B4-BE49-F238E27FC236}">
                <a16:creationId xmlns:a16="http://schemas.microsoft.com/office/drawing/2014/main" id="{E19548D2-EC89-B84E-BD46-665349730BE5}"/>
              </a:ext>
            </a:extLst>
          </p:cNvPr>
          <p:cNvSpPr/>
          <p:nvPr/>
        </p:nvSpPr>
        <p:spPr>
          <a:xfrm>
            <a:off x="693505" y="4393083"/>
            <a:ext cx="6255235" cy="1600438"/>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Almacenamiento</a:t>
            </a:r>
          </a:p>
          <a:p>
            <a:r>
              <a:rPr lang="es-CO" sz="1200" dirty="0">
                <a:latin typeface="Arial" panose="020B0604020202020204" pitchFamily="34" charset="0"/>
                <a:ea typeface="Arial" panose="020B0604020202020204" pitchFamily="34" charset="0"/>
              </a:rPr>
              <a:t> </a:t>
            </a:r>
          </a:p>
          <a:p>
            <a:r>
              <a:rPr lang="es-CO" sz="1200" dirty="0">
                <a:latin typeface="Arial" panose="020B0604020202020204" pitchFamily="34" charset="0"/>
                <a:ea typeface="Arial" panose="020B0604020202020204" pitchFamily="34" charset="0"/>
              </a:rPr>
              <a:t>Toda la información y los datos de una empresa se almacenan dentro del CPD en diferentes soportes. Estos pueden ser cintas, unidades de estado sólido o múltiples copias de seguridad. Muchas grandes empresas optan por un procesado de datos en la nube para la recuperación de desastres y copias de seguridad. Y aunque la nube puede ser la fuente principal de almacenamiento, los gastos de transportar datos totalmente en esta modalidad suelen ser menos rentables que un almacenamiento local.</a:t>
            </a:r>
            <a:endParaRPr lang="es-CO" sz="1600" dirty="0">
              <a:latin typeface="Arial" panose="020B0604020202020204" pitchFamily="34" charset="0"/>
              <a:ea typeface="Arial" panose="020B0604020202020204" pitchFamily="34" charset="0"/>
            </a:endParaRPr>
          </a:p>
        </p:txBody>
      </p:sp>
      <p:sp>
        <p:nvSpPr>
          <p:cNvPr id="5" name="Rectángulo 4">
            <a:extLst>
              <a:ext uri="{FF2B5EF4-FFF2-40B4-BE49-F238E27FC236}">
                <a16:creationId xmlns:a16="http://schemas.microsoft.com/office/drawing/2014/main" id="{E8E03E31-1515-4E4B-9119-23DF2E9CC70F}"/>
              </a:ext>
            </a:extLst>
          </p:cNvPr>
          <p:cNvSpPr/>
          <p:nvPr/>
        </p:nvSpPr>
        <p:spPr>
          <a:xfrm>
            <a:off x="466761" y="4232843"/>
            <a:ext cx="6868978" cy="1901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Conector recto 6">
            <a:extLst>
              <a:ext uri="{FF2B5EF4-FFF2-40B4-BE49-F238E27FC236}">
                <a16:creationId xmlns:a16="http://schemas.microsoft.com/office/drawing/2014/main" id="{E5F887B3-D984-114C-8FAA-45D38C66713D}"/>
              </a:ext>
            </a:extLst>
          </p:cNvPr>
          <p:cNvCxnSpPr>
            <a:cxnSpLocks/>
          </p:cNvCxnSpPr>
          <p:nvPr/>
        </p:nvCxnSpPr>
        <p:spPr>
          <a:xfrm flipH="1" flipV="1">
            <a:off x="821932" y="2125135"/>
            <a:ext cx="5141" cy="21077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7203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/vector-gratis/conjunto-banners-centro-datos_4385554.htm#page=2&amp;query=data%20center&amp;position=8&amp;from_view=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njunto de banners de centro de datos vector gratuito">
            <a:extLst>
              <a:ext uri="{FF2B5EF4-FFF2-40B4-BE49-F238E27FC236}">
                <a16:creationId xmlns:a16="http://schemas.microsoft.com/office/drawing/2014/main" id="{78FDB013-808F-2A4D-9BAA-5EA623FEEB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872"/>
          <a:stretch/>
        </p:blipFill>
        <p:spPr bwMode="auto">
          <a:xfrm>
            <a:off x="466761" y="1377496"/>
            <a:ext cx="7105293" cy="248813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94A17EF-626E-984E-924A-E08081C1CCB2}"/>
              </a:ext>
            </a:extLst>
          </p:cNvPr>
          <p:cNvSpPr/>
          <p:nvPr/>
        </p:nvSpPr>
        <p:spPr>
          <a:xfrm>
            <a:off x="2147299" y="1428866"/>
            <a:ext cx="3791164" cy="307466"/>
          </a:xfrm>
          <a:prstGeom prst="rect">
            <a:avLst/>
          </a:prstGeom>
          <a:solidFill>
            <a:srgbClr val="C0D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FEA9923-8447-D147-8949-97ECEF141C99}"/>
              </a:ext>
            </a:extLst>
          </p:cNvPr>
          <p:cNvSpPr/>
          <p:nvPr/>
        </p:nvSpPr>
        <p:spPr>
          <a:xfrm>
            <a:off x="3001487" y="1736332"/>
            <a:ext cx="2181658" cy="226033"/>
          </a:xfrm>
          <a:prstGeom prst="rect">
            <a:avLst/>
          </a:prstGeom>
          <a:solidFill>
            <a:srgbClr val="CC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Elipse 2">
            <a:extLst>
              <a:ext uri="{FF2B5EF4-FFF2-40B4-BE49-F238E27FC236}">
                <a16:creationId xmlns:a16="http://schemas.microsoft.com/office/drawing/2014/main" id="{8A051BEC-5729-1D41-A2A2-370DC23E181C}"/>
              </a:ext>
            </a:extLst>
          </p:cNvPr>
          <p:cNvSpPr/>
          <p:nvPr/>
        </p:nvSpPr>
        <p:spPr>
          <a:xfrm>
            <a:off x="6996701" y="2499876"/>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9B0A85C7-F033-4242-B555-F8A09D999E59}"/>
              </a:ext>
            </a:extLst>
          </p:cNvPr>
          <p:cNvSpPr/>
          <p:nvPr/>
        </p:nvSpPr>
        <p:spPr>
          <a:xfrm>
            <a:off x="4416175" y="2792310"/>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5198BE0A-6285-0342-AD04-D6D96FC485F5}"/>
              </a:ext>
            </a:extLst>
          </p:cNvPr>
          <p:cNvSpPr/>
          <p:nvPr/>
        </p:nvSpPr>
        <p:spPr>
          <a:xfrm>
            <a:off x="1702085"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C7F3088A-D6D6-6C42-8EA1-B468E401F995}"/>
              </a:ext>
            </a:extLst>
          </p:cNvPr>
          <p:cNvSpPr/>
          <p:nvPr/>
        </p:nvSpPr>
        <p:spPr>
          <a:xfrm>
            <a:off x="693505" y="188176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3" name="Elipse 12">
            <a:extLst>
              <a:ext uri="{FF2B5EF4-FFF2-40B4-BE49-F238E27FC236}">
                <a16:creationId xmlns:a16="http://schemas.microsoft.com/office/drawing/2014/main" id="{529047AB-618F-EA40-9CAF-93A68DB84B52}"/>
              </a:ext>
            </a:extLst>
          </p:cNvPr>
          <p:cNvSpPr/>
          <p:nvPr/>
        </p:nvSpPr>
        <p:spPr>
          <a:xfrm>
            <a:off x="2511808"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4" name="Rectángulo 3">
            <a:extLst>
              <a:ext uri="{FF2B5EF4-FFF2-40B4-BE49-F238E27FC236}">
                <a16:creationId xmlns:a16="http://schemas.microsoft.com/office/drawing/2014/main" id="{E19548D2-EC89-B84E-BD46-665349730BE5}"/>
              </a:ext>
            </a:extLst>
          </p:cNvPr>
          <p:cNvSpPr/>
          <p:nvPr/>
        </p:nvSpPr>
        <p:spPr>
          <a:xfrm>
            <a:off x="998308" y="4287106"/>
            <a:ext cx="4693575" cy="1231106"/>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Redes</a:t>
            </a:r>
          </a:p>
          <a:p>
            <a:r>
              <a:rPr lang="es-CO" sz="1200" dirty="0">
                <a:latin typeface="Arial" panose="020B0604020202020204" pitchFamily="34" charset="0"/>
                <a:ea typeface="Arial" panose="020B0604020202020204" pitchFamily="34" charset="0"/>
              </a:rPr>
              <a:t> </a:t>
            </a:r>
          </a:p>
          <a:p>
            <a:r>
              <a:rPr lang="es-CO" sz="1200" dirty="0">
                <a:latin typeface="Arial" panose="020B0604020202020204" pitchFamily="34" charset="0"/>
                <a:ea typeface="Arial" panose="020B0604020202020204" pitchFamily="34" charset="0"/>
              </a:rPr>
              <a:t>Este elemento se refiere a las interconexiones entre los componentes del data center y el entorno exterior en el que se encuentra. Esto incluye enrutadores, conmutadores, controladores de entrega de aplicaciones, entre otros más.</a:t>
            </a:r>
          </a:p>
        </p:txBody>
      </p:sp>
      <p:sp>
        <p:nvSpPr>
          <p:cNvPr id="5" name="Rectángulo 4">
            <a:extLst>
              <a:ext uri="{FF2B5EF4-FFF2-40B4-BE49-F238E27FC236}">
                <a16:creationId xmlns:a16="http://schemas.microsoft.com/office/drawing/2014/main" id="{E8E03E31-1515-4E4B-9119-23DF2E9CC70F}"/>
              </a:ext>
            </a:extLst>
          </p:cNvPr>
          <p:cNvSpPr/>
          <p:nvPr/>
        </p:nvSpPr>
        <p:spPr>
          <a:xfrm>
            <a:off x="792111" y="4149713"/>
            <a:ext cx="5043605" cy="15318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Conector recto 6">
            <a:extLst>
              <a:ext uri="{FF2B5EF4-FFF2-40B4-BE49-F238E27FC236}">
                <a16:creationId xmlns:a16="http://schemas.microsoft.com/office/drawing/2014/main" id="{E5F887B3-D984-114C-8FAA-45D38C66713D}"/>
              </a:ext>
            </a:extLst>
          </p:cNvPr>
          <p:cNvCxnSpPr>
            <a:cxnSpLocks/>
          </p:cNvCxnSpPr>
          <p:nvPr/>
        </p:nvCxnSpPr>
        <p:spPr>
          <a:xfrm flipH="1" flipV="1">
            <a:off x="1830512" y="3157365"/>
            <a:ext cx="4" cy="9923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65914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/vector-gratis/conjunto-banners-centro-datos_4385554.htm#page=2&amp;query=data%20center&amp;position=8&amp;from_view=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njunto de banners de centro de datos vector gratuito">
            <a:extLst>
              <a:ext uri="{FF2B5EF4-FFF2-40B4-BE49-F238E27FC236}">
                <a16:creationId xmlns:a16="http://schemas.microsoft.com/office/drawing/2014/main" id="{78FDB013-808F-2A4D-9BAA-5EA623FEEB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872"/>
          <a:stretch/>
        </p:blipFill>
        <p:spPr bwMode="auto">
          <a:xfrm>
            <a:off x="466761" y="1377496"/>
            <a:ext cx="7105293" cy="248813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94A17EF-626E-984E-924A-E08081C1CCB2}"/>
              </a:ext>
            </a:extLst>
          </p:cNvPr>
          <p:cNvSpPr/>
          <p:nvPr/>
        </p:nvSpPr>
        <p:spPr>
          <a:xfrm>
            <a:off x="2147299" y="1428866"/>
            <a:ext cx="3791164" cy="307466"/>
          </a:xfrm>
          <a:prstGeom prst="rect">
            <a:avLst/>
          </a:prstGeom>
          <a:solidFill>
            <a:srgbClr val="C0D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FEA9923-8447-D147-8949-97ECEF141C99}"/>
              </a:ext>
            </a:extLst>
          </p:cNvPr>
          <p:cNvSpPr/>
          <p:nvPr/>
        </p:nvSpPr>
        <p:spPr>
          <a:xfrm>
            <a:off x="3001487" y="1736332"/>
            <a:ext cx="2181658" cy="226033"/>
          </a:xfrm>
          <a:prstGeom prst="rect">
            <a:avLst/>
          </a:prstGeom>
          <a:solidFill>
            <a:srgbClr val="CC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Elipse 2">
            <a:extLst>
              <a:ext uri="{FF2B5EF4-FFF2-40B4-BE49-F238E27FC236}">
                <a16:creationId xmlns:a16="http://schemas.microsoft.com/office/drawing/2014/main" id="{8A051BEC-5729-1D41-A2A2-370DC23E181C}"/>
              </a:ext>
            </a:extLst>
          </p:cNvPr>
          <p:cNvSpPr/>
          <p:nvPr/>
        </p:nvSpPr>
        <p:spPr>
          <a:xfrm>
            <a:off x="6996701" y="2499876"/>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9B0A85C7-F033-4242-B555-F8A09D999E59}"/>
              </a:ext>
            </a:extLst>
          </p:cNvPr>
          <p:cNvSpPr/>
          <p:nvPr/>
        </p:nvSpPr>
        <p:spPr>
          <a:xfrm>
            <a:off x="4416175" y="2792310"/>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5198BE0A-6285-0342-AD04-D6D96FC485F5}"/>
              </a:ext>
            </a:extLst>
          </p:cNvPr>
          <p:cNvSpPr/>
          <p:nvPr/>
        </p:nvSpPr>
        <p:spPr>
          <a:xfrm>
            <a:off x="1702085"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C7F3088A-D6D6-6C42-8EA1-B468E401F995}"/>
              </a:ext>
            </a:extLst>
          </p:cNvPr>
          <p:cNvSpPr/>
          <p:nvPr/>
        </p:nvSpPr>
        <p:spPr>
          <a:xfrm>
            <a:off x="693505" y="188176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3" name="Elipse 12">
            <a:extLst>
              <a:ext uri="{FF2B5EF4-FFF2-40B4-BE49-F238E27FC236}">
                <a16:creationId xmlns:a16="http://schemas.microsoft.com/office/drawing/2014/main" id="{529047AB-618F-EA40-9CAF-93A68DB84B52}"/>
              </a:ext>
            </a:extLst>
          </p:cNvPr>
          <p:cNvSpPr/>
          <p:nvPr/>
        </p:nvSpPr>
        <p:spPr>
          <a:xfrm>
            <a:off x="2511808" y="2913995"/>
            <a:ext cx="256854" cy="2433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4" name="Rectángulo 3">
            <a:extLst>
              <a:ext uri="{FF2B5EF4-FFF2-40B4-BE49-F238E27FC236}">
                <a16:creationId xmlns:a16="http://schemas.microsoft.com/office/drawing/2014/main" id="{E19548D2-EC89-B84E-BD46-665349730BE5}"/>
              </a:ext>
            </a:extLst>
          </p:cNvPr>
          <p:cNvSpPr/>
          <p:nvPr/>
        </p:nvSpPr>
        <p:spPr>
          <a:xfrm>
            <a:off x="1820241" y="4287106"/>
            <a:ext cx="4929868" cy="1231106"/>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Software de análisis</a:t>
            </a:r>
          </a:p>
          <a:p>
            <a:r>
              <a:rPr lang="es-CO" sz="1200" dirty="0">
                <a:latin typeface="Arial" panose="020B0604020202020204" pitchFamily="34" charset="0"/>
                <a:ea typeface="Arial" panose="020B0604020202020204" pitchFamily="34" charset="0"/>
              </a:rPr>
              <a:t> </a:t>
            </a:r>
          </a:p>
          <a:p>
            <a:r>
              <a:rPr lang="es-CO" sz="1200" dirty="0">
                <a:latin typeface="Arial" panose="020B0604020202020204" pitchFamily="34" charset="0"/>
                <a:ea typeface="Arial" panose="020B0604020202020204" pitchFamily="34" charset="0"/>
              </a:rPr>
              <a:t>Es un elemento que proporciona seguridad de los datos y facilidad de uso. Una de las funciones más populares es el análisis predictivo, el cual cumple el objetivo de analizar los datos actuales de una empresa para hacer predicciones inteligentes para el futuro.</a:t>
            </a:r>
            <a:endParaRPr lang="es-CO" sz="1600" dirty="0">
              <a:latin typeface="Arial" panose="020B0604020202020204" pitchFamily="34" charset="0"/>
              <a:ea typeface="Arial" panose="020B0604020202020204" pitchFamily="34" charset="0"/>
            </a:endParaRPr>
          </a:p>
        </p:txBody>
      </p:sp>
      <p:sp>
        <p:nvSpPr>
          <p:cNvPr id="5" name="Rectángulo 4">
            <a:extLst>
              <a:ext uri="{FF2B5EF4-FFF2-40B4-BE49-F238E27FC236}">
                <a16:creationId xmlns:a16="http://schemas.microsoft.com/office/drawing/2014/main" id="{E8E03E31-1515-4E4B-9119-23DF2E9CC70F}"/>
              </a:ext>
            </a:extLst>
          </p:cNvPr>
          <p:cNvSpPr/>
          <p:nvPr/>
        </p:nvSpPr>
        <p:spPr>
          <a:xfrm>
            <a:off x="1614044" y="4149713"/>
            <a:ext cx="5382657" cy="15318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Conector recto 6">
            <a:extLst>
              <a:ext uri="{FF2B5EF4-FFF2-40B4-BE49-F238E27FC236}">
                <a16:creationId xmlns:a16="http://schemas.microsoft.com/office/drawing/2014/main" id="{E5F887B3-D984-114C-8FAA-45D38C66713D}"/>
              </a:ext>
            </a:extLst>
          </p:cNvPr>
          <p:cNvCxnSpPr>
            <a:cxnSpLocks/>
          </p:cNvCxnSpPr>
          <p:nvPr/>
        </p:nvCxnSpPr>
        <p:spPr>
          <a:xfrm flipH="1" flipV="1">
            <a:off x="2652445" y="3157365"/>
            <a:ext cx="4" cy="9923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388457"/>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139</Words>
  <Application>Microsoft Office PowerPoint</Application>
  <PresentationFormat>Panorámica</PresentationFormat>
  <Paragraphs>59</Paragraphs>
  <Slides>7</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11</cp:revision>
  <dcterms:modified xsi:type="dcterms:W3CDTF">2022-05-11T22:10:17Z</dcterms:modified>
</cp:coreProperties>
</file>