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8" r:id="rId2"/>
    <p:sldId id="262" r:id="rId3"/>
    <p:sldId id="263" r:id="rId4"/>
    <p:sldId id="264"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39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142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4327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tock.adobe.com/co/images/teamwork-and-business-line-icons-collection-big-ui-icon-set-thin-outline-icons-pack-vector-illustration-eps10/490952618?prev_url=detai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CF02_4_1_interactivo_riesgos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7"/>
          <p:cNvSpPr txBox="1"/>
          <p:nvPr/>
        </p:nvSpPr>
        <p:spPr>
          <a:xfrm>
            <a:off x="8374926" y="1180197"/>
            <a:ext cx="3695495"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dos botones de acuerdo a referencia visual dada. Al dar clic sobre cada botón aparece al lado el respectivo contenido.</a:t>
            </a:r>
            <a:endParaRPr sz="1400" b="0" i="0" u="none" strike="noStrike" cap="none" dirty="0">
              <a:solidFill>
                <a:schemeClr val="dk1"/>
              </a:solidFill>
              <a:latin typeface="Arial"/>
              <a:ea typeface="Arial"/>
              <a:cs typeface="Arial"/>
              <a:sym typeface="Arial"/>
            </a:endParaRPr>
          </a:p>
        </p:txBody>
      </p:sp>
      <p:sp>
        <p:nvSpPr>
          <p:cNvPr id="124" name="Google Shape;124;p7"/>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7"/>
          <p:cNvSpPr/>
          <p:nvPr/>
        </p:nvSpPr>
        <p:spPr>
          <a:xfrm>
            <a:off x="8253350" y="3935399"/>
            <a:ext cx="3948174" cy="292259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smtClean="0">
                <a:solidFill>
                  <a:schemeClr val="dk1"/>
                </a:solidFill>
              </a:rPr>
              <a:t>stock.adobe.com/co/images/id/323735970?as_audience=srp&amp;as_campaign=Freepik&amp;get_facets=1&amp;order=relevance&amp;safe_search=1&amp;as_content=api&amp;k=infograf%C3%ADa%20dos&amp;filterscontent_typezip_vector=1&amp;tduid=58d5dcab88cd4f318bf9cd67f089f83c&amp;as_channel=affiliate&amp;as_campclass=redirect&amp;as_source=arvato</a:t>
            </a:r>
          </a:p>
          <a:p>
            <a:pPr lvl="0">
              <a:buClr>
                <a:schemeClr val="dk1"/>
              </a:buClr>
              <a:buSzPts val="300"/>
            </a:pPr>
            <a:endParaRPr lang="es-ES" sz="1200" dirty="0">
              <a:solidFill>
                <a:schemeClr val="dk1"/>
              </a:solidFill>
            </a:endParaRPr>
          </a:p>
          <a:p>
            <a:pPr lvl="0">
              <a:buClr>
                <a:schemeClr val="dk1"/>
              </a:buClr>
              <a:buSzPts val="300"/>
            </a:pPr>
            <a:r>
              <a:rPr lang="es-ES" sz="1200" dirty="0">
                <a:solidFill>
                  <a:schemeClr val="dk1"/>
                </a:solidFill>
                <a:hlinkClick r:id="rId3"/>
              </a:rPr>
              <a:t>https://</a:t>
            </a:r>
            <a:r>
              <a:rPr lang="es-ES" sz="1200" dirty="0" smtClean="0">
                <a:solidFill>
                  <a:schemeClr val="dk1"/>
                </a:solidFill>
                <a:hlinkClick r:id="rId3"/>
              </a:rPr>
              <a:t>stock.adobe.com/co/images/teamwork-and-business-line-icons-collection-big-ui-icon-set-thin-outline-icons-pack-vector-illustration-eps10/490952618?prev_url=detail</a:t>
            </a:r>
            <a:r>
              <a:rPr lang="es-ES" sz="1200" dirty="0" smtClean="0">
                <a:solidFill>
                  <a:schemeClr val="dk1"/>
                </a:solidFill>
              </a:rPr>
              <a:t> </a:t>
            </a:r>
            <a:endParaRPr lang="es-ES" sz="1200" dirty="0">
              <a:solidFill>
                <a:schemeClr val="dk1"/>
              </a:solidFill>
            </a:endParaRPr>
          </a:p>
          <a:p>
            <a:pPr lvl="0">
              <a:buClr>
                <a:schemeClr val="dk1"/>
              </a:buClr>
              <a:buSzPts val="300"/>
            </a:pP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Vector template circle infographics. Business concept with 2 options and parts. Two steps for diagrams, flowchart, timeline">
            <a:extLst>
              <a:ext uri="{FF2B5EF4-FFF2-40B4-BE49-F238E27FC236}">
                <a16:creationId xmlns:a16="http://schemas.microsoft.com/office/drawing/2014/main" id="{7958A610-F7DF-AB41-B60A-A134BDDCD0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728" y="1037690"/>
            <a:ext cx="4567845" cy="478262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13325EA6-C383-D946-A3F6-29CF9FA22F66}"/>
              </a:ext>
            </a:extLst>
          </p:cNvPr>
          <p:cNvSpPr/>
          <p:nvPr/>
        </p:nvSpPr>
        <p:spPr>
          <a:xfrm>
            <a:off x="3508482" y="2081801"/>
            <a:ext cx="1047964" cy="1047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5DF0FD65-4E26-A146-B0A2-079223A4D088}"/>
              </a:ext>
            </a:extLst>
          </p:cNvPr>
          <p:cNvSpPr/>
          <p:nvPr/>
        </p:nvSpPr>
        <p:spPr>
          <a:xfrm>
            <a:off x="3508482" y="3847244"/>
            <a:ext cx="1047964" cy="1047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D1147616-4CC2-104A-86A2-7150A4927B8F}"/>
              </a:ext>
            </a:extLst>
          </p:cNvPr>
          <p:cNvSpPr/>
          <p:nvPr/>
        </p:nvSpPr>
        <p:spPr>
          <a:xfrm>
            <a:off x="1802972" y="2081801"/>
            <a:ext cx="1263721" cy="35959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1243F498-3CDE-B64C-A073-90571263D0E4}"/>
              </a:ext>
            </a:extLst>
          </p:cNvPr>
          <p:cNvSpPr/>
          <p:nvPr/>
        </p:nvSpPr>
        <p:spPr>
          <a:xfrm>
            <a:off x="1842355" y="2514966"/>
            <a:ext cx="1263721" cy="52233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47EA415B-461C-3A41-BDDC-F40B85C39BB3}"/>
              </a:ext>
            </a:extLst>
          </p:cNvPr>
          <p:cNvSpPr/>
          <p:nvPr/>
        </p:nvSpPr>
        <p:spPr>
          <a:xfrm>
            <a:off x="4958852" y="3674234"/>
            <a:ext cx="1263721" cy="52233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9591BA28-E479-AA41-BB0F-0FE6A7203686}"/>
              </a:ext>
            </a:extLst>
          </p:cNvPr>
          <p:cNvSpPr/>
          <p:nvPr/>
        </p:nvSpPr>
        <p:spPr>
          <a:xfrm>
            <a:off x="4760220" y="4309031"/>
            <a:ext cx="1263721" cy="52233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C2E77283-00DD-6A46-B165-A316D0C8DEB0}"/>
              </a:ext>
            </a:extLst>
          </p:cNvPr>
          <p:cNvSpPr/>
          <p:nvPr/>
        </p:nvSpPr>
        <p:spPr>
          <a:xfrm>
            <a:off x="3847532" y="3199300"/>
            <a:ext cx="272406" cy="52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17836F9-DDA4-654B-91B0-BAAFB8847B92}"/>
              </a:ext>
            </a:extLst>
          </p:cNvPr>
          <p:cNvSpPr/>
          <p:nvPr/>
        </p:nvSpPr>
        <p:spPr>
          <a:xfrm>
            <a:off x="2006768" y="2170404"/>
            <a:ext cx="125867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Informáticos</a:t>
            </a:r>
            <a:endParaRPr lang="es-CO" b="1" dirty="0"/>
          </a:p>
        </p:txBody>
      </p:sp>
      <p:sp>
        <p:nvSpPr>
          <p:cNvPr id="15" name="Rectángulo 14">
            <a:extLst>
              <a:ext uri="{FF2B5EF4-FFF2-40B4-BE49-F238E27FC236}">
                <a16:creationId xmlns:a16="http://schemas.microsoft.com/office/drawing/2014/main" id="{027E08C2-322C-1645-84C2-7F7AFBEF5931}"/>
              </a:ext>
            </a:extLst>
          </p:cNvPr>
          <p:cNvSpPr/>
          <p:nvPr/>
        </p:nvSpPr>
        <p:spPr>
          <a:xfrm>
            <a:off x="4939952" y="3935399"/>
            <a:ext cx="1249060"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Ambientales</a:t>
            </a:r>
            <a:endParaRPr lang="es-CO" b="1" dirty="0"/>
          </a:p>
        </p:txBody>
      </p:sp>
      <p:pic>
        <p:nvPicPr>
          <p:cNvPr id="1028" name="Picture 4" descr="Teamwork and business line icons collection. Big UI icon set. Thin outline icons pack. Vector illustration eps10">
            <a:extLst>
              <a:ext uri="{FF2B5EF4-FFF2-40B4-BE49-F238E27FC236}">
                <a16:creationId xmlns:a16="http://schemas.microsoft.com/office/drawing/2014/main" id="{EA773F93-1C47-264F-92BE-BC36972647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5379" t="23288" r="19774" b="60581"/>
          <a:stretch/>
        </p:blipFill>
        <p:spPr bwMode="auto">
          <a:xfrm>
            <a:off x="3617486" y="2170404"/>
            <a:ext cx="859692" cy="8668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Teamwork and business line icons collection. Big UI icon set. Thin outline icons pack. Vector illustration eps10">
            <a:extLst>
              <a:ext uri="{FF2B5EF4-FFF2-40B4-BE49-F238E27FC236}">
                <a16:creationId xmlns:a16="http://schemas.microsoft.com/office/drawing/2014/main" id="{2DC5235E-9AA7-2E42-8BC7-F5B75D1D98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94" t="61581" r="93714" b="25426"/>
          <a:stretch/>
        </p:blipFill>
        <p:spPr bwMode="auto">
          <a:xfrm>
            <a:off x="3600585" y="3935400"/>
            <a:ext cx="796753" cy="6982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7"/>
          <p:cNvSpPr txBox="1"/>
          <p:nvPr/>
        </p:nvSpPr>
        <p:spPr>
          <a:xfrm>
            <a:off x="8508490" y="1006866"/>
            <a:ext cx="3428367"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Texto del bot</a:t>
            </a:r>
            <a:r>
              <a:rPr lang="es-ES" dirty="0">
                <a:solidFill>
                  <a:schemeClr val="dk1"/>
                </a:solidFill>
              </a:rPr>
              <a:t>ón: Informáticos</a:t>
            </a:r>
            <a:endParaRPr sz="1400" b="0" i="0" u="none" strike="noStrike" cap="none" dirty="0">
              <a:solidFill>
                <a:schemeClr val="dk1"/>
              </a:solidFill>
              <a:latin typeface="Arial"/>
              <a:ea typeface="Arial"/>
              <a:cs typeface="Arial"/>
              <a:sym typeface="Arial"/>
            </a:endParaRPr>
          </a:p>
        </p:txBody>
      </p:sp>
      <p:sp>
        <p:nvSpPr>
          <p:cNvPr id="124" name="Google Shape;124;p7"/>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7"/>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026" name="Picture 2" descr="Vector template circle infographics. Business concept with 2 options and parts. Two steps for diagrams, flowchart, timeline">
            <a:extLst>
              <a:ext uri="{FF2B5EF4-FFF2-40B4-BE49-F238E27FC236}">
                <a16:creationId xmlns:a16="http://schemas.microsoft.com/office/drawing/2014/main" id="{7958A610-F7DF-AB41-B60A-A134BDDCD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728" y="1037690"/>
            <a:ext cx="4567845" cy="478262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13325EA6-C383-D946-A3F6-29CF9FA22F66}"/>
              </a:ext>
            </a:extLst>
          </p:cNvPr>
          <p:cNvSpPr/>
          <p:nvPr/>
        </p:nvSpPr>
        <p:spPr>
          <a:xfrm>
            <a:off x="3508482" y="2081801"/>
            <a:ext cx="1047964" cy="1047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5DF0FD65-4E26-A146-B0A2-079223A4D088}"/>
              </a:ext>
            </a:extLst>
          </p:cNvPr>
          <p:cNvSpPr/>
          <p:nvPr/>
        </p:nvSpPr>
        <p:spPr>
          <a:xfrm>
            <a:off x="3508482" y="3847244"/>
            <a:ext cx="1047964" cy="1047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D1147616-4CC2-104A-86A2-7150A4927B8F}"/>
              </a:ext>
            </a:extLst>
          </p:cNvPr>
          <p:cNvSpPr/>
          <p:nvPr/>
        </p:nvSpPr>
        <p:spPr>
          <a:xfrm>
            <a:off x="1802972" y="2081801"/>
            <a:ext cx="1263721" cy="35959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1243F498-3CDE-B64C-A073-90571263D0E4}"/>
              </a:ext>
            </a:extLst>
          </p:cNvPr>
          <p:cNvSpPr/>
          <p:nvPr/>
        </p:nvSpPr>
        <p:spPr>
          <a:xfrm>
            <a:off x="1842355" y="2514966"/>
            <a:ext cx="1263721" cy="52233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47EA415B-461C-3A41-BDDC-F40B85C39BB3}"/>
              </a:ext>
            </a:extLst>
          </p:cNvPr>
          <p:cNvSpPr/>
          <p:nvPr/>
        </p:nvSpPr>
        <p:spPr>
          <a:xfrm>
            <a:off x="4958852" y="3674234"/>
            <a:ext cx="1263721" cy="52233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9591BA28-E479-AA41-BB0F-0FE6A7203686}"/>
              </a:ext>
            </a:extLst>
          </p:cNvPr>
          <p:cNvSpPr/>
          <p:nvPr/>
        </p:nvSpPr>
        <p:spPr>
          <a:xfrm>
            <a:off x="4760220" y="4309031"/>
            <a:ext cx="1263721" cy="52233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C2E77283-00DD-6A46-B165-A316D0C8DEB0}"/>
              </a:ext>
            </a:extLst>
          </p:cNvPr>
          <p:cNvSpPr/>
          <p:nvPr/>
        </p:nvSpPr>
        <p:spPr>
          <a:xfrm>
            <a:off x="3847532" y="3199300"/>
            <a:ext cx="272406" cy="52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17836F9-DDA4-654B-91B0-BAAFB8847B92}"/>
              </a:ext>
            </a:extLst>
          </p:cNvPr>
          <p:cNvSpPr/>
          <p:nvPr/>
        </p:nvSpPr>
        <p:spPr>
          <a:xfrm>
            <a:off x="2006768" y="2170404"/>
            <a:ext cx="125867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Informáticos</a:t>
            </a:r>
            <a:endParaRPr lang="es-CO" b="1" dirty="0"/>
          </a:p>
        </p:txBody>
      </p:sp>
      <p:sp>
        <p:nvSpPr>
          <p:cNvPr id="15" name="Rectángulo 14">
            <a:extLst>
              <a:ext uri="{FF2B5EF4-FFF2-40B4-BE49-F238E27FC236}">
                <a16:creationId xmlns:a16="http://schemas.microsoft.com/office/drawing/2014/main" id="{027E08C2-322C-1645-84C2-7F7AFBEF5931}"/>
              </a:ext>
            </a:extLst>
          </p:cNvPr>
          <p:cNvSpPr/>
          <p:nvPr/>
        </p:nvSpPr>
        <p:spPr>
          <a:xfrm>
            <a:off x="5092516" y="3935399"/>
            <a:ext cx="800219"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Físicos</a:t>
            </a:r>
            <a:endParaRPr lang="es-CO" b="1" dirty="0"/>
          </a:p>
        </p:txBody>
      </p:sp>
      <p:sp>
        <p:nvSpPr>
          <p:cNvPr id="5" name="Rectángulo 4">
            <a:extLst>
              <a:ext uri="{FF2B5EF4-FFF2-40B4-BE49-F238E27FC236}">
                <a16:creationId xmlns:a16="http://schemas.microsoft.com/office/drawing/2014/main" id="{4455A1EE-2F09-1441-AC04-55007E8DB1C4}"/>
              </a:ext>
            </a:extLst>
          </p:cNvPr>
          <p:cNvSpPr/>
          <p:nvPr/>
        </p:nvSpPr>
        <p:spPr>
          <a:xfrm>
            <a:off x="3309872" y="1037690"/>
            <a:ext cx="4395746" cy="4782620"/>
          </a:xfrm>
          <a:prstGeom prst="rect">
            <a:avLst/>
          </a:prstGeom>
          <a:solidFill>
            <a:schemeClr val="bg1"/>
          </a:solidFill>
          <a:ln w="19050">
            <a:solidFill>
              <a:srgbClr val="E463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3BA12BE9-229D-AE4A-ACB6-9B215E0838B2}"/>
              </a:ext>
            </a:extLst>
          </p:cNvPr>
          <p:cNvSpPr/>
          <p:nvPr/>
        </p:nvSpPr>
        <p:spPr>
          <a:xfrm>
            <a:off x="7171361" y="1160980"/>
            <a:ext cx="431515" cy="43151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8" name="Rectángulo 17">
            <a:extLst>
              <a:ext uri="{FF2B5EF4-FFF2-40B4-BE49-F238E27FC236}">
                <a16:creationId xmlns:a16="http://schemas.microsoft.com/office/drawing/2014/main" id="{59006480-F239-C54E-A52F-B2F22AEA4E88}"/>
              </a:ext>
            </a:extLst>
          </p:cNvPr>
          <p:cNvSpPr/>
          <p:nvPr/>
        </p:nvSpPr>
        <p:spPr>
          <a:xfrm>
            <a:off x="3614425" y="1936971"/>
            <a:ext cx="3894662" cy="3046988"/>
          </a:xfrm>
          <a:prstGeom prst="rect">
            <a:avLst/>
          </a:prstGeom>
        </p:spPr>
        <p:txBody>
          <a:bodyPr wrap="square">
            <a:spAutoFit/>
          </a:bodyPr>
          <a:lstStyle/>
          <a:p>
            <a:pPr algn="just"/>
            <a:r>
              <a:rPr lang="es-CO" sz="1200" dirty="0">
                <a:latin typeface="Arial" panose="020B0604020202020204" pitchFamily="34" charset="0"/>
                <a:ea typeface="Arial" panose="020B0604020202020204" pitchFamily="34" charset="0"/>
              </a:rPr>
              <a:t>Dentro de los ataques informáticos más frecuentes a este tipo de infraestructuras son los de clasificación </a:t>
            </a:r>
            <a:r>
              <a:rPr lang="es-CO" sz="1200" i="1" dirty="0" err="1">
                <a:latin typeface="Arial" panose="020B0604020202020204" pitchFamily="34" charset="0"/>
                <a:ea typeface="Arial" panose="020B0604020202020204" pitchFamily="34" charset="0"/>
              </a:rPr>
              <a:t>ransomware</a:t>
            </a:r>
            <a:r>
              <a:rPr lang="es-CO" sz="1200" dirty="0">
                <a:latin typeface="Arial" panose="020B0604020202020204" pitchFamily="34" charset="0"/>
                <a:ea typeface="Arial" panose="020B0604020202020204" pitchFamily="34" charset="0"/>
              </a:rPr>
              <a:t>, el cual se trata de secuestrar la información que se encuentra en los sistemas de almacenamiento y luego cobran para devolverla o no divulgarla, lo que es algo bastante complejo ya que puede generar inconvenientes de orden público, afectación en la reputación de las personas y hasta temas como discriminación, entre otros. </a:t>
            </a:r>
          </a:p>
          <a:p>
            <a:pPr algn="just"/>
            <a:r>
              <a:rPr lang="es-CO" sz="1200" dirty="0">
                <a:latin typeface="Arial" panose="020B0604020202020204" pitchFamily="34" charset="0"/>
                <a:ea typeface="Arial" panose="020B0604020202020204" pitchFamily="34" charset="0"/>
              </a:rPr>
              <a:t> </a:t>
            </a:r>
          </a:p>
          <a:p>
            <a:pPr algn="just"/>
            <a:r>
              <a:rPr lang="es-CO" sz="1200" dirty="0">
                <a:latin typeface="Arial" panose="020B0604020202020204" pitchFamily="34" charset="0"/>
                <a:ea typeface="Arial" panose="020B0604020202020204" pitchFamily="34" charset="0"/>
              </a:rPr>
              <a:t>A lo largo del mundo se han presentado muchos ataques de este tipo que han colocado hasta gobiernos y organizaciones en la mirada mundial.  De ahí la gran responsabilidad de resguardar y mantener los centros de datos con las medidas necesarias de seguridad para que esto no suceda. </a:t>
            </a:r>
            <a:endParaRPr lang="es-CO" sz="1200" dirty="0">
              <a:effectLst/>
              <a:latin typeface="Arial" panose="020B0604020202020204" pitchFamily="34" charset="0"/>
              <a:ea typeface="Arial" panose="020B0604020202020204" pitchFamily="34" charset="0"/>
            </a:endParaRPr>
          </a:p>
        </p:txBody>
      </p:sp>
      <p:sp>
        <p:nvSpPr>
          <p:cNvPr id="19" name="Triángulo 18">
            <a:extLst>
              <a:ext uri="{FF2B5EF4-FFF2-40B4-BE49-F238E27FC236}">
                <a16:creationId xmlns:a16="http://schemas.microsoft.com/office/drawing/2014/main" id="{9F8321C3-EEC0-8B49-AE3F-0EC588E00EC7}"/>
              </a:ext>
            </a:extLst>
          </p:cNvPr>
          <p:cNvSpPr/>
          <p:nvPr/>
        </p:nvSpPr>
        <p:spPr>
          <a:xfrm rot="16200000">
            <a:off x="3171565" y="2228415"/>
            <a:ext cx="307777" cy="265325"/>
          </a:xfrm>
          <a:prstGeom prst="triangle">
            <a:avLst/>
          </a:prstGeom>
          <a:solidFill>
            <a:srgbClr val="E46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03704915"/>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4" name="Google Shape;124;p7"/>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7"/>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026" name="Picture 2" descr="Vector template circle infographics. Business concept with 2 options and parts. Two steps for diagrams, flowchart, timeline">
            <a:extLst>
              <a:ext uri="{FF2B5EF4-FFF2-40B4-BE49-F238E27FC236}">
                <a16:creationId xmlns:a16="http://schemas.microsoft.com/office/drawing/2014/main" id="{7958A610-F7DF-AB41-B60A-A134BDDCD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728" y="1037690"/>
            <a:ext cx="4567845" cy="478262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13325EA6-C383-D946-A3F6-29CF9FA22F66}"/>
              </a:ext>
            </a:extLst>
          </p:cNvPr>
          <p:cNvSpPr/>
          <p:nvPr/>
        </p:nvSpPr>
        <p:spPr>
          <a:xfrm>
            <a:off x="3508482" y="2081801"/>
            <a:ext cx="1047964" cy="1047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5DF0FD65-4E26-A146-B0A2-079223A4D088}"/>
              </a:ext>
            </a:extLst>
          </p:cNvPr>
          <p:cNvSpPr/>
          <p:nvPr/>
        </p:nvSpPr>
        <p:spPr>
          <a:xfrm>
            <a:off x="3508482" y="3847244"/>
            <a:ext cx="1047964" cy="1047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D1147616-4CC2-104A-86A2-7150A4927B8F}"/>
              </a:ext>
            </a:extLst>
          </p:cNvPr>
          <p:cNvSpPr/>
          <p:nvPr/>
        </p:nvSpPr>
        <p:spPr>
          <a:xfrm>
            <a:off x="1802972" y="2081801"/>
            <a:ext cx="1263721" cy="35959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1243F498-3CDE-B64C-A073-90571263D0E4}"/>
              </a:ext>
            </a:extLst>
          </p:cNvPr>
          <p:cNvSpPr/>
          <p:nvPr/>
        </p:nvSpPr>
        <p:spPr>
          <a:xfrm>
            <a:off x="1842355" y="2514966"/>
            <a:ext cx="1263721" cy="52233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47EA415B-461C-3A41-BDDC-F40B85C39BB3}"/>
              </a:ext>
            </a:extLst>
          </p:cNvPr>
          <p:cNvSpPr/>
          <p:nvPr/>
        </p:nvSpPr>
        <p:spPr>
          <a:xfrm>
            <a:off x="4958852" y="3674234"/>
            <a:ext cx="1263721" cy="52233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9591BA28-E479-AA41-BB0F-0FE6A7203686}"/>
              </a:ext>
            </a:extLst>
          </p:cNvPr>
          <p:cNvSpPr/>
          <p:nvPr/>
        </p:nvSpPr>
        <p:spPr>
          <a:xfrm>
            <a:off x="4760220" y="4309031"/>
            <a:ext cx="1263721" cy="52233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C2E77283-00DD-6A46-B165-A316D0C8DEB0}"/>
              </a:ext>
            </a:extLst>
          </p:cNvPr>
          <p:cNvSpPr/>
          <p:nvPr/>
        </p:nvSpPr>
        <p:spPr>
          <a:xfrm>
            <a:off x="3847532" y="3199300"/>
            <a:ext cx="272406" cy="52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Rectángulo 3">
            <a:extLst>
              <a:ext uri="{FF2B5EF4-FFF2-40B4-BE49-F238E27FC236}">
                <a16:creationId xmlns:a16="http://schemas.microsoft.com/office/drawing/2014/main" id="{C17836F9-DDA4-654B-91B0-BAAFB8847B92}"/>
              </a:ext>
            </a:extLst>
          </p:cNvPr>
          <p:cNvSpPr/>
          <p:nvPr/>
        </p:nvSpPr>
        <p:spPr>
          <a:xfrm>
            <a:off x="2006768" y="2170404"/>
            <a:ext cx="1258678"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Informáticos</a:t>
            </a:r>
            <a:endParaRPr lang="es-CO" b="1" dirty="0"/>
          </a:p>
        </p:txBody>
      </p:sp>
      <p:sp>
        <p:nvSpPr>
          <p:cNvPr id="5" name="Rectángulo 4">
            <a:extLst>
              <a:ext uri="{FF2B5EF4-FFF2-40B4-BE49-F238E27FC236}">
                <a16:creationId xmlns:a16="http://schemas.microsoft.com/office/drawing/2014/main" id="{4455A1EE-2F09-1441-AC04-55007E8DB1C4}"/>
              </a:ext>
            </a:extLst>
          </p:cNvPr>
          <p:cNvSpPr/>
          <p:nvPr/>
        </p:nvSpPr>
        <p:spPr>
          <a:xfrm>
            <a:off x="412566" y="1037690"/>
            <a:ext cx="4411915" cy="4782620"/>
          </a:xfrm>
          <a:prstGeom prst="rect">
            <a:avLst/>
          </a:prstGeom>
          <a:solidFill>
            <a:schemeClr val="bg1"/>
          </a:solidFill>
          <a:ln w="19050">
            <a:solidFill>
              <a:srgbClr val="E463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3BA12BE9-229D-AE4A-ACB6-9B215E0838B2}"/>
              </a:ext>
            </a:extLst>
          </p:cNvPr>
          <p:cNvSpPr/>
          <p:nvPr/>
        </p:nvSpPr>
        <p:spPr>
          <a:xfrm>
            <a:off x="90862" y="821932"/>
            <a:ext cx="431515" cy="43151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19" name="Rectángulo 18">
            <a:extLst>
              <a:ext uri="{FF2B5EF4-FFF2-40B4-BE49-F238E27FC236}">
                <a16:creationId xmlns:a16="http://schemas.microsoft.com/office/drawing/2014/main" id="{27EDB77C-8405-164D-88FC-6D6CAAA9A22E}"/>
              </a:ext>
            </a:extLst>
          </p:cNvPr>
          <p:cNvSpPr/>
          <p:nvPr/>
        </p:nvSpPr>
        <p:spPr>
          <a:xfrm>
            <a:off x="4939952" y="3935399"/>
            <a:ext cx="1249060" cy="307777"/>
          </a:xfrm>
          <a:prstGeom prst="rect">
            <a:avLst/>
          </a:prstGeom>
        </p:spPr>
        <p:txBody>
          <a:bodyPr wrap="none">
            <a:spAutoFit/>
          </a:bodyPr>
          <a:lstStyle/>
          <a:p>
            <a:r>
              <a:rPr lang="es-CO" b="1" dirty="0">
                <a:latin typeface="Arial" panose="020B0604020202020204" pitchFamily="34" charset="0"/>
                <a:ea typeface="Arial" panose="020B0604020202020204" pitchFamily="34" charset="0"/>
              </a:rPr>
              <a:t>Ambientales</a:t>
            </a:r>
            <a:endParaRPr lang="es-CO" b="1" dirty="0"/>
          </a:p>
        </p:txBody>
      </p:sp>
      <p:sp>
        <p:nvSpPr>
          <p:cNvPr id="7" name="Triángulo 6">
            <a:extLst>
              <a:ext uri="{FF2B5EF4-FFF2-40B4-BE49-F238E27FC236}">
                <a16:creationId xmlns:a16="http://schemas.microsoft.com/office/drawing/2014/main" id="{38A1C0A8-7862-FF44-8187-01C515245ED7}"/>
              </a:ext>
            </a:extLst>
          </p:cNvPr>
          <p:cNvSpPr/>
          <p:nvPr/>
        </p:nvSpPr>
        <p:spPr>
          <a:xfrm rot="5400000">
            <a:off x="4643876" y="3989552"/>
            <a:ext cx="307777" cy="265325"/>
          </a:xfrm>
          <a:prstGeom prst="triangle">
            <a:avLst/>
          </a:prstGeom>
          <a:solidFill>
            <a:srgbClr val="E46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a:extLst>
              <a:ext uri="{FF2B5EF4-FFF2-40B4-BE49-F238E27FC236}">
                <a16:creationId xmlns:a16="http://schemas.microsoft.com/office/drawing/2014/main" id="{B97C1D9E-3742-C641-9890-35DCCA1381BD}"/>
              </a:ext>
            </a:extLst>
          </p:cNvPr>
          <p:cNvSpPr/>
          <p:nvPr/>
        </p:nvSpPr>
        <p:spPr>
          <a:xfrm>
            <a:off x="497184" y="1151453"/>
            <a:ext cx="4185597" cy="4555093"/>
          </a:xfrm>
          <a:prstGeom prst="rect">
            <a:avLst/>
          </a:prstGeom>
        </p:spPr>
        <p:txBody>
          <a:bodyPr wrap="square">
            <a:spAutoFit/>
          </a:bodyPr>
          <a:lstStyle/>
          <a:p>
            <a:pPr algn="just"/>
            <a:r>
              <a:rPr lang="es-CO" sz="1000" dirty="0">
                <a:latin typeface="Arial" panose="020B0604020202020204" pitchFamily="34" charset="0"/>
                <a:ea typeface="Arial" panose="020B0604020202020204" pitchFamily="34" charset="0"/>
              </a:rPr>
              <a:t>Otro aspecto que se debe tener en cuenta es el tema de los problemas ambientales. Un terremoto o inundación es algo devastador para un centro de datos. Es una pérdida invaluable para la organización y no solo por los elementos físicos sino lógicos, los cuales por supuesto están relacionados con la información que allí está almacenada.</a:t>
            </a:r>
          </a:p>
          <a:p>
            <a:pPr algn="just"/>
            <a:endParaRPr lang="es-CO" sz="1000" dirty="0">
              <a:latin typeface="Arial" panose="020B0604020202020204" pitchFamily="34" charset="0"/>
              <a:ea typeface="Arial" panose="020B0604020202020204" pitchFamily="34" charset="0"/>
            </a:endParaRPr>
          </a:p>
          <a:p>
            <a:pPr algn="just"/>
            <a:r>
              <a:rPr lang="es-CO" sz="1000" dirty="0">
                <a:latin typeface="Arial" panose="020B0604020202020204" pitchFamily="34" charset="0"/>
                <a:ea typeface="Arial" panose="020B0604020202020204" pitchFamily="34" charset="0"/>
              </a:rPr>
              <a:t>De ahí la importancia de  realizar, previo a la instalación de un centro de datos, estudios topográficos, de suelos, del clima, precipitaciones, entre otros, para mitigar la probabilidad de que alguna de estas situaciones se puedan presentar.</a:t>
            </a:r>
          </a:p>
          <a:p>
            <a:pPr algn="just"/>
            <a:endParaRPr lang="es-CO" sz="1000" dirty="0">
              <a:latin typeface="Arial" panose="020B0604020202020204" pitchFamily="34" charset="0"/>
              <a:ea typeface="Arial" panose="020B0604020202020204" pitchFamily="34" charset="0"/>
            </a:endParaRPr>
          </a:p>
          <a:p>
            <a:pPr algn="just"/>
            <a:r>
              <a:rPr lang="es-CO" sz="1000" dirty="0">
                <a:latin typeface="Arial" panose="020B0604020202020204" pitchFamily="34" charset="0"/>
                <a:ea typeface="Arial" panose="020B0604020202020204" pitchFamily="34" charset="0"/>
              </a:rPr>
              <a:t>Algunas empresas optan por realizar un proceso llamado </a:t>
            </a:r>
            <a:r>
              <a:rPr lang="es-CO" sz="1000" i="1" dirty="0" err="1">
                <a:latin typeface="Arial" panose="020B0604020202020204" pitchFamily="34" charset="0"/>
                <a:ea typeface="Arial" panose="020B0604020202020204" pitchFamily="34" charset="0"/>
              </a:rPr>
              <a:t>colocation</a:t>
            </a:r>
            <a:r>
              <a:rPr lang="es-CO" sz="1000" i="1" dirty="0">
                <a:latin typeface="Arial" panose="020B0604020202020204" pitchFamily="34" charset="0"/>
                <a:ea typeface="Arial" panose="020B0604020202020204" pitchFamily="34" charset="0"/>
              </a:rPr>
              <a:t>,</a:t>
            </a:r>
            <a:r>
              <a:rPr lang="es-CO" sz="1000" dirty="0">
                <a:latin typeface="Arial" panose="020B0604020202020204" pitchFamily="34" charset="0"/>
                <a:ea typeface="Arial" panose="020B0604020202020204" pitchFamily="34" charset="0"/>
              </a:rPr>
              <a:t> el cual consiste en alquilar un espacio adecuado, luego de tener todos los estudios antes mencionados, para que la empresa pueda instalar sus dispositivos allí, fuera de las instalaciones de la empresa. Estos servicios son ofrecidos por empresas encargadas de crear los espacios adecuados para los centros de datos y realizan un contrato de uso a quienes requieran resguardar su centro de datos en esos sitios. </a:t>
            </a:r>
          </a:p>
          <a:p>
            <a:pPr algn="just"/>
            <a:endParaRPr lang="es-CO" sz="1000" dirty="0">
              <a:latin typeface="Arial" panose="020B0604020202020204" pitchFamily="34" charset="0"/>
              <a:ea typeface="Arial" panose="020B0604020202020204" pitchFamily="34" charset="0"/>
            </a:endParaRPr>
          </a:p>
          <a:p>
            <a:pPr algn="just"/>
            <a:r>
              <a:rPr lang="es-CO" sz="1000" dirty="0">
                <a:latin typeface="Arial" panose="020B0604020202020204" pitchFamily="34" charset="0"/>
                <a:ea typeface="Arial" panose="020B0604020202020204" pitchFamily="34" charset="0"/>
              </a:rPr>
              <a:t>Otro de los servicios que se ofrecen para este tipo de situaciones es el </a:t>
            </a:r>
            <a:r>
              <a:rPr lang="es-CO" sz="1000" i="1" dirty="0" err="1">
                <a:latin typeface="Arial" panose="020B0604020202020204" pitchFamily="34" charset="0"/>
                <a:ea typeface="Arial" panose="020B0604020202020204" pitchFamily="34" charset="0"/>
              </a:rPr>
              <a:t>housing</a:t>
            </a:r>
            <a:r>
              <a:rPr lang="es-CO" sz="1000" dirty="0">
                <a:latin typeface="Arial" panose="020B0604020202020204" pitchFamily="34" charset="0"/>
                <a:ea typeface="Arial" panose="020B0604020202020204" pitchFamily="34" charset="0"/>
              </a:rPr>
              <a:t> pero este solo ofrece alojamiento virtual; es decir, los equipos le pertenecen a la empresa dueña del centro de dato y quien desea subcontratar el servicio tiene acceso remoto al mismo junto a los equipos que haya adquirido en arrendamiento. Este servicio tiene un costo mucho menor al de </a:t>
            </a:r>
            <a:r>
              <a:rPr lang="es-CO" sz="1000" i="1" dirty="0" err="1">
                <a:latin typeface="Arial" panose="020B0604020202020204" pitchFamily="34" charset="0"/>
                <a:ea typeface="Arial" panose="020B0604020202020204" pitchFamily="34" charset="0"/>
              </a:rPr>
              <a:t>colocation</a:t>
            </a:r>
            <a:r>
              <a:rPr lang="es-CO" sz="1000" dirty="0">
                <a:latin typeface="Arial" panose="020B0604020202020204" pitchFamily="34" charset="0"/>
                <a:ea typeface="Arial" panose="020B0604020202020204" pitchFamily="34" charset="0"/>
              </a:rPr>
              <a:t> y es una alternativa viable para aquellas pequeñas empresas que no pueden costear una infraestructura física, y sí se pueden centran más en los procesos de negocio misionales de la organización.</a:t>
            </a:r>
            <a:endParaRPr lang="es-CO" sz="1000" dirty="0">
              <a:effectLst/>
              <a:latin typeface="Arial" panose="020B0604020202020204" pitchFamily="34" charset="0"/>
              <a:ea typeface="Arial" panose="020B0604020202020204" pitchFamily="34" charset="0"/>
            </a:endParaRPr>
          </a:p>
        </p:txBody>
      </p:sp>
      <p:sp>
        <p:nvSpPr>
          <p:cNvPr id="23" name="Google Shape;123;p7">
            <a:extLst>
              <a:ext uri="{FF2B5EF4-FFF2-40B4-BE49-F238E27FC236}">
                <a16:creationId xmlns:a16="http://schemas.microsoft.com/office/drawing/2014/main" id="{4642E49D-1746-D64B-BE5E-67F2FE4B0676}"/>
              </a:ext>
            </a:extLst>
          </p:cNvPr>
          <p:cNvSpPr txBox="1"/>
          <p:nvPr/>
        </p:nvSpPr>
        <p:spPr>
          <a:xfrm>
            <a:off x="8508490" y="1006866"/>
            <a:ext cx="3428367"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Texto del bot</a:t>
            </a:r>
            <a:r>
              <a:rPr lang="es-ES" dirty="0">
                <a:solidFill>
                  <a:schemeClr val="dk1"/>
                </a:solidFill>
              </a:rPr>
              <a:t>ón</a:t>
            </a:r>
            <a:r>
              <a:rPr lang="es-ES">
                <a:solidFill>
                  <a:schemeClr val="dk1"/>
                </a:solidFill>
              </a:rPr>
              <a:t>: Ambientales</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4525390"/>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439</Words>
  <Application>Microsoft Office PowerPoint</Application>
  <PresentationFormat>Panorámica</PresentationFormat>
  <Paragraphs>30</Paragraphs>
  <Slides>4</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Calibri</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14</cp:revision>
  <dcterms:modified xsi:type="dcterms:W3CDTF">2022-05-11T22:09:03Z</dcterms:modified>
</cp:coreProperties>
</file>