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8" r:id="rId2"/>
    <p:sldId id="260" r:id="rId3"/>
    <p:sldId id="263" r:id="rId4"/>
    <p:sldId id="264" r:id="rId5"/>
    <p:sldId id="265"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AA3"/>
    <a:srgbClr val="00A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5611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258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115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CF02_4_1_interactivo_seguridad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interactivo de cuatro botones. Al </a:t>
            </a:r>
            <a:r>
              <a:rPr lang="es-ES" sz="1400" b="0" i="0" u="none" strike="noStrike" cap="none" dirty="0" smtClean="0">
                <a:solidFill>
                  <a:schemeClr val="dk1"/>
                </a:solidFill>
                <a:latin typeface="Arial"/>
                <a:ea typeface="Arial"/>
                <a:cs typeface="Arial"/>
                <a:sym typeface="Arial"/>
              </a:rPr>
              <a:t>hacer </a:t>
            </a:r>
            <a:r>
              <a:rPr lang="es-ES" sz="1400" b="0" i="0" u="none" strike="noStrike" cap="none" dirty="0">
                <a:solidFill>
                  <a:schemeClr val="dk1"/>
                </a:solidFill>
                <a:latin typeface="Arial"/>
                <a:ea typeface="Arial"/>
                <a:cs typeface="Arial"/>
                <a:sym typeface="Arial"/>
              </a:rPr>
              <a:t>clic sobre cada uno, la información se despliega al lado del g</a:t>
            </a:r>
            <a:r>
              <a:rPr lang="es-ES" dirty="0">
                <a:solidFill>
                  <a:schemeClr val="dk1"/>
                </a:solidFill>
              </a:rPr>
              <a:t>ráfico, tal como se aprecia en las siguientes diapositivas.</a:t>
            </a:r>
            <a:endParaRPr sz="1400" b="0" i="0" u="none" strike="noStrike" cap="none" dirty="0">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smtClean="0">
                <a:solidFill>
                  <a:schemeClr val="dk1"/>
                </a:solidFill>
              </a:rPr>
              <a:t>: https</a:t>
            </a:r>
            <a:r>
              <a:rPr lang="es-ES" sz="1200" dirty="0">
                <a:solidFill>
                  <a:schemeClr val="dk1"/>
                </a:solidFill>
              </a:rPr>
              <a:t>://stock.adobe.com/co/images/id/306342992?as_audience=idp&amp;as_campaign=Freepik&amp;get_facets=1&amp;order=relevance&amp;safe_search=1&amp;as_content=api&amp;k=server,%</a:t>
            </a:r>
            <a:r>
              <a:rPr lang="es-ES" sz="1200" dirty="0" smtClean="0">
                <a:solidFill>
                  <a:schemeClr val="dk1"/>
                </a:solidFill>
              </a:rPr>
              <a:t>20web%20hosting&amp;filterscontent_typezip_vector=1&amp;tduid=58d5dcab88cd4f318bf9cd67f089f83c&amp;as_channel=affiliate&amp;as_campclass=redirect&amp;as_source=arvato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Online administrator, web hosting concept. Technician repair software. Hardware protection share infographic. Store safe server concept. Characters and text images, flat isometric vector illustration">
            <a:extLst>
              <a:ext uri="{FF2B5EF4-FFF2-40B4-BE49-F238E27FC236}">
                <a16:creationId xmlns:a16="http://schemas.microsoft.com/office/drawing/2014/main" id="{2DE881CA-CCC8-C847-884B-00A38CD515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01" r="14080"/>
          <a:stretch/>
        </p:blipFill>
        <p:spPr bwMode="auto">
          <a:xfrm>
            <a:off x="0" y="1507088"/>
            <a:ext cx="4428162" cy="3905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0CE5E192-8A2E-D64B-A6E0-DD1B3FA6D83D}"/>
              </a:ext>
            </a:extLst>
          </p:cNvPr>
          <p:cNvSpPr/>
          <p:nvPr/>
        </p:nvSpPr>
        <p:spPr>
          <a:xfrm>
            <a:off x="4428162" y="1623316"/>
            <a:ext cx="3806288" cy="3462391"/>
          </a:xfrm>
          <a:prstGeom prst="rect">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Elipse 3">
            <a:extLst>
              <a:ext uri="{FF2B5EF4-FFF2-40B4-BE49-F238E27FC236}">
                <a16:creationId xmlns:a16="http://schemas.microsoft.com/office/drawing/2014/main" id="{1E3399AE-B8E9-AD4A-A17F-A4F7D2049696}"/>
              </a:ext>
            </a:extLst>
          </p:cNvPr>
          <p:cNvSpPr/>
          <p:nvPr/>
        </p:nvSpPr>
        <p:spPr>
          <a:xfrm>
            <a:off x="863029" y="4421098"/>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0" name="Elipse 9">
            <a:extLst>
              <a:ext uri="{FF2B5EF4-FFF2-40B4-BE49-F238E27FC236}">
                <a16:creationId xmlns:a16="http://schemas.microsoft.com/office/drawing/2014/main" id="{A5F832B4-BF24-624C-8B50-1C2B0698FB45}"/>
              </a:ext>
            </a:extLst>
          </p:cNvPr>
          <p:cNvSpPr/>
          <p:nvPr/>
        </p:nvSpPr>
        <p:spPr>
          <a:xfrm>
            <a:off x="2289210" y="2189893"/>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1" name="Elipse 10">
            <a:extLst>
              <a:ext uri="{FF2B5EF4-FFF2-40B4-BE49-F238E27FC236}">
                <a16:creationId xmlns:a16="http://schemas.microsoft.com/office/drawing/2014/main" id="{F96A34FE-5299-4943-814F-DB83D0A53D1F}"/>
              </a:ext>
            </a:extLst>
          </p:cNvPr>
          <p:cNvSpPr/>
          <p:nvPr/>
        </p:nvSpPr>
        <p:spPr>
          <a:xfrm>
            <a:off x="3321079" y="4273499"/>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2" name="Elipse 11">
            <a:extLst>
              <a:ext uri="{FF2B5EF4-FFF2-40B4-BE49-F238E27FC236}">
                <a16:creationId xmlns:a16="http://schemas.microsoft.com/office/drawing/2014/main" id="{8669612C-241C-6E46-84B9-F7F0D84E1BA0}"/>
              </a:ext>
            </a:extLst>
          </p:cNvPr>
          <p:cNvSpPr/>
          <p:nvPr/>
        </p:nvSpPr>
        <p:spPr>
          <a:xfrm>
            <a:off x="2962361" y="2942994"/>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5" name="Rectángulo 4">
            <a:extLst>
              <a:ext uri="{FF2B5EF4-FFF2-40B4-BE49-F238E27FC236}">
                <a16:creationId xmlns:a16="http://schemas.microsoft.com/office/drawing/2014/main" id="{5CD8832D-4F05-7644-8B62-1C4EB27E5040}"/>
              </a:ext>
            </a:extLst>
          </p:cNvPr>
          <p:cNvSpPr/>
          <p:nvPr/>
        </p:nvSpPr>
        <p:spPr>
          <a:xfrm>
            <a:off x="4718745" y="2288340"/>
            <a:ext cx="3244022" cy="2154436"/>
          </a:xfrm>
          <a:prstGeom prst="rect">
            <a:avLst/>
          </a:prstGeom>
        </p:spPr>
        <p:txBody>
          <a:bodyPr wrap="square">
            <a:spAutoFit/>
          </a:bodyPr>
          <a:lstStyle/>
          <a:p>
            <a:pPr algn="just"/>
            <a:r>
              <a:rPr lang="es-CO" sz="1300" b="1" dirty="0">
                <a:solidFill>
                  <a:schemeClr val="bg1"/>
                </a:solidFill>
                <a:latin typeface="Arial" panose="020B0604020202020204" pitchFamily="34" charset="0"/>
                <a:ea typeface="Arial" panose="020B0604020202020204" pitchFamily="34" charset="0"/>
              </a:rPr>
              <a:t>Seguridad perimetral</a:t>
            </a:r>
          </a:p>
          <a:p>
            <a:pPr algn="just"/>
            <a:r>
              <a:rPr lang="es-CO" sz="1100" dirty="0">
                <a:solidFill>
                  <a:schemeClr val="bg1"/>
                </a:solidFill>
                <a:latin typeface="Arial" panose="020B0604020202020204" pitchFamily="34" charset="0"/>
                <a:ea typeface="Arial" panose="020B0604020202020204" pitchFamily="34" charset="0"/>
              </a:rPr>
              <a:t> </a:t>
            </a:r>
          </a:p>
          <a:p>
            <a:pPr algn="just"/>
            <a:r>
              <a:rPr lang="es-CO" sz="1100" dirty="0">
                <a:solidFill>
                  <a:schemeClr val="bg1"/>
                </a:solidFill>
                <a:latin typeface="Arial" panose="020B0604020202020204" pitchFamily="34" charset="0"/>
                <a:ea typeface="Arial" panose="020B0604020202020204" pitchFamily="34" charset="0"/>
              </a:rPr>
              <a:t>Esta capa o área de protección tiene tres objetivos esenciales: detener, detectar y demorar. Este tipo de seguridad puede ir desde barreras físicas como bardas o cercas o tácticas internas más sofisticadas para evitar ciberataques, por ejemplo, un ataque de denegación de servicio (</a:t>
            </a:r>
            <a:r>
              <a:rPr lang="es-CO" sz="1100" dirty="0" err="1">
                <a:solidFill>
                  <a:schemeClr val="bg1"/>
                </a:solidFill>
                <a:latin typeface="Arial" panose="020B0604020202020204" pitchFamily="34" charset="0"/>
                <a:ea typeface="Arial" panose="020B0604020202020204" pitchFamily="34" charset="0"/>
              </a:rPr>
              <a:t>DDoS</a:t>
            </a:r>
            <a:r>
              <a:rPr lang="es-CO" sz="1100" dirty="0">
                <a:solidFill>
                  <a:schemeClr val="bg1"/>
                </a:solidFill>
                <a:latin typeface="Arial" panose="020B0604020202020204" pitchFamily="34" charset="0"/>
                <a:ea typeface="Arial" panose="020B0604020202020204" pitchFamily="34" charset="0"/>
              </a:rPr>
              <a:t>). </a:t>
            </a:r>
          </a:p>
          <a:p>
            <a:pPr algn="just"/>
            <a:endParaRPr lang="es-CO" sz="1100" dirty="0">
              <a:solidFill>
                <a:schemeClr val="bg1"/>
              </a:solidFill>
              <a:latin typeface="Arial" panose="020B0604020202020204" pitchFamily="34" charset="0"/>
              <a:ea typeface="Arial" panose="020B0604020202020204" pitchFamily="34" charset="0"/>
            </a:endParaRPr>
          </a:p>
          <a:p>
            <a:pPr algn="just"/>
            <a:r>
              <a:rPr lang="es-CO" sz="1100" dirty="0">
                <a:solidFill>
                  <a:schemeClr val="bg1"/>
                </a:solidFill>
                <a:latin typeface="Arial" panose="020B0604020202020204" pitchFamily="34" charset="0"/>
                <a:ea typeface="Arial" panose="020B0604020202020204" pitchFamily="34" charset="0"/>
              </a:rPr>
              <a:t>Esta primera área contiene todo lo necesario para salvaguardar el centro de datos.</a:t>
            </a:r>
          </a:p>
        </p:txBody>
      </p:sp>
      <p:cxnSp>
        <p:nvCxnSpPr>
          <p:cNvPr id="7" name="Conector recto 6">
            <a:extLst>
              <a:ext uri="{FF2B5EF4-FFF2-40B4-BE49-F238E27FC236}">
                <a16:creationId xmlns:a16="http://schemas.microsoft.com/office/drawing/2014/main" id="{B75079A1-F3DD-4A4B-918D-1A7B93828180}"/>
              </a:ext>
            </a:extLst>
          </p:cNvPr>
          <p:cNvCxnSpPr>
            <a:stCxn id="12" idx="6"/>
          </p:cNvCxnSpPr>
          <p:nvPr/>
        </p:nvCxnSpPr>
        <p:spPr>
          <a:xfrm>
            <a:off x="3318747" y="3121187"/>
            <a:ext cx="1109415" cy="0"/>
          </a:xfrm>
          <a:prstGeom prst="line">
            <a:avLst/>
          </a:prstGeom>
          <a:ln w="19050">
            <a:solidFill>
              <a:srgbClr val="016AA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4777484"/>
            <a:ext cx="3948174" cy="208051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a:t>
            </a:r>
            <a:r>
              <a:rPr lang="es-ES" sz="1200" b="0" i="0" u="none" strike="noStrike" cap="none" dirty="0" err="1">
                <a:solidFill>
                  <a:schemeClr val="dk1"/>
                </a:solidFill>
                <a:latin typeface="Arial"/>
                <a:ea typeface="Arial"/>
                <a:cs typeface="Arial"/>
                <a:sym typeface="Arial"/>
              </a:rPr>
              <a:t>imágenes</a:t>
            </a:r>
            <a:r>
              <a:rPr lang="es-ES" sz="1200" dirty="0" err="1">
                <a:solidFill>
                  <a:schemeClr val="dk1"/>
                </a:solidFill>
              </a:rPr>
              <a:t>:https</a:t>
            </a:r>
            <a:r>
              <a:rPr lang="es-ES" sz="1200" dirty="0">
                <a:solidFill>
                  <a:schemeClr val="dk1"/>
                </a:solidFill>
              </a:rPr>
              <a:t>://</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/id/306342992?as_audience=</a:t>
            </a:r>
            <a:r>
              <a:rPr lang="es-ES" sz="1200" dirty="0" err="1">
                <a:solidFill>
                  <a:schemeClr val="dk1"/>
                </a:solidFill>
              </a:rPr>
              <a:t>idp&amp;as_campaign</a:t>
            </a:r>
            <a:r>
              <a:rPr lang="es-ES" sz="1200" dirty="0">
                <a:solidFill>
                  <a:schemeClr val="dk1"/>
                </a:solidFill>
              </a:rPr>
              <a:t>=</a:t>
            </a:r>
            <a:r>
              <a:rPr lang="es-ES" sz="1200" dirty="0" err="1">
                <a:solidFill>
                  <a:schemeClr val="dk1"/>
                </a:solidFill>
              </a:rPr>
              <a:t>Freepik&amp;get_facets</a:t>
            </a:r>
            <a:r>
              <a:rPr lang="es-ES" sz="1200" dirty="0">
                <a:solidFill>
                  <a:schemeClr val="dk1"/>
                </a:solidFill>
              </a:rPr>
              <a:t>=1&amp;order=</a:t>
            </a:r>
            <a:r>
              <a:rPr lang="es-ES" sz="1200" dirty="0" err="1">
                <a:solidFill>
                  <a:schemeClr val="dk1"/>
                </a:solidFill>
              </a:rPr>
              <a:t>relevance&amp;safe_search</a:t>
            </a:r>
            <a:r>
              <a:rPr lang="es-ES" sz="1200" dirty="0">
                <a:solidFill>
                  <a:schemeClr val="dk1"/>
                </a:solidFill>
              </a:rPr>
              <a:t>=1&amp;as_content=</a:t>
            </a:r>
            <a:r>
              <a:rPr lang="es-ES" sz="1200" dirty="0" err="1">
                <a:solidFill>
                  <a:schemeClr val="dk1"/>
                </a:solidFill>
              </a:rPr>
              <a:t>api&amp;k</a:t>
            </a:r>
            <a:r>
              <a:rPr lang="es-ES" sz="1200" dirty="0">
                <a:solidFill>
                  <a:schemeClr val="dk1"/>
                </a:solidFill>
              </a:rPr>
              <a:t>=server,%20web%20hosting&amp;filterscontent_typezip_vector=1&amp;tduid=58d5dcab88cd4f318bf9cd67f089f83c&amp;as_channel=</a:t>
            </a:r>
            <a:r>
              <a:rPr lang="es-ES" sz="1200" dirty="0" err="1">
                <a:solidFill>
                  <a:schemeClr val="dk1"/>
                </a:solidFill>
              </a:rPr>
              <a:t>affiliate&amp;as_campclass</a:t>
            </a:r>
            <a:r>
              <a:rPr lang="es-ES" sz="1200" dirty="0">
                <a:solidFill>
                  <a:schemeClr val="dk1"/>
                </a:solidFill>
              </a:rPr>
              <a:t>=</a:t>
            </a:r>
            <a:r>
              <a:rPr lang="es-ES" sz="1200" dirty="0" err="1">
                <a:solidFill>
                  <a:schemeClr val="dk1"/>
                </a:solidFill>
              </a:rPr>
              <a:t>redirect&amp;as_source</a:t>
            </a:r>
            <a:r>
              <a:rPr lang="es-ES" sz="1200" dirty="0">
                <a:solidFill>
                  <a:schemeClr val="dk1"/>
                </a:solidFill>
              </a:rPr>
              <a:t>=</a:t>
            </a:r>
            <a:r>
              <a:rPr lang="es-ES" sz="1200" dirty="0" err="1">
                <a:solidFill>
                  <a:schemeClr val="dk1"/>
                </a:solidFill>
              </a:rPr>
              <a:t>arvato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Online administrator, web hosting concept. Technician repair software. Hardware protection share infographic. Store safe server concept. Characters and text images, flat isometric vector illustration">
            <a:extLst>
              <a:ext uri="{FF2B5EF4-FFF2-40B4-BE49-F238E27FC236}">
                <a16:creationId xmlns:a16="http://schemas.microsoft.com/office/drawing/2014/main" id="{2DE881CA-CCC8-C847-884B-00A38CD515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01" r="14080"/>
          <a:stretch/>
        </p:blipFill>
        <p:spPr bwMode="auto">
          <a:xfrm>
            <a:off x="0" y="1507088"/>
            <a:ext cx="4428162" cy="3905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0CE5E192-8A2E-D64B-A6E0-DD1B3FA6D83D}"/>
              </a:ext>
            </a:extLst>
          </p:cNvPr>
          <p:cNvSpPr/>
          <p:nvPr/>
        </p:nvSpPr>
        <p:spPr>
          <a:xfrm>
            <a:off x="4428162" y="1623316"/>
            <a:ext cx="3806288" cy="3462391"/>
          </a:xfrm>
          <a:prstGeom prst="rect">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Elipse 3">
            <a:extLst>
              <a:ext uri="{FF2B5EF4-FFF2-40B4-BE49-F238E27FC236}">
                <a16:creationId xmlns:a16="http://schemas.microsoft.com/office/drawing/2014/main" id="{1E3399AE-B8E9-AD4A-A17F-A4F7D2049696}"/>
              </a:ext>
            </a:extLst>
          </p:cNvPr>
          <p:cNvSpPr/>
          <p:nvPr/>
        </p:nvSpPr>
        <p:spPr>
          <a:xfrm>
            <a:off x="863029" y="4421098"/>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0" name="Elipse 9">
            <a:extLst>
              <a:ext uri="{FF2B5EF4-FFF2-40B4-BE49-F238E27FC236}">
                <a16:creationId xmlns:a16="http://schemas.microsoft.com/office/drawing/2014/main" id="{A5F832B4-BF24-624C-8B50-1C2B0698FB45}"/>
              </a:ext>
            </a:extLst>
          </p:cNvPr>
          <p:cNvSpPr/>
          <p:nvPr/>
        </p:nvSpPr>
        <p:spPr>
          <a:xfrm>
            <a:off x="2289210" y="2189893"/>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1" name="Elipse 10">
            <a:extLst>
              <a:ext uri="{FF2B5EF4-FFF2-40B4-BE49-F238E27FC236}">
                <a16:creationId xmlns:a16="http://schemas.microsoft.com/office/drawing/2014/main" id="{F96A34FE-5299-4943-814F-DB83D0A53D1F}"/>
              </a:ext>
            </a:extLst>
          </p:cNvPr>
          <p:cNvSpPr/>
          <p:nvPr/>
        </p:nvSpPr>
        <p:spPr>
          <a:xfrm>
            <a:off x="3321079" y="4273499"/>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2" name="Elipse 11">
            <a:extLst>
              <a:ext uri="{FF2B5EF4-FFF2-40B4-BE49-F238E27FC236}">
                <a16:creationId xmlns:a16="http://schemas.microsoft.com/office/drawing/2014/main" id="{8669612C-241C-6E46-84B9-F7F0D84E1BA0}"/>
              </a:ext>
            </a:extLst>
          </p:cNvPr>
          <p:cNvSpPr/>
          <p:nvPr/>
        </p:nvSpPr>
        <p:spPr>
          <a:xfrm>
            <a:off x="2962361" y="2942994"/>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5" name="Rectángulo 4">
            <a:extLst>
              <a:ext uri="{FF2B5EF4-FFF2-40B4-BE49-F238E27FC236}">
                <a16:creationId xmlns:a16="http://schemas.microsoft.com/office/drawing/2014/main" id="{5CD8832D-4F05-7644-8B62-1C4EB27E5040}"/>
              </a:ext>
            </a:extLst>
          </p:cNvPr>
          <p:cNvSpPr/>
          <p:nvPr/>
        </p:nvSpPr>
        <p:spPr>
          <a:xfrm>
            <a:off x="4647315" y="2061272"/>
            <a:ext cx="3386882" cy="2586477"/>
          </a:xfrm>
          <a:prstGeom prst="rect">
            <a:avLst/>
          </a:prstGeom>
        </p:spPr>
        <p:txBody>
          <a:bodyPr wrap="square">
            <a:spAutoFit/>
          </a:bodyPr>
          <a:lstStyle/>
          <a:p>
            <a:pPr algn="just"/>
            <a:r>
              <a:rPr lang="es-CO" sz="1300" b="1" dirty="0">
                <a:solidFill>
                  <a:schemeClr val="bg1"/>
                </a:solidFill>
                <a:latin typeface="Arial" panose="020B0604020202020204" pitchFamily="34" charset="0"/>
                <a:ea typeface="Arial" panose="020B0604020202020204" pitchFamily="34" charset="0"/>
              </a:rPr>
              <a:t>Seguridad en instalaciones</a:t>
            </a:r>
          </a:p>
          <a:p>
            <a:pPr algn="just"/>
            <a:r>
              <a:rPr lang="es-CO" sz="1100" dirty="0">
                <a:solidFill>
                  <a:schemeClr val="bg1"/>
                </a:solidFill>
                <a:latin typeface="Arial" panose="020B0604020202020204" pitchFamily="34" charset="0"/>
                <a:ea typeface="Arial" panose="020B0604020202020204" pitchFamily="34" charset="0"/>
              </a:rPr>
              <a:t> </a:t>
            </a:r>
          </a:p>
          <a:p>
            <a:pPr algn="just">
              <a:lnSpc>
                <a:spcPct val="115000"/>
              </a:lnSpc>
            </a:pPr>
            <a:r>
              <a:rPr lang="es-CO" sz="1100" dirty="0">
                <a:solidFill>
                  <a:schemeClr val="bg1"/>
                </a:solidFill>
                <a:latin typeface="Arial" panose="020B0604020202020204" pitchFamily="34" charset="0"/>
                <a:ea typeface="Arial" panose="020B0604020202020204" pitchFamily="34" charset="0"/>
              </a:rPr>
              <a:t>A diferencia de la seguridad perimetral, la seguridad en instalaciones se refiere a toda aquella protección más cercana a los </a:t>
            </a:r>
            <a:r>
              <a:rPr lang="es-CO" sz="1100" i="1" dirty="0">
                <a:solidFill>
                  <a:schemeClr val="bg1"/>
                </a:solidFill>
                <a:latin typeface="Arial" panose="020B0604020202020204" pitchFamily="34" charset="0"/>
                <a:ea typeface="Arial" panose="020B0604020202020204" pitchFamily="34" charset="0"/>
              </a:rPr>
              <a:t>data centers</a:t>
            </a:r>
            <a:r>
              <a:rPr lang="es-CO" sz="1100" dirty="0">
                <a:solidFill>
                  <a:schemeClr val="bg1"/>
                </a:solidFill>
                <a:latin typeface="Arial" panose="020B0604020202020204" pitchFamily="34" charset="0"/>
                <a:ea typeface="Arial" panose="020B0604020202020204" pitchFamily="34" charset="0"/>
              </a:rPr>
              <a:t>. Esto se da mediante la restricción del acceso a la zona de alojamiento para evitar que alguien pueda causar algún daño accidental o intencional.</a:t>
            </a:r>
            <a:endParaRPr lang="es-CO" dirty="0">
              <a:solidFill>
                <a:schemeClr val="bg1"/>
              </a:solidFill>
              <a:latin typeface="Arial" panose="020B0604020202020204" pitchFamily="34" charset="0"/>
              <a:ea typeface="Arial" panose="020B0604020202020204" pitchFamily="34" charset="0"/>
            </a:endParaRPr>
          </a:p>
          <a:p>
            <a:pPr algn="just">
              <a:lnSpc>
                <a:spcPct val="115000"/>
              </a:lnSpc>
            </a:pPr>
            <a:r>
              <a:rPr lang="es-CO" sz="1100" dirty="0">
                <a:solidFill>
                  <a:schemeClr val="bg1"/>
                </a:solidFill>
                <a:latin typeface="Arial" panose="020B0604020202020204" pitchFamily="34" charset="0"/>
                <a:ea typeface="Arial" panose="020B0604020202020204" pitchFamily="34" charset="0"/>
              </a:rPr>
              <a:t> </a:t>
            </a:r>
            <a:endParaRPr lang="es-CO" dirty="0">
              <a:solidFill>
                <a:schemeClr val="bg1"/>
              </a:solidFill>
              <a:latin typeface="Arial" panose="020B0604020202020204" pitchFamily="34" charset="0"/>
              <a:ea typeface="Arial" panose="020B0604020202020204" pitchFamily="34" charset="0"/>
            </a:endParaRPr>
          </a:p>
          <a:p>
            <a:pPr algn="just">
              <a:lnSpc>
                <a:spcPct val="115000"/>
              </a:lnSpc>
            </a:pPr>
            <a:r>
              <a:rPr lang="es-CO" sz="1100" dirty="0">
                <a:solidFill>
                  <a:schemeClr val="bg1"/>
                </a:solidFill>
                <a:latin typeface="Arial" panose="020B0604020202020204" pitchFamily="34" charset="0"/>
                <a:ea typeface="Arial" panose="020B0604020202020204" pitchFamily="34" charset="0"/>
              </a:rPr>
              <a:t>Las instalaciones requieren de sistemas de identificación y métodos de verificación para que ninguna persona ajena al control y mantenimiento del centro de datos pueda tener acceso.</a:t>
            </a:r>
            <a:endParaRPr lang="es-CO" dirty="0">
              <a:solidFill>
                <a:schemeClr val="bg1"/>
              </a:solidFill>
              <a:latin typeface="Arial" panose="020B0604020202020204" pitchFamily="34" charset="0"/>
              <a:ea typeface="Arial" panose="020B0604020202020204" pitchFamily="34" charset="0"/>
            </a:endParaRPr>
          </a:p>
        </p:txBody>
      </p:sp>
      <p:cxnSp>
        <p:nvCxnSpPr>
          <p:cNvPr id="6" name="Conector angular 5">
            <a:extLst>
              <a:ext uri="{FF2B5EF4-FFF2-40B4-BE49-F238E27FC236}">
                <a16:creationId xmlns:a16="http://schemas.microsoft.com/office/drawing/2014/main" id="{F146768A-102B-934F-BAD1-249A2039DE3D}"/>
              </a:ext>
            </a:extLst>
          </p:cNvPr>
          <p:cNvCxnSpPr>
            <a:cxnSpLocks/>
            <a:endCxn id="1026" idx="3"/>
          </p:cNvCxnSpPr>
          <p:nvPr/>
        </p:nvCxnSpPr>
        <p:spPr>
          <a:xfrm flipV="1">
            <a:off x="1219415" y="3459822"/>
            <a:ext cx="3208747" cy="1139470"/>
          </a:xfrm>
          <a:prstGeom prst="bentConnector3">
            <a:avLst>
              <a:gd name="adj1" fmla="val 55573"/>
            </a:avLst>
          </a:prstGeom>
          <a:ln w="28575">
            <a:solidFill>
              <a:srgbClr val="016A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377573"/>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4777484"/>
            <a:ext cx="3948174" cy="208051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a:t>
            </a:r>
            <a:r>
              <a:rPr lang="es-ES" sz="1200" b="0" i="0" u="none" strike="noStrike" cap="none" dirty="0" err="1">
                <a:solidFill>
                  <a:schemeClr val="dk1"/>
                </a:solidFill>
                <a:latin typeface="Arial"/>
                <a:ea typeface="Arial"/>
                <a:cs typeface="Arial"/>
                <a:sym typeface="Arial"/>
              </a:rPr>
              <a:t>imágenes</a:t>
            </a:r>
            <a:r>
              <a:rPr lang="es-ES" sz="1200" dirty="0" err="1">
                <a:solidFill>
                  <a:schemeClr val="dk1"/>
                </a:solidFill>
              </a:rPr>
              <a:t>:https</a:t>
            </a:r>
            <a:r>
              <a:rPr lang="es-ES" sz="1200" dirty="0">
                <a:solidFill>
                  <a:schemeClr val="dk1"/>
                </a:solidFill>
              </a:rPr>
              <a:t>://</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/id/306342992?as_audience=</a:t>
            </a:r>
            <a:r>
              <a:rPr lang="es-ES" sz="1200" dirty="0" err="1">
                <a:solidFill>
                  <a:schemeClr val="dk1"/>
                </a:solidFill>
              </a:rPr>
              <a:t>idp&amp;as_campaign</a:t>
            </a:r>
            <a:r>
              <a:rPr lang="es-ES" sz="1200" dirty="0">
                <a:solidFill>
                  <a:schemeClr val="dk1"/>
                </a:solidFill>
              </a:rPr>
              <a:t>=</a:t>
            </a:r>
            <a:r>
              <a:rPr lang="es-ES" sz="1200" dirty="0" err="1">
                <a:solidFill>
                  <a:schemeClr val="dk1"/>
                </a:solidFill>
              </a:rPr>
              <a:t>Freepik&amp;get_facets</a:t>
            </a:r>
            <a:r>
              <a:rPr lang="es-ES" sz="1200" dirty="0">
                <a:solidFill>
                  <a:schemeClr val="dk1"/>
                </a:solidFill>
              </a:rPr>
              <a:t>=1&amp;order=</a:t>
            </a:r>
            <a:r>
              <a:rPr lang="es-ES" sz="1200" dirty="0" err="1">
                <a:solidFill>
                  <a:schemeClr val="dk1"/>
                </a:solidFill>
              </a:rPr>
              <a:t>relevance&amp;safe_search</a:t>
            </a:r>
            <a:r>
              <a:rPr lang="es-ES" sz="1200" dirty="0">
                <a:solidFill>
                  <a:schemeClr val="dk1"/>
                </a:solidFill>
              </a:rPr>
              <a:t>=1&amp;as_content=</a:t>
            </a:r>
            <a:r>
              <a:rPr lang="es-ES" sz="1200" dirty="0" err="1">
                <a:solidFill>
                  <a:schemeClr val="dk1"/>
                </a:solidFill>
              </a:rPr>
              <a:t>api&amp;k</a:t>
            </a:r>
            <a:r>
              <a:rPr lang="es-ES" sz="1200" dirty="0">
                <a:solidFill>
                  <a:schemeClr val="dk1"/>
                </a:solidFill>
              </a:rPr>
              <a:t>=server,%20web%20hosting&amp;filterscontent_typezip_vector=1&amp;tduid=58d5dcab88cd4f318bf9cd67f089f83c&amp;as_channel=</a:t>
            </a:r>
            <a:r>
              <a:rPr lang="es-ES" sz="1200" dirty="0" err="1">
                <a:solidFill>
                  <a:schemeClr val="dk1"/>
                </a:solidFill>
              </a:rPr>
              <a:t>affiliate&amp;as_campclass</a:t>
            </a:r>
            <a:r>
              <a:rPr lang="es-ES" sz="1200" dirty="0">
                <a:solidFill>
                  <a:schemeClr val="dk1"/>
                </a:solidFill>
              </a:rPr>
              <a:t>=</a:t>
            </a:r>
            <a:r>
              <a:rPr lang="es-ES" sz="1200" dirty="0" err="1">
                <a:solidFill>
                  <a:schemeClr val="dk1"/>
                </a:solidFill>
              </a:rPr>
              <a:t>redirect&amp;as_source</a:t>
            </a:r>
            <a:r>
              <a:rPr lang="es-ES" sz="1200" dirty="0">
                <a:solidFill>
                  <a:schemeClr val="dk1"/>
                </a:solidFill>
              </a:rPr>
              <a:t>=</a:t>
            </a:r>
            <a:r>
              <a:rPr lang="es-ES" sz="1200" dirty="0" err="1">
                <a:solidFill>
                  <a:schemeClr val="dk1"/>
                </a:solidFill>
              </a:rPr>
              <a:t>arvato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Online administrator, web hosting concept. Technician repair software. Hardware protection share infographic. Store safe server concept. Characters and text images, flat isometric vector illustration">
            <a:extLst>
              <a:ext uri="{FF2B5EF4-FFF2-40B4-BE49-F238E27FC236}">
                <a16:creationId xmlns:a16="http://schemas.microsoft.com/office/drawing/2014/main" id="{2DE881CA-CCC8-C847-884B-00A38CD515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01" r="14080"/>
          <a:stretch/>
        </p:blipFill>
        <p:spPr bwMode="auto">
          <a:xfrm>
            <a:off x="0" y="1507088"/>
            <a:ext cx="4428162" cy="3905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0CE5E192-8A2E-D64B-A6E0-DD1B3FA6D83D}"/>
              </a:ext>
            </a:extLst>
          </p:cNvPr>
          <p:cNvSpPr/>
          <p:nvPr/>
        </p:nvSpPr>
        <p:spPr>
          <a:xfrm>
            <a:off x="4428162" y="1623316"/>
            <a:ext cx="3806288" cy="3462391"/>
          </a:xfrm>
          <a:prstGeom prst="rect">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Elipse 3">
            <a:extLst>
              <a:ext uri="{FF2B5EF4-FFF2-40B4-BE49-F238E27FC236}">
                <a16:creationId xmlns:a16="http://schemas.microsoft.com/office/drawing/2014/main" id="{1E3399AE-B8E9-AD4A-A17F-A4F7D2049696}"/>
              </a:ext>
            </a:extLst>
          </p:cNvPr>
          <p:cNvSpPr/>
          <p:nvPr/>
        </p:nvSpPr>
        <p:spPr>
          <a:xfrm>
            <a:off x="863029" y="4421098"/>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0" name="Elipse 9">
            <a:extLst>
              <a:ext uri="{FF2B5EF4-FFF2-40B4-BE49-F238E27FC236}">
                <a16:creationId xmlns:a16="http://schemas.microsoft.com/office/drawing/2014/main" id="{A5F832B4-BF24-624C-8B50-1C2B0698FB45}"/>
              </a:ext>
            </a:extLst>
          </p:cNvPr>
          <p:cNvSpPr/>
          <p:nvPr/>
        </p:nvSpPr>
        <p:spPr>
          <a:xfrm>
            <a:off x="2289210" y="2189893"/>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1" name="Elipse 10">
            <a:extLst>
              <a:ext uri="{FF2B5EF4-FFF2-40B4-BE49-F238E27FC236}">
                <a16:creationId xmlns:a16="http://schemas.microsoft.com/office/drawing/2014/main" id="{F96A34FE-5299-4943-814F-DB83D0A53D1F}"/>
              </a:ext>
            </a:extLst>
          </p:cNvPr>
          <p:cNvSpPr/>
          <p:nvPr/>
        </p:nvSpPr>
        <p:spPr>
          <a:xfrm>
            <a:off x="3321079" y="4273499"/>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2" name="Elipse 11">
            <a:extLst>
              <a:ext uri="{FF2B5EF4-FFF2-40B4-BE49-F238E27FC236}">
                <a16:creationId xmlns:a16="http://schemas.microsoft.com/office/drawing/2014/main" id="{8669612C-241C-6E46-84B9-F7F0D84E1BA0}"/>
              </a:ext>
            </a:extLst>
          </p:cNvPr>
          <p:cNvSpPr/>
          <p:nvPr/>
        </p:nvSpPr>
        <p:spPr>
          <a:xfrm>
            <a:off x="2962361" y="2942994"/>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5" name="Rectángulo 4">
            <a:extLst>
              <a:ext uri="{FF2B5EF4-FFF2-40B4-BE49-F238E27FC236}">
                <a16:creationId xmlns:a16="http://schemas.microsoft.com/office/drawing/2014/main" id="{5CD8832D-4F05-7644-8B62-1C4EB27E5040}"/>
              </a:ext>
            </a:extLst>
          </p:cNvPr>
          <p:cNvSpPr/>
          <p:nvPr/>
        </p:nvSpPr>
        <p:spPr>
          <a:xfrm>
            <a:off x="4663453" y="2158606"/>
            <a:ext cx="3335705" cy="2391809"/>
          </a:xfrm>
          <a:prstGeom prst="rect">
            <a:avLst/>
          </a:prstGeom>
        </p:spPr>
        <p:txBody>
          <a:bodyPr wrap="square">
            <a:spAutoFit/>
          </a:bodyPr>
          <a:lstStyle/>
          <a:p>
            <a:pPr algn="just"/>
            <a:r>
              <a:rPr lang="es-CO" sz="1300" b="1" dirty="0">
                <a:solidFill>
                  <a:schemeClr val="bg1"/>
                </a:solidFill>
                <a:latin typeface="Arial" panose="020B0604020202020204" pitchFamily="34" charset="0"/>
                <a:ea typeface="Arial" panose="020B0604020202020204" pitchFamily="34" charset="0"/>
              </a:rPr>
              <a:t>Seguridad en sala de ordenadores</a:t>
            </a:r>
          </a:p>
          <a:p>
            <a:pPr algn="just"/>
            <a:r>
              <a:rPr lang="es-CO" sz="1100" dirty="0">
                <a:solidFill>
                  <a:schemeClr val="bg1"/>
                </a:solidFill>
                <a:latin typeface="Arial" panose="020B0604020202020204" pitchFamily="34" charset="0"/>
                <a:ea typeface="Arial" panose="020B0604020202020204" pitchFamily="34" charset="0"/>
              </a:rPr>
              <a:t> </a:t>
            </a:r>
          </a:p>
          <a:p>
            <a:pPr algn="just">
              <a:lnSpc>
                <a:spcPct val="115000"/>
              </a:lnSpc>
            </a:pPr>
            <a:r>
              <a:rPr lang="es-CO" sz="1100" dirty="0">
                <a:solidFill>
                  <a:schemeClr val="bg1"/>
                </a:solidFill>
                <a:latin typeface="Arial" panose="020B0604020202020204" pitchFamily="34" charset="0"/>
                <a:ea typeface="Arial" panose="020B0604020202020204" pitchFamily="34" charset="0"/>
              </a:rPr>
              <a:t>Esta área de seguridad se encarga de restringir el acceso al centro de datos por medio de múltiples métodos de verificación y monitoreo de accesos no autorizados. De igual forma, esta capa asegura la redundancia energética y la de comunicación.</a:t>
            </a:r>
            <a:endParaRPr lang="es-CO" dirty="0">
              <a:solidFill>
                <a:schemeClr val="bg1"/>
              </a:solidFill>
              <a:latin typeface="Arial" panose="020B0604020202020204" pitchFamily="34" charset="0"/>
              <a:ea typeface="Arial" panose="020B0604020202020204" pitchFamily="34" charset="0"/>
            </a:endParaRPr>
          </a:p>
          <a:p>
            <a:pPr algn="just">
              <a:lnSpc>
                <a:spcPct val="115000"/>
              </a:lnSpc>
            </a:pPr>
            <a:r>
              <a:rPr lang="es-CO" sz="1100" dirty="0">
                <a:solidFill>
                  <a:schemeClr val="bg1"/>
                </a:solidFill>
                <a:latin typeface="Arial" panose="020B0604020202020204" pitchFamily="34" charset="0"/>
                <a:ea typeface="Arial" panose="020B0604020202020204" pitchFamily="34" charset="0"/>
              </a:rPr>
              <a:t> </a:t>
            </a:r>
            <a:endParaRPr lang="es-CO" dirty="0">
              <a:solidFill>
                <a:schemeClr val="bg1"/>
              </a:solidFill>
              <a:latin typeface="Arial" panose="020B0604020202020204" pitchFamily="34" charset="0"/>
              <a:ea typeface="Arial" panose="020B0604020202020204" pitchFamily="34" charset="0"/>
            </a:endParaRPr>
          </a:p>
          <a:p>
            <a:pPr algn="just">
              <a:lnSpc>
                <a:spcPct val="115000"/>
              </a:lnSpc>
            </a:pPr>
            <a:r>
              <a:rPr lang="es-CO" sz="1100" dirty="0">
                <a:solidFill>
                  <a:schemeClr val="bg1"/>
                </a:solidFill>
                <a:latin typeface="Arial" panose="020B0604020202020204" pitchFamily="34" charset="0"/>
                <a:ea typeface="Arial" panose="020B0604020202020204" pitchFamily="34" charset="0"/>
              </a:rPr>
              <a:t>La seguridad en la sala de ordenadores puede ir desde lo más simple que es el uso de contraseñas hasta gran tecnología como la autenticación biométrica.</a:t>
            </a:r>
            <a:endParaRPr lang="es-CO" dirty="0">
              <a:solidFill>
                <a:schemeClr val="bg1"/>
              </a:solidFill>
              <a:latin typeface="Arial" panose="020B0604020202020204" pitchFamily="34" charset="0"/>
              <a:ea typeface="Arial" panose="020B0604020202020204" pitchFamily="34" charset="0"/>
            </a:endParaRPr>
          </a:p>
        </p:txBody>
      </p:sp>
      <p:cxnSp>
        <p:nvCxnSpPr>
          <p:cNvPr id="6" name="Conector angular 5">
            <a:extLst>
              <a:ext uri="{FF2B5EF4-FFF2-40B4-BE49-F238E27FC236}">
                <a16:creationId xmlns:a16="http://schemas.microsoft.com/office/drawing/2014/main" id="{F146768A-102B-934F-BAD1-249A2039DE3D}"/>
              </a:ext>
            </a:extLst>
          </p:cNvPr>
          <p:cNvCxnSpPr>
            <a:cxnSpLocks/>
            <a:endCxn id="1026" idx="3"/>
          </p:cNvCxnSpPr>
          <p:nvPr/>
        </p:nvCxnSpPr>
        <p:spPr>
          <a:xfrm>
            <a:off x="2645596" y="2367880"/>
            <a:ext cx="1782566" cy="1091942"/>
          </a:xfrm>
          <a:prstGeom prst="bentConnector3">
            <a:avLst>
              <a:gd name="adj1" fmla="val 112824"/>
            </a:avLst>
          </a:prstGeom>
          <a:ln w="28575">
            <a:solidFill>
              <a:srgbClr val="016A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470081"/>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4962418"/>
            <a:ext cx="3948174" cy="189558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a:t>
            </a:r>
            <a:r>
              <a:rPr lang="es-ES" sz="1200" b="0" i="0" u="none" strike="noStrike" cap="none" dirty="0" err="1">
                <a:solidFill>
                  <a:schemeClr val="dk1"/>
                </a:solidFill>
                <a:latin typeface="Arial"/>
                <a:ea typeface="Arial"/>
                <a:cs typeface="Arial"/>
                <a:sym typeface="Arial"/>
              </a:rPr>
              <a:t>imágenes</a:t>
            </a:r>
            <a:r>
              <a:rPr lang="es-ES" sz="1200" dirty="0" err="1">
                <a:solidFill>
                  <a:schemeClr val="dk1"/>
                </a:solidFill>
              </a:rPr>
              <a:t>:https</a:t>
            </a:r>
            <a:r>
              <a:rPr lang="es-ES" sz="1200" dirty="0">
                <a:solidFill>
                  <a:schemeClr val="dk1"/>
                </a:solidFill>
              </a:rPr>
              <a:t>://</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/id/306342992?as_audience=</a:t>
            </a:r>
            <a:r>
              <a:rPr lang="es-ES" sz="1200" dirty="0" err="1">
                <a:solidFill>
                  <a:schemeClr val="dk1"/>
                </a:solidFill>
              </a:rPr>
              <a:t>idp&amp;as_campaign</a:t>
            </a:r>
            <a:r>
              <a:rPr lang="es-ES" sz="1200" dirty="0">
                <a:solidFill>
                  <a:schemeClr val="dk1"/>
                </a:solidFill>
              </a:rPr>
              <a:t>=</a:t>
            </a:r>
            <a:r>
              <a:rPr lang="es-ES" sz="1200" dirty="0" err="1">
                <a:solidFill>
                  <a:schemeClr val="dk1"/>
                </a:solidFill>
              </a:rPr>
              <a:t>Freepik&amp;get_facets</a:t>
            </a:r>
            <a:r>
              <a:rPr lang="es-ES" sz="1200" dirty="0">
                <a:solidFill>
                  <a:schemeClr val="dk1"/>
                </a:solidFill>
              </a:rPr>
              <a:t>=1&amp;order=</a:t>
            </a:r>
            <a:r>
              <a:rPr lang="es-ES" sz="1200" dirty="0" err="1">
                <a:solidFill>
                  <a:schemeClr val="dk1"/>
                </a:solidFill>
              </a:rPr>
              <a:t>relevance&amp;safe_search</a:t>
            </a:r>
            <a:r>
              <a:rPr lang="es-ES" sz="1200" dirty="0">
                <a:solidFill>
                  <a:schemeClr val="dk1"/>
                </a:solidFill>
              </a:rPr>
              <a:t>=1&amp;as_content=</a:t>
            </a:r>
            <a:r>
              <a:rPr lang="es-ES" sz="1200" dirty="0" err="1">
                <a:solidFill>
                  <a:schemeClr val="dk1"/>
                </a:solidFill>
              </a:rPr>
              <a:t>api&amp;k</a:t>
            </a:r>
            <a:r>
              <a:rPr lang="es-ES" sz="1200" dirty="0">
                <a:solidFill>
                  <a:schemeClr val="dk1"/>
                </a:solidFill>
              </a:rPr>
              <a:t>=server,%20web%20hosting&amp;filterscontent_typezip_vector=1&amp;tduid=58d5dcab88cd4f318bf9cd67f089f83c&amp;as_channel=</a:t>
            </a:r>
            <a:r>
              <a:rPr lang="es-ES" sz="1200" dirty="0" err="1">
                <a:solidFill>
                  <a:schemeClr val="dk1"/>
                </a:solidFill>
              </a:rPr>
              <a:t>affiliate&amp;as_campclass</a:t>
            </a:r>
            <a:r>
              <a:rPr lang="es-ES" sz="1200" dirty="0">
                <a:solidFill>
                  <a:schemeClr val="dk1"/>
                </a:solidFill>
              </a:rPr>
              <a:t>=</a:t>
            </a:r>
            <a:r>
              <a:rPr lang="es-ES" sz="1200" dirty="0" err="1">
                <a:solidFill>
                  <a:schemeClr val="dk1"/>
                </a:solidFill>
              </a:rPr>
              <a:t>redirect&amp;as_source</a:t>
            </a:r>
            <a:r>
              <a:rPr lang="es-ES" sz="1200" dirty="0">
                <a:solidFill>
                  <a:schemeClr val="dk1"/>
                </a:solidFill>
              </a:rPr>
              <a:t>=</a:t>
            </a:r>
            <a:r>
              <a:rPr lang="es-ES" sz="1200" dirty="0" err="1">
                <a:solidFill>
                  <a:schemeClr val="dk1"/>
                </a:solidFill>
              </a:rPr>
              <a:t>arvato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Online administrator, web hosting concept. Technician repair software. Hardware protection share infographic. Store safe server concept. Characters and text images, flat isometric vector illustration">
            <a:extLst>
              <a:ext uri="{FF2B5EF4-FFF2-40B4-BE49-F238E27FC236}">
                <a16:creationId xmlns:a16="http://schemas.microsoft.com/office/drawing/2014/main" id="{2DE881CA-CCC8-C847-884B-00A38CD515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01" r="14080"/>
          <a:stretch/>
        </p:blipFill>
        <p:spPr bwMode="auto">
          <a:xfrm>
            <a:off x="0" y="1507088"/>
            <a:ext cx="4428162" cy="3905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0CE5E192-8A2E-D64B-A6E0-DD1B3FA6D83D}"/>
              </a:ext>
            </a:extLst>
          </p:cNvPr>
          <p:cNvSpPr/>
          <p:nvPr/>
        </p:nvSpPr>
        <p:spPr>
          <a:xfrm>
            <a:off x="4428162" y="1422540"/>
            <a:ext cx="3806288" cy="3905468"/>
          </a:xfrm>
          <a:prstGeom prst="rect">
            <a:avLst/>
          </a:prstGeom>
          <a:solidFill>
            <a:srgbClr val="01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Elipse 3">
            <a:extLst>
              <a:ext uri="{FF2B5EF4-FFF2-40B4-BE49-F238E27FC236}">
                <a16:creationId xmlns:a16="http://schemas.microsoft.com/office/drawing/2014/main" id="{1E3399AE-B8E9-AD4A-A17F-A4F7D2049696}"/>
              </a:ext>
            </a:extLst>
          </p:cNvPr>
          <p:cNvSpPr/>
          <p:nvPr/>
        </p:nvSpPr>
        <p:spPr>
          <a:xfrm>
            <a:off x="863029" y="4421098"/>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0" name="Elipse 9">
            <a:extLst>
              <a:ext uri="{FF2B5EF4-FFF2-40B4-BE49-F238E27FC236}">
                <a16:creationId xmlns:a16="http://schemas.microsoft.com/office/drawing/2014/main" id="{A5F832B4-BF24-624C-8B50-1C2B0698FB45}"/>
              </a:ext>
            </a:extLst>
          </p:cNvPr>
          <p:cNvSpPr/>
          <p:nvPr/>
        </p:nvSpPr>
        <p:spPr>
          <a:xfrm>
            <a:off x="2289210" y="2189893"/>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1" name="Elipse 10">
            <a:extLst>
              <a:ext uri="{FF2B5EF4-FFF2-40B4-BE49-F238E27FC236}">
                <a16:creationId xmlns:a16="http://schemas.microsoft.com/office/drawing/2014/main" id="{F96A34FE-5299-4943-814F-DB83D0A53D1F}"/>
              </a:ext>
            </a:extLst>
          </p:cNvPr>
          <p:cNvSpPr/>
          <p:nvPr/>
        </p:nvSpPr>
        <p:spPr>
          <a:xfrm>
            <a:off x="3321079" y="4273499"/>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12" name="Elipse 11">
            <a:extLst>
              <a:ext uri="{FF2B5EF4-FFF2-40B4-BE49-F238E27FC236}">
                <a16:creationId xmlns:a16="http://schemas.microsoft.com/office/drawing/2014/main" id="{8669612C-241C-6E46-84B9-F7F0D84E1BA0}"/>
              </a:ext>
            </a:extLst>
          </p:cNvPr>
          <p:cNvSpPr/>
          <p:nvPr/>
        </p:nvSpPr>
        <p:spPr>
          <a:xfrm>
            <a:off x="2962361" y="2942994"/>
            <a:ext cx="356386" cy="3563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5" name="Rectángulo 4">
            <a:extLst>
              <a:ext uri="{FF2B5EF4-FFF2-40B4-BE49-F238E27FC236}">
                <a16:creationId xmlns:a16="http://schemas.microsoft.com/office/drawing/2014/main" id="{5CD8832D-4F05-7644-8B62-1C4EB27E5040}"/>
              </a:ext>
            </a:extLst>
          </p:cNvPr>
          <p:cNvSpPr/>
          <p:nvPr/>
        </p:nvSpPr>
        <p:spPr>
          <a:xfrm>
            <a:off x="4606354" y="1595363"/>
            <a:ext cx="3432724" cy="3559821"/>
          </a:xfrm>
          <a:prstGeom prst="rect">
            <a:avLst/>
          </a:prstGeom>
        </p:spPr>
        <p:txBody>
          <a:bodyPr wrap="square">
            <a:spAutoFit/>
          </a:bodyPr>
          <a:lstStyle/>
          <a:p>
            <a:pPr algn="just"/>
            <a:r>
              <a:rPr lang="es-CO" sz="1300" b="1" dirty="0">
                <a:solidFill>
                  <a:schemeClr val="bg1"/>
                </a:solidFill>
                <a:latin typeface="Arial" panose="020B0604020202020204" pitchFamily="34" charset="0"/>
                <a:ea typeface="Arial" panose="020B0604020202020204" pitchFamily="34" charset="0"/>
              </a:rPr>
              <a:t>Seguridad de </a:t>
            </a:r>
            <a:r>
              <a:rPr lang="es-CO" sz="1300" b="1" i="1" dirty="0">
                <a:solidFill>
                  <a:schemeClr val="bg1"/>
                </a:solidFill>
                <a:latin typeface="Arial" panose="020B0604020202020204" pitchFamily="34" charset="0"/>
                <a:ea typeface="Arial" panose="020B0604020202020204" pitchFamily="34" charset="0"/>
              </a:rPr>
              <a:t>racks</a:t>
            </a:r>
          </a:p>
          <a:p>
            <a:pPr algn="just"/>
            <a:r>
              <a:rPr lang="es-CO" sz="1100" dirty="0">
                <a:solidFill>
                  <a:schemeClr val="bg1"/>
                </a:solidFill>
                <a:latin typeface="Arial" panose="020B0604020202020204" pitchFamily="34" charset="0"/>
                <a:ea typeface="Arial" panose="020B0604020202020204" pitchFamily="34" charset="0"/>
              </a:rPr>
              <a:t> </a:t>
            </a:r>
          </a:p>
          <a:p>
            <a:pPr algn="just">
              <a:lnSpc>
                <a:spcPct val="115000"/>
              </a:lnSpc>
            </a:pPr>
            <a:r>
              <a:rPr lang="es-CO" sz="1100" dirty="0">
                <a:solidFill>
                  <a:schemeClr val="bg1"/>
                </a:solidFill>
                <a:latin typeface="Arial" panose="020B0604020202020204" pitchFamily="34" charset="0"/>
                <a:ea typeface="Arial" panose="020B0604020202020204" pitchFamily="34" charset="0"/>
              </a:rPr>
              <a:t>Esta es la última área o capa de seguridad que busca minimizar las amenazas internas que pueden causar alguna fuga de información por parte de alguien interno de la empresa. </a:t>
            </a:r>
          </a:p>
          <a:p>
            <a:pPr algn="just">
              <a:lnSpc>
                <a:spcPct val="115000"/>
              </a:lnSpc>
            </a:pPr>
            <a:endParaRPr lang="es-CO" sz="1100" dirty="0">
              <a:solidFill>
                <a:schemeClr val="bg1"/>
              </a:solidFill>
              <a:latin typeface="Arial" panose="020B0604020202020204" pitchFamily="34" charset="0"/>
              <a:ea typeface="Arial" panose="020B0604020202020204" pitchFamily="34" charset="0"/>
            </a:endParaRPr>
          </a:p>
          <a:p>
            <a:pPr algn="just">
              <a:lnSpc>
                <a:spcPct val="115000"/>
              </a:lnSpc>
            </a:pPr>
            <a:r>
              <a:rPr lang="es-CO" sz="1100" dirty="0">
                <a:solidFill>
                  <a:schemeClr val="bg1"/>
                </a:solidFill>
                <a:latin typeface="Arial" panose="020B0604020202020204" pitchFamily="34" charset="0"/>
                <a:ea typeface="Arial" panose="020B0604020202020204" pitchFamily="34" charset="0"/>
              </a:rPr>
              <a:t>Un ejemplo de ello es el caso de la compañía Garmin, la cual sufrió un ataque en donde los asaltantes pidieron 10.000.000 USD de «rescate» por liberar el cifrado de su operación. Por lo tanto, la seguridad de racks no debe pasarse por alto, pues cualquier incidente por errores o de causa intencional significa grandes pérdidas financieras.</a:t>
            </a:r>
          </a:p>
          <a:p>
            <a:pPr algn="just">
              <a:lnSpc>
                <a:spcPct val="115000"/>
              </a:lnSpc>
            </a:pPr>
            <a:r>
              <a:rPr lang="es-CO" sz="1100" dirty="0">
                <a:solidFill>
                  <a:schemeClr val="bg1"/>
                </a:solidFill>
                <a:latin typeface="Arial" panose="020B0604020202020204" pitchFamily="34" charset="0"/>
                <a:ea typeface="Arial" panose="020B0604020202020204" pitchFamily="34" charset="0"/>
              </a:rPr>
              <a:t> </a:t>
            </a:r>
          </a:p>
          <a:p>
            <a:pPr algn="just">
              <a:lnSpc>
                <a:spcPct val="115000"/>
              </a:lnSpc>
            </a:pPr>
            <a:r>
              <a:rPr lang="es-CO" sz="1100" dirty="0">
                <a:solidFill>
                  <a:schemeClr val="bg1"/>
                </a:solidFill>
                <a:latin typeface="Arial" panose="020B0604020202020204" pitchFamily="34" charset="0"/>
                <a:ea typeface="Arial" panose="020B0604020202020204" pitchFamily="34" charset="0"/>
              </a:rPr>
              <a:t>Para asegurar la protección de esta área se recomiendan sistemas de bloqueo electrónico, biométricos y </a:t>
            </a:r>
            <a:r>
              <a:rPr lang="es-CO" sz="1100" dirty="0" err="1">
                <a:solidFill>
                  <a:schemeClr val="bg1"/>
                </a:solidFill>
                <a:latin typeface="Arial" panose="020B0604020202020204" pitchFamily="34" charset="0"/>
                <a:ea typeface="Arial" panose="020B0604020202020204" pitchFamily="34" charset="0"/>
              </a:rPr>
              <a:t>videovigilancia</a:t>
            </a:r>
            <a:r>
              <a:rPr lang="es-CO" sz="1100" dirty="0">
                <a:solidFill>
                  <a:schemeClr val="bg1"/>
                </a:solidFill>
                <a:latin typeface="Arial" panose="020B0604020202020204" pitchFamily="34" charset="0"/>
                <a:ea typeface="Arial" panose="020B0604020202020204" pitchFamily="34" charset="0"/>
              </a:rPr>
              <a:t>.</a:t>
            </a:r>
          </a:p>
        </p:txBody>
      </p:sp>
      <p:cxnSp>
        <p:nvCxnSpPr>
          <p:cNvPr id="14" name="Conector angular 13">
            <a:extLst>
              <a:ext uri="{FF2B5EF4-FFF2-40B4-BE49-F238E27FC236}">
                <a16:creationId xmlns:a16="http://schemas.microsoft.com/office/drawing/2014/main" id="{7BBB92C3-085F-014F-81E3-4AE5874880DF}"/>
              </a:ext>
            </a:extLst>
          </p:cNvPr>
          <p:cNvCxnSpPr>
            <a:cxnSpLocks/>
            <a:stCxn id="11" idx="0"/>
          </p:cNvCxnSpPr>
          <p:nvPr/>
        </p:nvCxnSpPr>
        <p:spPr>
          <a:xfrm rot="5400000" flipH="1" flipV="1">
            <a:off x="3556879" y="3402216"/>
            <a:ext cx="813676" cy="928891"/>
          </a:xfrm>
          <a:prstGeom prst="bentConnector2">
            <a:avLst/>
          </a:prstGeom>
          <a:ln w="28575">
            <a:solidFill>
              <a:srgbClr val="016A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637609"/>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112</Words>
  <Application>Microsoft Office PowerPoint</Application>
  <PresentationFormat>Panorámica</PresentationFormat>
  <Paragraphs>48</Paragraphs>
  <Slides>5</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14</cp:revision>
  <dcterms:modified xsi:type="dcterms:W3CDTF">2022-05-11T22:11:51Z</dcterms:modified>
</cp:coreProperties>
</file>