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8" r:id="rId2"/>
    <p:sldId id="260" r:id="rId3"/>
    <p:sldId id="263" r:id="rId4"/>
    <p:sldId id="264" r:id="rId5"/>
    <p:sldId id="265" r:id="rId6"/>
    <p:sldId id="266"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332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635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802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770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CF02_4_2_Línea de tiempo </a:t>
            </a:r>
            <a:r>
              <a:rPr lang="es-ES" sz="1800" dirty="0" err="1">
                <a:solidFill>
                  <a:schemeClr val="lt1"/>
                </a:solidFill>
              </a:rPr>
              <a:t>D_estrategias</a:t>
            </a:r>
            <a:endParaRPr lang="es-ES" sz="1800" dirty="0">
              <a:solidFill>
                <a:schemeClr val="lt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382749" y="1144202"/>
            <a:ext cx="3679850" cy="3016199"/>
          </a:xfrm>
          <a:prstGeom prst="rect">
            <a:avLst/>
          </a:prstGeom>
          <a:noFill/>
          <a:ln>
            <a:noFill/>
          </a:ln>
        </p:spPr>
        <p:txBody>
          <a:bodyPr spcFirstLastPara="1" wrap="square" lIns="91425" tIns="45700" rIns="91425" bIns="45700" anchor="t" anchorCtr="0">
            <a:noAutofit/>
          </a:bodyPr>
          <a:lstStyle/>
          <a:p>
            <a:pPr fontAlgn="base"/>
            <a:r>
              <a:rPr lang="es-ES" sz="1400" b="0" i="0" u="none" strike="noStrike" cap="none" dirty="0">
                <a:solidFill>
                  <a:schemeClr val="dk1"/>
                </a:solidFill>
                <a:latin typeface="Arial"/>
                <a:ea typeface="Arial"/>
                <a:cs typeface="Arial"/>
                <a:sym typeface="Arial"/>
              </a:rPr>
              <a:t>Favor adecuar contenido a la referencia: </a:t>
            </a:r>
            <a:r>
              <a:rPr lang="es-CO" b="1" dirty="0"/>
              <a:t>Línea Tiempo D</a:t>
            </a:r>
            <a:r>
              <a:rPr lang="es-CO" dirty="0">
                <a:solidFill>
                  <a:schemeClr val="dk1"/>
                </a:solidFill>
              </a:rPr>
              <a:t>. En total son cuatro pestañas.</a:t>
            </a:r>
            <a:endParaRPr lang="es-CO" b="1" dirty="0"/>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8BF1D297-838B-054E-B396-3711F19CBB38}"/>
              </a:ext>
            </a:extLst>
          </p:cNvPr>
          <p:cNvSpPr/>
          <p:nvPr/>
        </p:nvSpPr>
        <p:spPr>
          <a:xfrm>
            <a:off x="852754" y="2069691"/>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1</a:t>
            </a:r>
          </a:p>
        </p:txBody>
      </p:sp>
      <p:sp>
        <p:nvSpPr>
          <p:cNvPr id="7" name="Rectángulo redondeado 6">
            <a:extLst>
              <a:ext uri="{FF2B5EF4-FFF2-40B4-BE49-F238E27FC236}">
                <a16:creationId xmlns:a16="http://schemas.microsoft.com/office/drawing/2014/main" id="{E4B26B76-6E6C-134E-BAC2-81DA0661592E}"/>
              </a:ext>
            </a:extLst>
          </p:cNvPr>
          <p:cNvSpPr/>
          <p:nvPr/>
        </p:nvSpPr>
        <p:spPr>
          <a:xfrm>
            <a:off x="1488039" y="2069691"/>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F4885327-FAE4-B944-8E75-AE9C5A0E9B0E}"/>
              </a:ext>
            </a:extLst>
          </p:cNvPr>
          <p:cNvSpPr/>
          <p:nvPr/>
        </p:nvSpPr>
        <p:spPr>
          <a:xfrm>
            <a:off x="852754" y="2715251"/>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a:t>
            </a:r>
          </a:p>
        </p:txBody>
      </p:sp>
      <p:sp>
        <p:nvSpPr>
          <p:cNvPr id="9" name="Rectángulo redondeado 8">
            <a:extLst>
              <a:ext uri="{FF2B5EF4-FFF2-40B4-BE49-F238E27FC236}">
                <a16:creationId xmlns:a16="http://schemas.microsoft.com/office/drawing/2014/main" id="{5887F75C-164E-3E4B-95DD-AE633C60F046}"/>
              </a:ext>
            </a:extLst>
          </p:cNvPr>
          <p:cNvSpPr/>
          <p:nvPr/>
        </p:nvSpPr>
        <p:spPr>
          <a:xfrm>
            <a:off x="1488039" y="2715251"/>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A9D4D40-A0FF-4246-81AF-D7AA19E9D29C}"/>
              </a:ext>
            </a:extLst>
          </p:cNvPr>
          <p:cNvSpPr/>
          <p:nvPr/>
        </p:nvSpPr>
        <p:spPr>
          <a:xfrm>
            <a:off x="852754" y="3360811"/>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3</a:t>
            </a:r>
          </a:p>
        </p:txBody>
      </p:sp>
      <p:sp>
        <p:nvSpPr>
          <p:cNvPr id="11" name="Rectángulo redondeado 10">
            <a:extLst>
              <a:ext uri="{FF2B5EF4-FFF2-40B4-BE49-F238E27FC236}">
                <a16:creationId xmlns:a16="http://schemas.microsoft.com/office/drawing/2014/main" id="{FF0260F6-6D3B-2B46-A6E4-F196FA6F55C5}"/>
              </a:ext>
            </a:extLst>
          </p:cNvPr>
          <p:cNvSpPr/>
          <p:nvPr/>
        </p:nvSpPr>
        <p:spPr>
          <a:xfrm>
            <a:off x="1488039" y="3360811"/>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redondeado 11">
            <a:extLst>
              <a:ext uri="{FF2B5EF4-FFF2-40B4-BE49-F238E27FC236}">
                <a16:creationId xmlns:a16="http://schemas.microsoft.com/office/drawing/2014/main" id="{7CCCC687-9594-1B46-87F3-6ECA0F87F01F}"/>
              </a:ext>
            </a:extLst>
          </p:cNvPr>
          <p:cNvSpPr/>
          <p:nvPr/>
        </p:nvSpPr>
        <p:spPr>
          <a:xfrm>
            <a:off x="852754" y="4006371"/>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4</a:t>
            </a:r>
          </a:p>
        </p:txBody>
      </p:sp>
      <p:sp>
        <p:nvSpPr>
          <p:cNvPr id="13" name="Rectángulo redondeado 12">
            <a:extLst>
              <a:ext uri="{FF2B5EF4-FFF2-40B4-BE49-F238E27FC236}">
                <a16:creationId xmlns:a16="http://schemas.microsoft.com/office/drawing/2014/main" id="{88D178D6-1A89-2342-BA16-4D808A1A80DD}"/>
              </a:ext>
            </a:extLst>
          </p:cNvPr>
          <p:cNvSpPr/>
          <p:nvPr/>
        </p:nvSpPr>
        <p:spPr>
          <a:xfrm>
            <a:off x="1488039" y="4006371"/>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5EE97199-9638-FA43-B5D8-D2E1E3CAE6DA}"/>
              </a:ext>
            </a:extLst>
          </p:cNvPr>
          <p:cNvSpPr/>
          <p:nvPr/>
        </p:nvSpPr>
        <p:spPr>
          <a:xfrm>
            <a:off x="1685516" y="2167542"/>
            <a:ext cx="3401893"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Considera que la ubicación lo es todo</a:t>
            </a:r>
            <a:endParaRPr lang="es-CO" b="1" dirty="0"/>
          </a:p>
        </p:txBody>
      </p:sp>
      <p:sp>
        <p:nvSpPr>
          <p:cNvPr id="4" name="Rectángulo 3">
            <a:extLst>
              <a:ext uri="{FF2B5EF4-FFF2-40B4-BE49-F238E27FC236}">
                <a16:creationId xmlns:a16="http://schemas.microsoft.com/office/drawing/2014/main" id="{F9D042C6-D778-764B-A905-789CE441ED1C}"/>
              </a:ext>
            </a:extLst>
          </p:cNvPr>
          <p:cNvSpPr/>
          <p:nvPr/>
        </p:nvSpPr>
        <p:spPr>
          <a:xfrm>
            <a:off x="1685516" y="2828490"/>
            <a:ext cx="4517583"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Busca tener una optimización de control ambiental</a:t>
            </a:r>
            <a:endParaRPr lang="es-CO" b="1" dirty="0">
              <a:solidFill>
                <a:schemeClr val="tx1"/>
              </a:solidFill>
            </a:endParaRPr>
          </a:p>
        </p:txBody>
      </p:sp>
      <p:sp>
        <p:nvSpPr>
          <p:cNvPr id="5" name="Rectángulo 4">
            <a:extLst>
              <a:ext uri="{FF2B5EF4-FFF2-40B4-BE49-F238E27FC236}">
                <a16:creationId xmlns:a16="http://schemas.microsoft.com/office/drawing/2014/main" id="{EF721E93-50EC-064A-91B8-DF72319E4EE8}"/>
              </a:ext>
            </a:extLst>
          </p:cNvPr>
          <p:cNvSpPr/>
          <p:nvPr/>
        </p:nvSpPr>
        <p:spPr>
          <a:xfrm>
            <a:off x="1685516" y="3474050"/>
            <a:ext cx="5033750"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Piensa en contar con un control de mantenimiento eficaz</a:t>
            </a:r>
            <a:endParaRPr lang="es-CO" b="1" dirty="0">
              <a:solidFill>
                <a:schemeClr val="tx1"/>
              </a:solidFill>
            </a:endParaRPr>
          </a:p>
        </p:txBody>
      </p:sp>
      <p:sp>
        <p:nvSpPr>
          <p:cNvPr id="6" name="Rectángulo 5">
            <a:extLst>
              <a:ext uri="{FF2B5EF4-FFF2-40B4-BE49-F238E27FC236}">
                <a16:creationId xmlns:a16="http://schemas.microsoft.com/office/drawing/2014/main" id="{9BEF497F-2240-794F-8153-A2713B7F88F2}"/>
              </a:ext>
            </a:extLst>
          </p:cNvPr>
          <p:cNvSpPr/>
          <p:nvPr/>
        </p:nvSpPr>
        <p:spPr>
          <a:xfrm>
            <a:off x="1685516" y="4119610"/>
            <a:ext cx="197361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Respaldos eléctricos</a:t>
            </a:r>
            <a:endParaRPr lang="es-CO" b="1"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8BF1D297-838B-054E-B396-3711F19CBB38}"/>
              </a:ext>
            </a:extLst>
          </p:cNvPr>
          <p:cNvSpPr/>
          <p:nvPr/>
        </p:nvSpPr>
        <p:spPr>
          <a:xfrm>
            <a:off x="840657" y="624984"/>
            <a:ext cx="554805" cy="53425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rPr>
              <a:t>1</a:t>
            </a:r>
          </a:p>
        </p:txBody>
      </p:sp>
      <p:sp>
        <p:nvSpPr>
          <p:cNvPr id="7" name="Rectángulo redondeado 6">
            <a:extLst>
              <a:ext uri="{FF2B5EF4-FFF2-40B4-BE49-F238E27FC236}">
                <a16:creationId xmlns:a16="http://schemas.microsoft.com/office/drawing/2014/main" id="{E4B26B76-6E6C-134E-BAC2-81DA0661592E}"/>
              </a:ext>
            </a:extLst>
          </p:cNvPr>
          <p:cNvSpPr/>
          <p:nvPr/>
        </p:nvSpPr>
        <p:spPr>
          <a:xfrm>
            <a:off x="1475942" y="624984"/>
            <a:ext cx="6012096" cy="3633842"/>
          </a:xfrm>
          <a:prstGeom prst="roundRect">
            <a:avLst>
              <a:gd name="adj" fmla="val 196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F4885327-FAE4-B944-8E75-AE9C5A0E9B0E}"/>
              </a:ext>
            </a:extLst>
          </p:cNvPr>
          <p:cNvSpPr/>
          <p:nvPr/>
        </p:nvSpPr>
        <p:spPr>
          <a:xfrm>
            <a:off x="840657" y="4388960"/>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a:t>
            </a:r>
          </a:p>
        </p:txBody>
      </p:sp>
      <p:sp>
        <p:nvSpPr>
          <p:cNvPr id="9" name="Rectángulo redondeado 8">
            <a:extLst>
              <a:ext uri="{FF2B5EF4-FFF2-40B4-BE49-F238E27FC236}">
                <a16:creationId xmlns:a16="http://schemas.microsoft.com/office/drawing/2014/main" id="{5887F75C-164E-3E4B-95DD-AE633C60F046}"/>
              </a:ext>
            </a:extLst>
          </p:cNvPr>
          <p:cNvSpPr/>
          <p:nvPr/>
        </p:nvSpPr>
        <p:spPr>
          <a:xfrm>
            <a:off x="1475942" y="4388960"/>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A9D4D40-A0FF-4246-81AF-D7AA19E9D29C}"/>
              </a:ext>
            </a:extLst>
          </p:cNvPr>
          <p:cNvSpPr/>
          <p:nvPr/>
        </p:nvSpPr>
        <p:spPr>
          <a:xfrm>
            <a:off x="840657" y="5034520"/>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3</a:t>
            </a:r>
          </a:p>
        </p:txBody>
      </p:sp>
      <p:sp>
        <p:nvSpPr>
          <p:cNvPr id="11" name="Rectángulo redondeado 10">
            <a:extLst>
              <a:ext uri="{FF2B5EF4-FFF2-40B4-BE49-F238E27FC236}">
                <a16:creationId xmlns:a16="http://schemas.microsoft.com/office/drawing/2014/main" id="{FF0260F6-6D3B-2B46-A6E4-F196FA6F55C5}"/>
              </a:ext>
            </a:extLst>
          </p:cNvPr>
          <p:cNvSpPr/>
          <p:nvPr/>
        </p:nvSpPr>
        <p:spPr>
          <a:xfrm>
            <a:off x="1475942" y="5034520"/>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5EE97199-9638-FA43-B5D8-D2E1E3CAE6DA}"/>
              </a:ext>
            </a:extLst>
          </p:cNvPr>
          <p:cNvSpPr/>
          <p:nvPr/>
        </p:nvSpPr>
        <p:spPr>
          <a:xfrm>
            <a:off x="1673419" y="722835"/>
            <a:ext cx="3401893"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Considera que la ubicación lo es todo</a:t>
            </a:r>
            <a:endParaRPr lang="es-CO" b="1" dirty="0"/>
          </a:p>
        </p:txBody>
      </p:sp>
      <p:sp>
        <p:nvSpPr>
          <p:cNvPr id="4" name="Rectángulo 3">
            <a:extLst>
              <a:ext uri="{FF2B5EF4-FFF2-40B4-BE49-F238E27FC236}">
                <a16:creationId xmlns:a16="http://schemas.microsoft.com/office/drawing/2014/main" id="{F9D042C6-D778-764B-A905-789CE441ED1C}"/>
              </a:ext>
            </a:extLst>
          </p:cNvPr>
          <p:cNvSpPr/>
          <p:nvPr/>
        </p:nvSpPr>
        <p:spPr>
          <a:xfrm>
            <a:off x="1673419" y="4502199"/>
            <a:ext cx="4517583"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Busca tener una optimización de control ambiental</a:t>
            </a:r>
            <a:endParaRPr lang="es-CO" b="1" dirty="0">
              <a:solidFill>
                <a:schemeClr val="tx1"/>
              </a:solidFill>
            </a:endParaRPr>
          </a:p>
        </p:txBody>
      </p:sp>
      <p:sp>
        <p:nvSpPr>
          <p:cNvPr id="5" name="Rectángulo 4">
            <a:extLst>
              <a:ext uri="{FF2B5EF4-FFF2-40B4-BE49-F238E27FC236}">
                <a16:creationId xmlns:a16="http://schemas.microsoft.com/office/drawing/2014/main" id="{EF721E93-50EC-064A-91B8-DF72319E4EE8}"/>
              </a:ext>
            </a:extLst>
          </p:cNvPr>
          <p:cNvSpPr/>
          <p:nvPr/>
        </p:nvSpPr>
        <p:spPr>
          <a:xfrm>
            <a:off x="1673419" y="5147759"/>
            <a:ext cx="5033750"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Piensa en contar con un control de mantenimiento eficaz</a:t>
            </a:r>
            <a:endParaRPr lang="es-CO" b="1" dirty="0">
              <a:solidFill>
                <a:schemeClr val="tx1"/>
              </a:solidFill>
            </a:endParaRPr>
          </a:p>
        </p:txBody>
      </p:sp>
      <p:sp>
        <p:nvSpPr>
          <p:cNvPr id="14" name="Rectángulo 13">
            <a:extLst>
              <a:ext uri="{FF2B5EF4-FFF2-40B4-BE49-F238E27FC236}">
                <a16:creationId xmlns:a16="http://schemas.microsoft.com/office/drawing/2014/main" id="{A4A63A1D-AB63-0B48-AE97-8E8149981AA8}"/>
              </a:ext>
            </a:extLst>
          </p:cNvPr>
          <p:cNvSpPr/>
          <p:nvPr/>
        </p:nvSpPr>
        <p:spPr>
          <a:xfrm>
            <a:off x="1722377" y="1186865"/>
            <a:ext cx="5531178" cy="2835071"/>
          </a:xfrm>
          <a:prstGeom prst="rect">
            <a:avLst/>
          </a:prstGeom>
        </p:spPr>
        <p:txBody>
          <a:bodyPr wrap="square">
            <a:spAutoFit/>
          </a:bodyPr>
          <a:lstStyle/>
          <a:p>
            <a:pPr algn="just">
              <a:lnSpc>
                <a:spcPct val="115000"/>
              </a:lnSpc>
            </a:pPr>
            <a:r>
              <a:rPr lang="es-CO" sz="1200" dirty="0">
                <a:latin typeface="Arial" panose="020B0604020202020204" pitchFamily="34" charset="0"/>
                <a:ea typeface="Arial" panose="020B0604020202020204" pitchFamily="34" charset="0"/>
              </a:rPr>
              <a:t>Para que un centro de datos funcione correctamente y su seguridad no se vea amenazada debe estar ubicado en un área especial dentro de una empresa. Su localización debe cumplir con requisitos tanto técnicos como geográficos que sirvan para que esta red de sistemas pueda expandirse en el futuro.</a:t>
            </a:r>
          </a:p>
          <a:p>
            <a:pPr algn="just">
              <a:lnSpc>
                <a:spcPct val="115000"/>
              </a:lnSpc>
            </a:pPr>
            <a:r>
              <a:rPr lang="es-CO" sz="1200" dirty="0">
                <a:latin typeface="Arial" panose="020B0604020202020204" pitchFamily="34" charset="0"/>
                <a:ea typeface="Arial" panose="020B0604020202020204" pitchFamily="34" charset="0"/>
              </a:rPr>
              <a:t> </a:t>
            </a:r>
          </a:p>
          <a:p>
            <a:pPr algn="just">
              <a:lnSpc>
                <a:spcPct val="115000"/>
              </a:lnSpc>
            </a:pPr>
            <a:r>
              <a:rPr lang="es-CO" sz="1200" dirty="0">
                <a:latin typeface="Arial" panose="020B0604020202020204" pitchFamily="34" charset="0"/>
                <a:ea typeface="Arial" panose="020B0604020202020204" pitchFamily="34" charset="0"/>
              </a:rPr>
              <a:t>Por ejemplo, Amazon cuenta con tres data centers en España, ya que su ubicación geográfica reduce la latencia y ofrece la posibilidad de almacenar datos muy sensibles.</a:t>
            </a:r>
          </a:p>
          <a:p>
            <a:pPr algn="just">
              <a:lnSpc>
                <a:spcPct val="115000"/>
              </a:lnSpc>
            </a:pPr>
            <a:r>
              <a:rPr lang="es-CO" sz="1200" dirty="0">
                <a:latin typeface="Arial" panose="020B0604020202020204" pitchFamily="34" charset="0"/>
                <a:ea typeface="Arial" panose="020B0604020202020204" pitchFamily="34" charset="0"/>
              </a:rPr>
              <a:t> </a:t>
            </a:r>
          </a:p>
          <a:p>
            <a:pPr algn="just">
              <a:lnSpc>
                <a:spcPct val="115000"/>
              </a:lnSpc>
            </a:pPr>
            <a:r>
              <a:rPr lang="es-CO" sz="1200" dirty="0">
                <a:latin typeface="Arial" panose="020B0604020202020204" pitchFamily="34" charset="0"/>
                <a:ea typeface="Arial" panose="020B0604020202020204" pitchFamily="34" charset="0"/>
              </a:rPr>
              <a:t>Además de esto, un centro de datos debe estar completamente fuera de zonas con riesgo de inundaciones o donde los sismos sean muy recurrentes. También debe contar con acceso a energía eléctrica y conectividad a internet de alta calidad.</a:t>
            </a:r>
          </a:p>
        </p:txBody>
      </p:sp>
      <p:sp>
        <p:nvSpPr>
          <p:cNvPr id="19" name="Rectángulo redondeado 18">
            <a:extLst>
              <a:ext uri="{FF2B5EF4-FFF2-40B4-BE49-F238E27FC236}">
                <a16:creationId xmlns:a16="http://schemas.microsoft.com/office/drawing/2014/main" id="{3723B22B-ABC8-6E44-8915-0EB971E2EAD2}"/>
              </a:ext>
            </a:extLst>
          </p:cNvPr>
          <p:cNvSpPr/>
          <p:nvPr/>
        </p:nvSpPr>
        <p:spPr>
          <a:xfrm>
            <a:off x="840657" y="5680080"/>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4</a:t>
            </a:r>
          </a:p>
        </p:txBody>
      </p:sp>
      <p:sp>
        <p:nvSpPr>
          <p:cNvPr id="20" name="Rectángulo redondeado 19">
            <a:extLst>
              <a:ext uri="{FF2B5EF4-FFF2-40B4-BE49-F238E27FC236}">
                <a16:creationId xmlns:a16="http://schemas.microsoft.com/office/drawing/2014/main" id="{552E6537-B8EA-834A-978B-309A90C9987D}"/>
              </a:ext>
            </a:extLst>
          </p:cNvPr>
          <p:cNvSpPr/>
          <p:nvPr/>
        </p:nvSpPr>
        <p:spPr>
          <a:xfrm>
            <a:off x="1475942" y="5680080"/>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0F8F6D35-4C2E-D943-BB7B-5FDEAC1A25BE}"/>
              </a:ext>
            </a:extLst>
          </p:cNvPr>
          <p:cNvSpPr/>
          <p:nvPr/>
        </p:nvSpPr>
        <p:spPr>
          <a:xfrm>
            <a:off x="1673419" y="5793319"/>
            <a:ext cx="197361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Respaldos eléctricos</a:t>
            </a:r>
            <a:endParaRPr lang="es-CO" b="1" dirty="0"/>
          </a:p>
        </p:txBody>
      </p:sp>
    </p:spTree>
    <p:extLst>
      <p:ext uri="{BB962C8B-B14F-4D97-AF65-F5344CB8AC3E}">
        <p14:creationId xmlns:p14="http://schemas.microsoft.com/office/powerpoint/2010/main" val="156240869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8BF1D297-838B-054E-B396-3711F19CBB38}"/>
              </a:ext>
            </a:extLst>
          </p:cNvPr>
          <p:cNvSpPr/>
          <p:nvPr/>
        </p:nvSpPr>
        <p:spPr>
          <a:xfrm>
            <a:off x="820109" y="261528"/>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1</a:t>
            </a:r>
          </a:p>
        </p:txBody>
      </p:sp>
      <p:sp>
        <p:nvSpPr>
          <p:cNvPr id="7" name="Rectángulo redondeado 6">
            <a:extLst>
              <a:ext uri="{FF2B5EF4-FFF2-40B4-BE49-F238E27FC236}">
                <a16:creationId xmlns:a16="http://schemas.microsoft.com/office/drawing/2014/main" id="{E4B26B76-6E6C-134E-BAC2-81DA0661592E}"/>
              </a:ext>
            </a:extLst>
          </p:cNvPr>
          <p:cNvSpPr/>
          <p:nvPr/>
        </p:nvSpPr>
        <p:spPr>
          <a:xfrm>
            <a:off x="1455394" y="261528"/>
            <a:ext cx="6012096" cy="534256"/>
          </a:xfrm>
          <a:prstGeom prst="roundRect">
            <a:avLst>
              <a:gd name="adj" fmla="val 1542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F4885327-FAE4-B944-8E75-AE9C5A0E9B0E}"/>
              </a:ext>
            </a:extLst>
          </p:cNvPr>
          <p:cNvSpPr/>
          <p:nvPr/>
        </p:nvSpPr>
        <p:spPr>
          <a:xfrm>
            <a:off x="820109" y="925768"/>
            <a:ext cx="554805" cy="53425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rPr>
              <a:t>2</a:t>
            </a:r>
          </a:p>
        </p:txBody>
      </p:sp>
      <p:sp>
        <p:nvSpPr>
          <p:cNvPr id="9" name="Rectángulo redondeado 8">
            <a:extLst>
              <a:ext uri="{FF2B5EF4-FFF2-40B4-BE49-F238E27FC236}">
                <a16:creationId xmlns:a16="http://schemas.microsoft.com/office/drawing/2014/main" id="{5887F75C-164E-3E4B-95DD-AE633C60F046}"/>
              </a:ext>
            </a:extLst>
          </p:cNvPr>
          <p:cNvSpPr/>
          <p:nvPr/>
        </p:nvSpPr>
        <p:spPr>
          <a:xfrm>
            <a:off x="1455394" y="925768"/>
            <a:ext cx="6012096" cy="4451214"/>
          </a:xfrm>
          <a:prstGeom prst="roundRect">
            <a:avLst>
              <a:gd name="adj" fmla="val 246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A9D4D40-A0FF-4246-81AF-D7AA19E9D29C}"/>
              </a:ext>
            </a:extLst>
          </p:cNvPr>
          <p:cNvSpPr/>
          <p:nvPr/>
        </p:nvSpPr>
        <p:spPr>
          <a:xfrm>
            <a:off x="855157" y="5490221"/>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3</a:t>
            </a:r>
          </a:p>
        </p:txBody>
      </p:sp>
      <p:sp>
        <p:nvSpPr>
          <p:cNvPr id="11" name="Rectángulo redondeado 10">
            <a:extLst>
              <a:ext uri="{FF2B5EF4-FFF2-40B4-BE49-F238E27FC236}">
                <a16:creationId xmlns:a16="http://schemas.microsoft.com/office/drawing/2014/main" id="{FF0260F6-6D3B-2B46-A6E4-F196FA6F55C5}"/>
              </a:ext>
            </a:extLst>
          </p:cNvPr>
          <p:cNvSpPr/>
          <p:nvPr/>
        </p:nvSpPr>
        <p:spPr>
          <a:xfrm>
            <a:off x="1490442" y="5490221"/>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5EE97199-9638-FA43-B5D8-D2E1E3CAE6DA}"/>
              </a:ext>
            </a:extLst>
          </p:cNvPr>
          <p:cNvSpPr/>
          <p:nvPr/>
        </p:nvSpPr>
        <p:spPr>
          <a:xfrm>
            <a:off x="1652871" y="359379"/>
            <a:ext cx="3401893"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Considera que la ubicación lo es todo</a:t>
            </a:r>
            <a:endParaRPr lang="es-CO" b="1" dirty="0"/>
          </a:p>
        </p:txBody>
      </p:sp>
      <p:sp>
        <p:nvSpPr>
          <p:cNvPr id="4" name="Rectángulo 3">
            <a:extLst>
              <a:ext uri="{FF2B5EF4-FFF2-40B4-BE49-F238E27FC236}">
                <a16:creationId xmlns:a16="http://schemas.microsoft.com/office/drawing/2014/main" id="{F9D042C6-D778-764B-A905-789CE441ED1C}"/>
              </a:ext>
            </a:extLst>
          </p:cNvPr>
          <p:cNvSpPr/>
          <p:nvPr/>
        </p:nvSpPr>
        <p:spPr>
          <a:xfrm>
            <a:off x="1652871" y="1039007"/>
            <a:ext cx="4517583"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Busca tener una optimización de control ambiental</a:t>
            </a:r>
            <a:endParaRPr lang="es-CO" b="1" dirty="0">
              <a:solidFill>
                <a:schemeClr val="tx1"/>
              </a:solidFill>
            </a:endParaRPr>
          </a:p>
        </p:txBody>
      </p:sp>
      <p:sp>
        <p:nvSpPr>
          <p:cNvPr id="5" name="Rectángulo 4">
            <a:extLst>
              <a:ext uri="{FF2B5EF4-FFF2-40B4-BE49-F238E27FC236}">
                <a16:creationId xmlns:a16="http://schemas.microsoft.com/office/drawing/2014/main" id="{EF721E93-50EC-064A-91B8-DF72319E4EE8}"/>
              </a:ext>
            </a:extLst>
          </p:cNvPr>
          <p:cNvSpPr/>
          <p:nvPr/>
        </p:nvSpPr>
        <p:spPr>
          <a:xfrm>
            <a:off x="1687919" y="5603460"/>
            <a:ext cx="5033750"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Piensa en contar con un control de mantenimiento eficaz</a:t>
            </a:r>
            <a:endParaRPr lang="es-CO" b="1" dirty="0">
              <a:solidFill>
                <a:schemeClr val="tx1"/>
              </a:solidFill>
            </a:endParaRPr>
          </a:p>
        </p:txBody>
      </p:sp>
      <p:sp>
        <p:nvSpPr>
          <p:cNvPr id="6" name="Rectángulo 5">
            <a:extLst>
              <a:ext uri="{FF2B5EF4-FFF2-40B4-BE49-F238E27FC236}">
                <a16:creationId xmlns:a16="http://schemas.microsoft.com/office/drawing/2014/main" id="{5E5F3F77-9ABE-3B40-B4B7-A81F1F2DFEBD}"/>
              </a:ext>
            </a:extLst>
          </p:cNvPr>
          <p:cNvSpPr/>
          <p:nvPr/>
        </p:nvSpPr>
        <p:spPr>
          <a:xfrm>
            <a:off x="1766132" y="1481018"/>
            <a:ext cx="5446326" cy="3600986"/>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Un data center también requiere de algunas optimizaciones en el espacio en que estará instalado, ya que tiene rangos específicos de temperatura y humedad. Un nivel de humedad relativa ambiente del 45 % al 50 % es el más adecuado para garantizar su funcionamiento. Esto, debido a las siguientes razones:</a:t>
            </a:r>
          </a:p>
          <a:p>
            <a:pPr algn="just"/>
            <a:r>
              <a:rPr lang="es-CO" sz="1200" dirty="0">
                <a:latin typeface="Arial" panose="020B0604020202020204" pitchFamily="34" charset="0"/>
                <a:ea typeface="Arial" panose="020B0604020202020204" pitchFamily="34" charset="0"/>
              </a:rPr>
              <a:t> </a:t>
            </a:r>
          </a:p>
          <a:p>
            <a:pPr marL="342900" lvl="0" indent="-342900" algn="just">
              <a:buFont typeface="Arial" panose="020B0604020202020204" pitchFamily="34" charset="0"/>
              <a:buChar char="●"/>
            </a:pPr>
            <a:r>
              <a:rPr lang="es-CO" sz="1200" dirty="0">
                <a:latin typeface="Arial" panose="020B0604020202020204" pitchFamily="34" charset="0"/>
                <a:ea typeface="Arial" panose="020B0604020202020204" pitchFamily="34" charset="0"/>
              </a:rPr>
              <a:t>Ayuda a proteger los sistemas informáticos frente a problemas de corrosión.</a:t>
            </a:r>
          </a:p>
          <a:p>
            <a:pPr lvl="0" algn="just"/>
            <a:endParaRPr lang="es-CO" sz="1200" dirty="0">
              <a:latin typeface="Arial" panose="020B0604020202020204" pitchFamily="34" charset="0"/>
              <a:ea typeface="Arial" panose="020B0604020202020204" pitchFamily="34" charset="0"/>
            </a:endParaRPr>
          </a:p>
          <a:p>
            <a:pPr marL="342900" lvl="0" indent="-342900" algn="just">
              <a:buFont typeface="Arial" panose="020B0604020202020204" pitchFamily="34" charset="0"/>
              <a:buChar char="●"/>
            </a:pPr>
            <a:r>
              <a:rPr lang="es-CO" sz="1200" dirty="0">
                <a:latin typeface="Arial" panose="020B0604020202020204" pitchFamily="34" charset="0"/>
                <a:ea typeface="Arial" panose="020B0604020202020204" pitchFamily="34" charset="0"/>
              </a:rPr>
              <a:t>Ofrece un margen temporal de funcionamiento mayor en caso de algún fallo en el sistema de control.</a:t>
            </a:r>
          </a:p>
          <a:p>
            <a:pPr algn="just"/>
            <a:r>
              <a:rPr lang="es-CO" sz="1200" dirty="0">
                <a:latin typeface="Arial" panose="020B0604020202020204" pitchFamily="34" charset="0"/>
                <a:ea typeface="Arial" panose="020B0604020202020204" pitchFamily="34" charset="0"/>
              </a:rPr>
              <a:t> </a:t>
            </a:r>
          </a:p>
          <a:p>
            <a:pPr algn="just"/>
            <a:r>
              <a:rPr lang="es-CO" sz="1200" dirty="0">
                <a:latin typeface="Arial" panose="020B0604020202020204" pitchFamily="34" charset="0"/>
                <a:ea typeface="Arial" panose="020B0604020202020204" pitchFamily="34" charset="0"/>
              </a:rPr>
              <a:t>Las descargas electroestáticas pueden ser muy comunes en zonas con humedad relativa debajo del 35 %; además, resultan más difíciles de eliminar y los problemas y consecuencias pueden ser algo graves.</a:t>
            </a:r>
          </a:p>
          <a:p>
            <a:pPr algn="just"/>
            <a:r>
              <a:rPr lang="es-CO" sz="1200" dirty="0">
                <a:latin typeface="Arial" panose="020B0604020202020204" pitchFamily="34" charset="0"/>
                <a:ea typeface="Arial" panose="020B0604020202020204" pitchFamily="34" charset="0"/>
              </a:rPr>
              <a:t> </a:t>
            </a:r>
          </a:p>
          <a:p>
            <a:pPr algn="just"/>
            <a:r>
              <a:rPr lang="es-CO" sz="1200" dirty="0">
                <a:latin typeface="Arial" panose="020B0604020202020204" pitchFamily="34" charset="0"/>
                <a:ea typeface="Arial" panose="020B0604020202020204" pitchFamily="34" charset="0"/>
              </a:rPr>
              <a:t>En cuanto a la temperatura adecuada, para un centro de datos, esta debe tener un intervalo entre 21º y 23º C. De esta manera su funcionamiento es óptimo y facilita que los niveles de humedad se mantengan seguros.</a:t>
            </a:r>
          </a:p>
        </p:txBody>
      </p:sp>
      <p:sp>
        <p:nvSpPr>
          <p:cNvPr id="22" name="Rectángulo redondeado 21">
            <a:extLst>
              <a:ext uri="{FF2B5EF4-FFF2-40B4-BE49-F238E27FC236}">
                <a16:creationId xmlns:a16="http://schemas.microsoft.com/office/drawing/2014/main" id="{53790B0C-9138-5847-92A0-97B621ADE693}"/>
              </a:ext>
            </a:extLst>
          </p:cNvPr>
          <p:cNvSpPr/>
          <p:nvPr/>
        </p:nvSpPr>
        <p:spPr>
          <a:xfrm>
            <a:off x="855157" y="6137716"/>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4</a:t>
            </a:r>
          </a:p>
        </p:txBody>
      </p:sp>
      <p:sp>
        <p:nvSpPr>
          <p:cNvPr id="23" name="Rectángulo redondeado 22">
            <a:extLst>
              <a:ext uri="{FF2B5EF4-FFF2-40B4-BE49-F238E27FC236}">
                <a16:creationId xmlns:a16="http://schemas.microsoft.com/office/drawing/2014/main" id="{1F07E2AE-D713-BA43-AE91-7FCB6CE40EB0}"/>
              </a:ext>
            </a:extLst>
          </p:cNvPr>
          <p:cNvSpPr/>
          <p:nvPr/>
        </p:nvSpPr>
        <p:spPr>
          <a:xfrm>
            <a:off x="1490442" y="6137716"/>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ángulo 23">
            <a:extLst>
              <a:ext uri="{FF2B5EF4-FFF2-40B4-BE49-F238E27FC236}">
                <a16:creationId xmlns:a16="http://schemas.microsoft.com/office/drawing/2014/main" id="{33F8C2E8-3125-F04C-AD87-73B42E9C473E}"/>
              </a:ext>
            </a:extLst>
          </p:cNvPr>
          <p:cNvSpPr/>
          <p:nvPr/>
        </p:nvSpPr>
        <p:spPr>
          <a:xfrm>
            <a:off x="1687919" y="6250955"/>
            <a:ext cx="197361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Respaldos eléctricos</a:t>
            </a:r>
            <a:endParaRPr lang="es-CO" b="1" dirty="0"/>
          </a:p>
        </p:txBody>
      </p:sp>
    </p:spTree>
    <p:extLst>
      <p:ext uri="{BB962C8B-B14F-4D97-AF65-F5344CB8AC3E}">
        <p14:creationId xmlns:p14="http://schemas.microsoft.com/office/powerpoint/2010/main" val="429093313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8BF1D297-838B-054E-B396-3711F19CBB38}"/>
              </a:ext>
            </a:extLst>
          </p:cNvPr>
          <p:cNvSpPr/>
          <p:nvPr/>
        </p:nvSpPr>
        <p:spPr>
          <a:xfrm>
            <a:off x="840657" y="456737"/>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1</a:t>
            </a:r>
          </a:p>
        </p:txBody>
      </p:sp>
      <p:sp>
        <p:nvSpPr>
          <p:cNvPr id="7" name="Rectángulo redondeado 6">
            <a:extLst>
              <a:ext uri="{FF2B5EF4-FFF2-40B4-BE49-F238E27FC236}">
                <a16:creationId xmlns:a16="http://schemas.microsoft.com/office/drawing/2014/main" id="{E4B26B76-6E6C-134E-BAC2-81DA0661592E}"/>
              </a:ext>
            </a:extLst>
          </p:cNvPr>
          <p:cNvSpPr/>
          <p:nvPr/>
        </p:nvSpPr>
        <p:spPr>
          <a:xfrm>
            <a:off x="1475942" y="456737"/>
            <a:ext cx="6012096" cy="534256"/>
          </a:xfrm>
          <a:prstGeom prst="roundRect">
            <a:avLst>
              <a:gd name="adj" fmla="val 1542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F4885327-FAE4-B944-8E75-AE9C5A0E9B0E}"/>
              </a:ext>
            </a:extLst>
          </p:cNvPr>
          <p:cNvSpPr/>
          <p:nvPr/>
        </p:nvSpPr>
        <p:spPr>
          <a:xfrm>
            <a:off x="840657" y="1120977"/>
            <a:ext cx="554805" cy="5342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a:t>
            </a:r>
          </a:p>
        </p:txBody>
      </p:sp>
      <p:sp>
        <p:nvSpPr>
          <p:cNvPr id="9" name="Rectángulo redondeado 8">
            <a:extLst>
              <a:ext uri="{FF2B5EF4-FFF2-40B4-BE49-F238E27FC236}">
                <a16:creationId xmlns:a16="http://schemas.microsoft.com/office/drawing/2014/main" id="{5887F75C-164E-3E4B-95DD-AE633C60F046}"/>
              </a:ext>
            </a:extLst>
          </p:cNvPr>
          <p:cNvSpPr/>
          <p:nvPr/>
        </p:nvSpPr>
        <p:spPr>
          <a:xfrm>
            <a:off x="1475942" y="1120977"/>
            <a:ext cx="6012096" cy="534256"/>
          </a:xfrm>
          <a:prstGeom prst="roundRect">
            <a:avLst>
              <a:gd name="adj" fmla="val 82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A9D4D40-A0FF-4246-81AF-D7AA19E9D29C}"/>
              </a:ext>
            </a:extLst>
          </p:cNvPr>
          <p:cNvSpPr/>
          <p:nvPr/>
        </p:nvSpPr>
        <p:spPr>
          <a:xfrm>
            <a:off x="840657" y="1785217"/>
            <a:ext cx="554805" cy="53425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rPr>
              <a:t>3</a:t>
            </a:r>
          </a:p>
        </p:txBody>
      </p:sp>
      <p:sp>
        <p:nvSpPr>
          <p:cNvPr id="11" name="Rectángulo redondeado 10">
            <a:extLst>
              <a:ext uri="{FF2B5EF4-FFF2-40B4-BE49-F238E27FC236}">
                <a16:creationId xmlns:a16="http://schemas.microsoft.com/office/drawing/2014/main" id="{FF0260F6-6D3B-2B46-A6E4-F196FA6F55C5}"/>
              </a:ext>
            </a:extLst>
          </p:cNvPr>
          <p:cNvSpPr/>
          <p:nvPr/>
        </p:nvSpPr>
        <p:spPr>
          <a:xfrm>
            <a:off x="1475942" y="1785217"/>
            <a:ext cx="6012096" cy="4012424"/>
          </a:xfrm>
          <a:prstGeom prst="roundRect">
            <a:avLst>
              <a:gd name="adj" fmla="val 271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5EE97199-9638-FA43-B5D8-D2E1E3CAE6DA}"/>
              </a:ext>
            </a:extLst>
          </p:cNvPr>
          <p:cNvSpPr/>
          <p:nvPr/>
        </p:nvSpPr>
        <p:spPr>
          <a:xfrm>
            <a:off x="1673419" y="554588"/>
            <a:ext cx="3401893"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Considera que la ubicación lo es todo</a:t>
            </a:r>
            <a:endParaRPr lang="es-CO" b="1" dirty="0"/>
          </a:p>
        </p:txBody>
      </p:sp>
      <p:sp>
        <p:nvSpPr>
          <p:cNvPr id="4" name="Rectángulo 3">
            <a:extLst>
              <a:ext uri="{FF2B5EF4-FFF2-40B4-BE49-F238E27FC236}">
                <a16:creationId xmlns:a16="http://schemas.microsoft.com/office/drawing/2014/main" id="{F9D042C6-D778-764B-A905-789CE441ED1C}"/>
              </a:ext>
            </a:extLst>
          </p:cNvPr>
          <p:cNvSpPr/>
          <p:nvPr/>
        </p:nvSpPr>
        <p:spPr>
          <a:xfrm>
            <a:off x="1673419" y="1234216"/>
            <a:ext cx="4517583"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Busca tener una optimización de control ambiental</a:t>
            </a:r>
            <a:endParaRPr lang="es-CO" b="1" dirty="0">
              <a:solidFill>
                <a:schemeClr val="tx1"/>
              </a:solidFill>
            </a:endParaRPr>
          </a:p>
        </p:txBody>
      </p:sp>
      <p:sp>
        <p:nvSpPr>
          <p:cNvPr id="5" name="Rectángulo 4">
            <a:extLst>
              <a:ext uri="{FF2B5EF4-FFF2-40B4-BE49-F238E27FC236}">
                <a16:creationId xmlns:a16="http://schemas.microsoft.com/office/drawing/2014/main" id="{EF721E93-50EC-064A-91B8-DF72319E4EE8}"/>
              </a:ext>
            </a:extLst>
          </p:cNvPr>
          <p:cNvSpPr/>
          <p:nvPr/>
        </p:nvSpPr>
        <p:spPr>
          <a:xfrm>
            <a:off x="1673419" y="1898456"/>
            <a:ext cx="5033750"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Piensa en contar con un control de mantenimiento eficaz</a:t>
            </a:r>
            <a:endParaRPr lang="es-CO" b="1" dirty="0">
              <a:solidFill>
                <a:schemeClr val="tx1"/>
              </a:solidFill>
            </a:endParaRPr>
          </a:p>
        </p:txBody>
      </p:sp>
      <p:sp>
        <p:nvSpPr>
          <p:cNvPr id="22" name="Rectángulo redondeado 21">
            <a:extLst>
              <a:ext uri="{FF2B5EF4-FFF2-40B4-BE49-F238E27FC236}">
                <a16:creationId xmlns:a16="http://schemas.microsoft.com/office/drawing/2014/main" id="{53790B0C-9138-5847-92A0-97B621ADE693}"/>
              </a:ext>
            </a:extLst>
          </p:cNvPr>
          <p:cNvSpPr/>
          <p:nvPr/>
        </p:nvSpPr>
        <p:spPr>
          <a:xfrm>
            <a:off x="840657" y="5910880"/>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4</a:t>
            </a:r>
          </a:p>
        </p:txBody>
      </p:sp>
      <p:sp>
        <p:nvSpPr>
          <p:cNvPr id="23" name="Rectángulo redondeado 22">
            <a:extLst>
              <a:ext uri="{FF2B5EF4-FFF2-40B4-BE49-F238E27FC236}">
                <a16:creationId xmlns:a16="http://schemas.microsoft.com/office/drawing/2014/main" id="{1F07E2AE-D713-BA43-AE91-7FCB6CE40EB0}"/>
              </a:ext>
            </a:extLst>
          </p:cNvPr>
          <p:cNvSpPr/>
          <p:nvPr/>
        </p:nvSpPr>
        <p:spPr>
          <a:xfrm>
            <a:off x="1475942" y="5910880"/>
            <a:ext cx="6012096"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ángulo 23">
            <a:extLst>
              <a:ext uri="{FF2B5EF4-FFF2-40B4-BE49-F238E27FC236}">
                <a16:creationId xmlns:a16="http://schemas.microsoft.com/office/drawing/2014/main" id="{33F8C2E8-3125-F04C-AD87-73B42E9C473E}"/>
              </a:ext>
            </a:extLst>
          </p:cNvPr>
          <p:cNvSpPr/>
          <p:nvPr/>
        </p:nvSpPr>
        <p:spPr>
          <a:xfrm>
            <a:off x="1673419" y="6024119"/>
            <a:ext cx="197361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Respaldos eléctricos</a:t>
            </a:r>
            <a:endParaRPr lang="es-CO" b="1" dirty="0"/>
          </a:p>
        </p:txBody>
      </p:sp>
      <p:sp>
        <p:nvSpPr>
          <p:cNvPr id="12" name="Rectángulo 11">
            <a:extLst>
              <a:ext uri="{FF2B5EF4-FFF2-40B4-BE49-F238E27FC236}">
                <a16:creationId xmlns:a16="http://schemas.microsoft.com/office/drawing/2014/main" id="{474BF986-6D92-034C-B52E-EBB6CA323EDB}"/>
              </a:ext>
            </a:extLst>
          </p:cNvPr>
          <p:cNvSpPr/>
          <p:nvPr/>
        </p:nvSpPr>
        <p:spPr>
          <a:xfrm>
            <a:off x="1708467" y="2334861"/>
            <a:ext cx="5447579" cy="3416320"/>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El mantenimiento de un CPD ayuda a eliminar las interrupciones en su servicio, garantiza su buen funcionamiento, evita caídas y las pérdidas económicas que estos fallos pueden llegar a representar. Por eso para implementar un centro de datos empresarial se requiere de una buena estrategia de mantenimiento que cumpla con lo siguiente:</a:t>
            </a:r>
          </a:p>
          <a:p>
            <a:pPr algn="just"/>
            <a:r>
              <a:rPr lang="es-CO" sz="1200" dirty="0">
                <a:latin typeface="Arial" panose="020B0604020202020204" pitchFamily="34" charset="0"/>
                <a:ea typeface="Arial" panose="020B0604020202020204" pitchFamily="34" charset="0"/>
              </a:rPr>
              <a:t> </a:t>
            </a:r>
          </a:p>
          <a:p>
            <a:pPr marL="342900" lvl="0" indent="-342900" algn="just">
              <a:buFont typeface="Arial" panose="020B0604020202020204" pitchFamily="34" charset="0"/>
              <a:buChar char="●"/>
            </a:pPr>
            <a:r>
              <a:rPr lang="es-CO" sz="1200" b="1" dirty="0">
                <a:latin typeface="Arial" panose="020B0604020202020204" pitchFamily="34" charset="0"/>
                <a:ea typeface="Arial" panose="020B0604020202020204" pitchFamily="34" charset="0"/>
              </a:rPr>
              <a:t>Mínima de fallos: </a:t>
            </a:r>
            <a:r>
              <a:rPr lang="es-CO" sz="1200" dirty="0">
                <a:latin typeface="Arial" panose="020B0604020202020204" pitchFamily="34" charset="0"/>
                <a:ea typeface="Arial" panose="020B0604020202020204" pitchFamily="34" charset="0"/>
              </a:rPr>
              <a:t>el objetivo primordial del mantenimiento es coordinar, supervisar y garantizar el funcionamiento del CPD. Esto, a través del control de climatización, refrigeración, electricidad, infraestructura de comunicaciones, seguridad y control de accesos y sostenibilidad.</a:t>
            </a:r>
          </a:p>
          <a:p>
            <a:pPr marL="342900" lvl="0" indent="-342900" algn="just">
              <a:buFont typeface="Arial" panose="020B0604020202020204" pitchFamily="34" charset="0"/>
              <a:buChar char="●"/>
            </a:pPr>
            <a:r>
              <a:rPr lang="es-CO" sz="1200" b="1" dirty="0">
                <a:latin typeface="Arial" panose="020B0604020202020204" pitchFamily="34" charset="0"/>
                <a:ea typeface="Arial" panose="020B0604020202020204" pitchFamily="34" charset="0"/>
              </a:rPr>
              <a:t>Regulación y calidad</a:t>
            </a:r>
            <a:r>
              <a:rPr lang="es-CO" sz="1200" dirty="0">
                <a:latin typeface="Arial" panose="020B0604020202020204" pitchFamily="34" charset="0"/>
                <a:ea typeface="Arial" panose="020B0604020202020204" pitchFamily="34" charset="0"/>
              </a:rPr>
              <a:t>: las operaciones de mantenimiento de un </a:t>
            </a:r>
            <a:r>
              <a:rPr lang="es-CO" sz="1200" i="1" dirty="0">
                <a:latin typeface="Arial" panose="020B0604020202020204" pitchFamily="34" charset="0"/>
                <a:ea typeface="Arial" panose="020B0604020202020204" pitchFamily="34" charset="0"/>
              </a:rPr>
              <a:t>data center </a:t>
            </a:r>
            <a:r>
              <a:rPr lang="es-CO" sz="1200" dirty="0">
                <a:latin typeface="Arial" panose="020B0604020202020204" pitchFamily="34" charset="0"/>
                <a:ea typeface="Arial" panose="020B0604020202020204" pitchFamily="34" charset="0"/>
              </a:rPr>
              <a:t>empresarial requiere de regulaciones y normativas que aseguren los más altos estándares de calidad. Estos pueden ir desde reglamentos de seguridad de climatización hasta extinción de incendios.</a:t>
            </a:r>
          </a:p>
          <a:p>
            <a:pPr marL="342900" lvl="0" indent="-342900" algn="just">
              <a:buFont typeface="Arial" panose="020B0604020202020204" pitchFamily="34" charset="0"/>
              <a:buChar char="●"/>
            </a:pPr>
            <a:r>
              <a:rPr lang="es-CO" sz="1200" i="1" dirty="0">
                <a:latin typeface="Arial" panose="020B0604020202020204" pitchFamily="34" charset="0"/>
                <a:ea typeface="Arial" panose="020B0604020202020204" pitchFamily="34" charset="0"/>
              </a:rPr>
              <a:t>Personal calificado: </a:t>
            </a:r>
            <a:r>
              <a:rPr lang="es-CO" sz="1200" dirty="0">
                <a:latin typeface="Arial" panose="020B0604020202020204" pitchFamily="34" charset="0"/>
                <a:ea typeface="Arial" panose="020B0604020202020204" pitchFamily="34" charset="0"/>
              </a:rPr>
              <a:t>no cualquiera puede realizar un servicio de mantenimiento a un </a:t>
            </a:r>
            <a:r>
              <a:rPr lang="es-CO" sz="1200" i="1" dirty="0">
                <a:latin typeface="Arial" panose="020B0604020202020204" pitchFamily="34" charset="0"/>
                <a:ea typeface="Arial" panose="020B0604020202020204" pitchFamily="34" charset="0"/>
              </a:rPr>
              <a:t>data center</a:t>
            </a:r>
            <a:r>
              <a:rPr lang="es-CO" sz="1200" dirty="0">
                <a:latin typeface="Arial" panose="020B0604020202020204" pitchFamily="34" charset="0"/>
                <a:ea typeface="Arial" panose="020B0604020202020204" pitchFamily="34" charset="0"/>
              </a:rPr>
              <a:t>. Este personal debe estar calificado con certificaciones de capacitación y formado por las últimas tendencias en CPD.</a:t>
            </a:r>
          </a:p>
        </p:txBody>
      </p:sp>
    </p:spTree>
    <p:extLst>
      <p:ext uri="{BB962C8B-B14F-4D97-AF65-F5344CB8AC3E}">
        <p14:creationId xmlns:p14="http://schemas.microsoft.com/office/powerpoint/2010/main" val="49977688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8BF1D297-838B-054E-B396-3711F19CBB38}"/>
              </a:ext>
            </a:extLst>
          </p:cNvPr>
          <p:cNvSpPr/>
          <p:nvPr/>
        </p:nvSpPr>
        <p:spPr>
          <a:xfrm>
            <a:off x="861206" y="742949"/>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1</a:t>
            </a:r>
          </a:p>
        </p:txBody>
      </p:sp>
      <p:sp>
        <p:nvSpPr>
          <p:cNvPr id="7" name="Rectángulo redondeado 6">
            <a:extLst>
              <a:ext uri="{FF2B5EF4-FFF2-40B4-BE49-F238E27FC236}">
                <a16:creationId xmlns:a16="http://schemas.microsoft.com/office/drawing/2014/main" id="{E4B26B76-6E6C-134E-BAC2-81DA0661592E}"/>
              </a:ext>
            </a:extLst>
          </p:cNvPr>
          <p:cNvSpPr/>
          <p:nvPr/>
        </p:nvSpPr>
        <p:spPr>
          <a:xfrm>
            <a:off x="1496491" y="742949"/>
            <a:ext cx="6012096" cy="534256"/>
          </a:xfrm>
          <a:prstGeom prst="roundRect">
            <a:avLst>
              <a:gd name="adj" fmla="val 1542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F4885327-FAE4-B944-8E75-AE9C5A0E9B0E}"/>
              </a:ext>
            </a:extLst>
          </p:cNvPr>
          <p:cNvSpPr/>
          <p:nvPr/>
        </p:nvSpPr>
        <p:spPr>
          <a:xfrm>
            <a:off x="861206" y="1407189"/>
            <a:ext cx="554805" cy="5342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a:t>
            </a:r>
          </a:p>
        </p:txBody>
      </p:sp>
      <p:sp>
        <p:nvSpPr>
          <p:cNvPr id="9" name="Rectángulo redondeado 8">
            <a:extLst>
              <a:ext uri="{FF2B5EF4-FFF2-40B4-BE49-F238E27FC236}">
                <a16:creationId xmlns:a16="http://schemas.microsoft.com/office/drawing/2014/main" id="{5887F75C-164E-3E4B-95DD-AE633C60F046}"/>
              </a:ext>
            </a:extLst>
          </p:cNvPr>
          <p:cNvSpPr/>
          <p:nvPr/>
        </p:nvSpPr>
        <p:spPr>
          <a:xfrm>
            <a:off x="1496491" y="1407189"/>
            <a:ext cx="6012096" cy="534256"/>
          </a:xfrm>
          <a:prstGeom prst="roundRect">
            <a:avLst>
              <a:gd name="adj" fmla="val 82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0A9D4D40-A0FF-4246-81AF-D7AA19E9D29C}"/>
              </a:ext>
            </a:extLst>
          </p:cNvPr>
          <p:cNvSpPr/>
          <p:nvPr/>
        </p:nvSpPr>
        <p:spPr>
          <a:xfrm>
            <a:off x="861206" y="2071429"/>
            <a:ext cx="554805" cy="5342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3</a:t>
            </a:r>
          </a:p>
        </p:txBody>
      </p:sp>
      <p:sp>
        <p:nvSpPr>
          <p:cNvPr id="11" name="Rectángulo redondeado 10">
            <a:extLst>
              <a:ext uri="{FF2B5EF4-FFF2-40B4-BE49-F238E27FC236}">
                <a16:creationId xmlns:a16="http://schemas.microsoft.com/office/drawing/2014/main" id="{FF0260F6-6D3B-2B46-A6E4-F196FA6F55C5}"/>
              </a:ext>
            </a:extLst>
          </p:cNvPr>
          <p:cNvSpPr/>
          <p:nvPr/>
        </p:nvSpPr>
        <p:spPr>
          <a:xfrm>
            <a:off x="1496491" y="2071429"/>
            <a:ext cx="6012096" cy="534256"/>
          </a:xfrm>
          <a:prstGeom prst="roundRect">
            <a:avLst>
              <a:gd name="adj" fmla="val 848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5EE97199-9638-FA43-B5D8-D2E1E3CAE6DA}"/>
              </a:ext>
            </a:extLst>
          </p:cNvPr>
          <p:cNvSpPr/>
          <p:nvPr/>
        </p:nvSpPr>
        <p:spPr>
          <a:xfrm>
            <a:off x="1693968" y="840800"/>
            <a:ext cx="3401893"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Considera que la ubicación lo es todo</a:t>
            </a:r>
            <a:endParaRPr lang="es-CO" b="1" dirty="0"/>
          </a:p>
        </p:txBody>
      </p:sp>
      <p:sp>
        <p:nvSpPr>
          <p:cNvPr id="4" name="Rectángulo 3">
            <a:extLst>
              <a:ext uri="{FF2B5EF4-FFF2-40B4-BE49-F238E27FC236}">
                <a16:creationId xmlns:a16="http://schemas.microsoft.com/office/drawing/2014/main" id="{F9D042C6-D778-764B-A905-789CE441ED1C}"/>
              </a:ext>
            </a:extLst>
          </p:cNvPr>
          <p:cNvSpPr/>
          <p:nvPr/>
        </p:nvSpPr>
        <p:spPr>
          <a:xfrm>
            <a:off x="1693968" y="1520428"/>
            <a:ext cx="4517583"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Busca tener una optimización de control ambiental</a:t>
            </a:r>
            <a:endParaRPr lang="es-CO" b="1" dirty="0">
              <a:solidFill>
                <a:schemeClr val="tx1"/>
              </a:solidFill>
            </a:endParaRPr>
          </a:p>
        </p:txBody>
      </p:sp>
      <p:sp>
        <p:nvSpPr>
          <p:cNvPr id="5" name="Rectángulo 4">
            <a:extLst>
              <a:ext uri="{FF2B5EF4-FFF2-40B4-BE49-F238E27FC236}">
                <a16:creationId xmlns:a16="http://schemas.microsoft.com/office/drawing/2014/main" id="{EF721E93-50EC-064A-91B8-DF72319E4EE8}"/>
              </a:ext>
            </a:extLst>
          </p:cNvPr>
          <p:cNvSpPr/>
          <p:nvPr/>
        </p:nvSpPr>
        <p:spPr>
          <a:xfrm>
            <a:off x="1693968" y="2184668"/>
            <a:ext cx="5033750" cy="307777"/>
          </a:xfrm>
          <a:prstGeom prst="rect">
            <a:avLst/>
          </a:prstGeom>
        </p:spPr>
        <p:txBody>
          <a:bodyPr wrap="none">
            <a:spAutoFit/>
          </a:bodyPr>
          <a:lstStyle/>
          <a:p>
            <a:r>
              <a:rPr lang="es-CO" b="1" dirty="0">
                <a:solidFill>
                  <a:schemeClr val="tx1"/>
                </a:solidFill>
                <a:latin typeface="Arial" panose="020B0604020202020204" pitchFamily="34" charset="0"/>
                <a:ea typeface="Arial" panose="020B0604020202020204" pitchFamily="34" charset="0"/>
              </a:rPr>
              <a:t>Piensa en contar con un control de mantenimiento eficaz</a:t>
            </a:r>
            <a:endParaRPr lang="es-CO" b="1" dirty="0">
              <a:solidFill>
                <a:schemeClr val="tx1"/>
              </a:solidFill>
            </a:endParaRPr>
          </a:p>
        </p:txBody>
      </p:sp>
      <p:sp>
        <p:nvSpPr>
          <p:cNvPr id="22" name="Rectángulo redondeado 21">
            <a:extLst>
              <a:ext uri="{FF2B5EF4-FFF2-40B4-BE49-F238E27FC236}">
                <a16:creationId xmlns:a16="http://schemas.microsoft.com/office/drawing/2014/main" id="{53790B0C-9138-5847-92A0-97B621ADE693}"/>
              </a:ext>
            </a:extLst>
          </p:cNvPr>
          <p:cNvSpPr/>
          <p:nvPr/>
        </p:nvSpPr>
        <p:spPr>
          <a:xfrm>
            <a:off x="861206" y="2735669"/>
            <a:ext cx="554805" cy="53425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rPr>
              <a:t>4</a:t>
            </a:r>
          </a:p>
        </p:txBody>
      </p:sp>
      <p:sp>
        <p:nvSpPr>
          <p:cNvPr id="23" name="Rectángulo redondeado 22">
            <a:extLst>
              <a:ext uri="{FF2B5EF4-FFF2-40B4-BE49-F238E27FC236}">
                <a16:creationId xmlns:a16="http://schemas.microsoft.com/office/drawing/2014/main" id="{1F07E2AE-D713-BA43-AE91-7FCB6CE40EB0}"/>
              </a:ext>
            </a:extLst>
          </p:cNvPr>
          <p:cNvSpPr/>
          <p:nvPr/>
        </p:nvSpPr>
        <p:spPr>
          <a:xfrm>
            <a:off x="1496491" y="2735668"/>
            <a:ext cx="6012096" cy="3509555"/>
          </a:xfrm>
          <a:prstGeom prst="roundRect">
            <a:avLst>
              <a:gd name="adj" fmla="val 132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ángulo 23">
            <a:extLst>
              <a:ext uri="{FF2B5EF4-FFF2-40B4-BE49-F238E27FC236}">
                <a16:creationId xmlns:a16="http://schemas.microsoft.com/office/drawing/2014/main" id="{33F8C2E8-3125-F04C-AD87-73B42E9C473E}"/>
              </a:ext>
            </a:extLst>
          </p:cNvPr>
          <p:cNvSpPr/>
          <p:nvPr/>
        </p:nvSpPr>
        <p:spPr>
          <a:xfrm>
            <a:off x="1693968" y="2848908"/>
            <a:ext cx="197361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Respaldos eléctricos</a:t>
            </a:r>
            <a:endParaRPr lang="es-CO" b="1" dirty="0"/>
          </a:p>
        </p:txBody>
      </p:sp>
      <p:sp>
        <p:nvSpPr>
          <p:cNvPr id="6" name="Rectángulo 5">
            <a:extLst>
              <a:ext uri="{FF2B5EF4-FFF2-40B4-BE49-F238E27FC236}">
                <a16:creationId xmlns:a16="http://schemas.microsoft.com/office/drawing/2014/main" id="{EB92104F-B6CC-8F43-89C3-F48FE1F2CEC2}"/>
              </a:ext>
            </a:extLst>
          </p:cNvPr>
          <p:cNvSpPr/>
          <p:nvPr/>
        </p:nvSpPr>
        <p:spPr>
          <a:xfrm>
            <a:off x="1796955" y="3375801"/>
            <a:ext cx="5415504" cy="2677656"/>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Aunque no es un secreto, se sabe que los dispositivos electrónicos funcionan con la electricidad pero siendo un poco más exactos no con cualquier tipo de energía eléctrica es energía regulada que permite que el dispositivo no sufra cambios bruscos en los voltajes y alimentación eléctrica, ya que esto puede afectar no solo su funcionamiento sino que, en muchas ocasiones, causa que el equipo se dañe y se considere como parte de las pérdidas de la organización.</a:t>
            </a:r>
          </a:p>
          <a:p>
            <a:pPr algn="just"/>
            <a:endParaRPr lang="es-CO" sz="1200" dirty="0">
              <a:latin typeface="Arial" panose="020B0604020202020204" pitchFamily="34" charset="0"/>
              <a:ea typeface="Arial" panose="020B0604020202020204" pitchFamily="34" charset="0"/>
            </a:endParaRPr>
          </a:p>
          <a:p>
            <a:pPr algn="just"/>
            <a:r>
              <a:rPr lang="es-CO" sz="1200" dirty="0">
                <a:latin typeface="Arial" panose="020B0604020202020204" pitchFamily="34" charset="0"/>
                <a:ea typeface="Arial" panose="020B0604020202020204" pitchFamily="34" charset="0"/>
              </a:rPr>
              <a:t>Es necesario como una buena estrategia que el centro de datos cuente con un respaldo eléctrico, de acuerdo a un estudio eléctrico, que garantice que el suministro de energía sea acorde a la cantidad de equipos que se tienen instalados, teniendo en cuenta los voltajes y que el suministro eléctrico llegue de la manera adecuada a los dispositivos para evitar que estos sufran averías o se dañen de manera permanente.</a:t>
            </a:r>
          </a:p>
        </p:txBody>
      </p:sp>
    </p:spTree>
    <p:extLst>
      <p:ext uri="{BB962C8B-B14F-4D97-AF65-F5344CB8AC3E}">
        <p14:creationId xmlns:p14="http://schemas.microsoft.com/office/powerpoint/2010/main" val="3800985556"/>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504</Words>
  <Application>Microsoft Office PowerPoint</Application>
  <PresentationFormat>Panorámica</PresentationFormat>
  <Paragraphs>69</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13</cp:revision>
  <dcterms:modified xsi:type="dcterms:W3CDTF">2022-05-11T22:13:42Z</dcterms:modified>
</cp:coreProperties>
</file>