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8" r:id="rId2"/>
    <p:sldId id="260" r:id="rId3"/>
    <p:sldId id="263" r:id="rId4"/>
    <p:sldId id="264"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356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763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ock.adobe.com/co/images/data-center/8121218"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foto-gratis/young-it-service-man-reparacion-computadora_6427086.htm#query=data%20center&amp;position=2&amp;from_view=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stock.adobe.com/co/images/rackmount-led-console-in-server-room-data-center-3d-illustration/162947308"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518399"/>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CF02_4_2_pestañas_recomendaciones</a:t>
            </a:r>
          </a:p>
        </p:txBody>
      </p:sp>
      <p:sp>
        <p:nvSpPr>
          <p:cNvPr id="93" name="Google Shape;93;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00392" y="1144285"/>
            <a:ext cx="356878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i="0" u="none" strike="noStrike" cap="none" dirty="0">
                <a:solidFill>
                  <a:schemeClr val="dk1"/>
                </a:solidFill>
                <a:latin typeface="Arial"/>
                <a:ea typeface="Arial"/>
                <a:cs typeface="Arial"/>
                <a:sym typeface="Arial"/>
              </a:rPr>
              <a:t>Favor adecuar contenido a la referencia: </a:t>
            </a:r>
            <a:r>
              <a:rPr lang="es-CO" dirty="0"/>
              <a:t>Pestañas B. En total son tres pestañas cada una con su texto e imagen correspondiente.</a:t>
            </a:r>
            <a:r>
              <a:rPr lang="es-ES" sz="1400" i="0" u="none" strike="noStrike" cap="none" dirty="0">
                <a:solidFill>
                  <a:schemeClr val="dk1"/>
                </a:solidFill>
                <a:latin typeface="Arial"/>
                <a:ea typeface="Arial"/>
                <a:cs typeface="Arial"/>
                <a:sym typeface="Arial"/>
              </a:rPr>
              <a:t> </a:t>
            </a:r>
            <a:endParaRPr sz="140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stock.adobe.com/co/images/data-center/8121218</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BAD36087-0A7C-9449-B813-7FA27C4FFE61}"/>
              </a:ext>
            </a:extLst>
          </p:cNvPr>
          <p:cNvSpPr/>
          <p:nvPr/>
        </p:nvSpPr>
        <p:spPr>
          <a:xfrm>
            <a:off x="369870" y="2034730"/>
            <a:ext cx="7434924" cy="394483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F6BF07B-2E3E-4544-AA63-D8E03B5C5538}"/>
              </a:ext>
            </a:extLst>
          </p:cNvPr>
          <p:cNvSpPr/>
          <p:nvPr/>
        </p:nvSpPr>
        <p:spPr>
          <a:xfrm>
            <a:off x="369870" y="1326728"/>
            <a:ext cx="2478310" cy="706736"/>
          </a:xfrm>
          <a:prstGeom prst="rect">
            <a:avLst/>
          </a:prstGeom>
          <a:solidFill>
            <a:srgbClr val="C6247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DAAACF0A-10B3-764D-A378-3FFAF49DC230}"/>
              </a:ext>
            </a:extLst>
          </p:cNvPr>
          <p:cNvSpPr/>
          <p:nvPr/>
        </p:nvSpPr>
        <p:spPr>
          <a:xfrm>
            <a:off x="2852937" y="1326728"/>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51AA0501-DC19-0A4E-BA5E-14D66FDFD2B7}"/>
              </a:ext>
            </a:extLst>
          </p:cNvPr>
          <p:cNvSpPr/>
          <p:nvPr/>
        </p:nvSpPr>
        <p:spPr>
          <a:xfrm>
            <a:off x="5331247" y="1327994"/>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F4257AB-C749-D546-988E-B0B8A9B2DD35}"/>
              </a:ext>
            </a:extLst>
          </p:cNvPr>
          <p:cNvSpPr/>
          <p:nvPr/>
        </p:nvSpPr>
        <p:spPr>
          <a:xfrm>
            <a:off x="874068" y="1418486"/>
            <a:ext cx="1662124" cy="523220"/>
          </a:xfrm>
          <a:prstGeom prst="rect">
            <a:avLst/>
          </a:prstGeom>
        </p:spPr>
        <p:txBody>
          <a:bodyPr wrap="square">
            <a:spAutoFit/>
          </a:bodyPr>
          <a:lstStyle/>
          <a:p>
            <a:pPr algn="ctr"/>
            <a:r>
              <a:rPr lang="es-CO" b="1" dirty="0">
                <a:solidFill>
                  <a:schemeClr val="bg1"/>
                </a:solidFill>
                <a:latin typeface="Arial" panose="020B0604020202020204" pitchFamily="34" charset="0"/>
                <a:ea typeface="Arial" panose="020B0604020202020204" pitchFamily="34" charset="0"/>
              </a:rPr>
              <a:t>Optimización de espacios</a:t>
            </a:r>
            <a:endParaRPr lang="es-CO" b="1" dirty="0">
              <a:solidFill>
                <a:schemeClr val="bg1"/>
              </a:solidFill>
            </a:endParaRPr>
          </a:p>
        </p:txBody>
      </p:sp>
      <p:sp>
        <p:nvSpPr>
          <p:cNvPr id="4" name="Rectángulo 3">
            <a:extLst>
              <a:ext uri="{FF2B5EF4-FFF2-40B4-BE49-F238E27FC236}">
                <a16:creationId xmlns:a16="http://schemas.microsoft.com/office/drawing/2014/main" id="{D360D779-008A-844B-B485-E59AD9CFF1A1}"/>
              </a:ext>
            </a:extLst>
          </p:cNvPr>
          <p:cNvSpPr/>
          <p:nvPr/>
        </p:nvSpPr>
        <p:spPr>
          <a:xfrm>
            <a:off x="3448535" y="1418486"/>
            <a:ext cx="1401487" cy="523220"/>
          </a:xfrm>
          <a:prstGeom prst="rect">
            <a:avLst/>
          </a:prstGeom>
        </p:spPr>
        <p:txBody>
          <a:bodyPr wrap="square">
            <a:spAutoFit/>
          </a:bodyPr>
          <a:lstStyle/>
          <a:p>
            <a:pPr algn="ctr"/>
            <a:r>
              <a:rPr lang="es-CO" b="1" dirty="0">
                <a:latin typeface="Arial" panose="020B0604020202020204" pitchFamily="34" charset="0"/>
                <a:ea typeface="Arial" panose="020B0604020202020204" pitchFamily="34" charset="0"/>
              </a:rPr>
              <a:t>Medición de los datos</a:t>
            </a:r>
            <a:endParaRPr lang="es-CO" b="1" dirty="0"/>
          </a:p>
        </p:txBody>
      </p:sp>
      <p:sp>
        <p:nvSpPr>
          <p:cNvPr id="5" name="Rectángulo 4">
            <a:extLst>
              <a:ext uri="{FF2B5EF4-FFF2-40B4-BE49-F238E27FC236}">
                <a16:creationId xmlns:a16="http://schemas.microsoft.com/office/drawing/2014/main" id="{2FA60FD5-423F-4641-AF8A-B6AD83ED2D6C}"/>
              </a:ext>
            </a:extLst>
          </p:cNvPr>
          <p:cNvSpPr/>
          <p:nvPr/>
        </p:nvSpPr>
        <p:spPr>
          <a:xfrm>
            <a:off x="5973775" y="1418486"/>
            <a:ext cx="1240019" cy="523220"/>
          </a:xfrm>
          <a:prstGeom prst="rect">
            <a:avLst/>
          </a:prstGeom>
        </p:spPr>
        <p:txBody>
          <a:bodyPr wrap="square">
            <a:spAutoFit/>
          </a:bodyPr>
          <a:lstStyle/>
          <a:p>
            <a:pPr algn="ctr"/>
            <a:r>
              <a:rPr lang="es-CO" b="1" dirty="0">
                <a:latin typeface="Arial" panose="020B0604020202020204" pitchFamily="34" charset="0"/>
                <a:ea typeface="Arial" panose="020B0604020202020204" pitchFamily="34" charset="0"/>
              </a:rPr>
              <a:t>Realización de pruebas</a:t>
            </a:r>
            <a:endParaRPr lang="es-CO" b="1" dirty="0"/>
          </a:p>
        </p:txBody>
      </p:sp>
      <p:sp>
        <p:nvSpPr>
          <p:cNvPr id="6" name="Rectángulo 5">
            <a:extLst>
              <a:ext uri="{FF2B5EF4-FFF2-40B4-BE49-F238E27FC236}">
                <a16:creationId xmlns:a16="http://schemas.microsoft.com/office/drawing/2014/main" id="{295991F1-FEC0-5445-A573-7763D1334B7A}"/>
              </a:ext>
            </a:extLst>
          </p:cNvPr>
          <p:cNvSpPr/>
          <p:nvPr/>
        </p:nvSpPr>
        <p:spPr>
          <a:xfrm>
            <a:off x="717268" y="2545700"/>
            <a:ext cx="3370064" cy="2492990"/>
          </a:xfrm>
          <a:prstGeom prst="rect">
            <a:avLst/>
          </a:prstGeom>
        </p:spPr>
        <p:txBody>
          <a:bodyPr wrap="square">
            <a:spAutoFit/>
          </a:bodyPr>
          <a:lstStyle/>
          <a:p>
            <a:pPr lvl="0" algn="just"/>
            <a:r>
              <a:rPr lang="es-CO" sz="1200" dirty="0">
                <a:latin typeface="Arial" panose="020B0604020202020204" pitchFamily="34" charset="0"/>
                <a:ea typeface="Arial" panose="020B0604020202020204" pitchFamily="34" charset="0"/>
              </a:rPr>
              <a:t>Es fundamental establecer los espacios para la instalación de los dispositivos que serán necesarios para el procesamiento y almacenamiento de los datos e información que allí estarán. Adicional a ello, se debe planificar la iluminación, sistema de enfriamiento, redes eléctricas, voltajes requeridos y capacidad energética, de acuerdo a la cantidad de equipos que se instalarán. </a:t>
            </a:r>
          </a:p>
          <a:p>
            <a:pPr lvl="0" algn="just"/>
            <a:endParaRPr lang="es-CO" sz="1200" dirty="0">
              <a:latin typeface="Arial" panose="020B0604020202020204" pitchFamily="34" charset="0"/>
              <a:ea typeface="Arial" panose="020B0604020202020204" pitchFamily="34" charset="0"/>
            </a:endParaRPr>
          </a:p>
          <a:p>
            <a:pPr lvl="0" algn="just"/>
            <a:r>
              <a:rPr lang="es-CO" sz="1200" dirty="0">
                <a:latin typeface="Arial" panose="020B0604020202020204" pitchFamily="34" charset="0"/>
                <a:ea typeface="Arial" panose="020B0604020202020204" pitchFamily="34" charset="0"/>
              </a:rPr>
              <a:t>Todo este proceso debe ser llevado a cabo por diferentes profesionales en las áreas necesarias del centro de datos.  </a:t>
            </a:r>
          </a:p>
        </p:txBody>
      </p:sp>
      <p:pic>
        <p:nvPicPr>
          <p:cNvPr id="3074" name="Picture 2" descr="Data Center">
            <a:extLst>
              <a:ext uri="{FF2B5EF4-FFF2-40B4-BE49-F238E27FC236}">
                <a16:creationId xmlns:a16="http://schemas.microsoft.com/office/drawing/2014/main" id="{F63A663B-B5D3-7F47-AD85-A22C3F9A8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359" y="2560459"/>
            <a:ext cx="3250719" cy="2119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www.freepik.es/foto-gratis/young-it-service-man-reparacion-computadora_6427086.htm#query=data%20center&amp;position=2&amp;from_view=search</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BAD36087-0A7C-9449-B813-7FA27C4FFE61}"/>
              </a:ext>
            </a:extLst>
          </p:cNvPr>
          <p:cNvSpPr/>
          <p:nvPr/>
        </p:nvSpPr>
        <p:spPr>
          <a:xfrm>
            <a:off x="369870" y="2034730"/>
            <a:ext cx="7434924" cy="394483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F6BF07B-2E3E-4544-AA63-D8E03B5C5538}"/>
              </a:ext>
            </a:extLst>
          </p:cNvPr>
          <p:cNvSpPr/>
          <p:nvPr/>
        </p:nvSpPr>
        <p:spPr>
          <a:xfrm>
            <a:off x="369870" y="1326728"/>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DAAACF0A-10B3-764D-A378-3FFAF49DC230}"/>
              </a:ext>
            </a:extLst>
          </p:cNvPr>
          <p:cNvSpPr/>
          <p:nvPr/>
        </p:nvSpPr>
        <p:spPr>
          <a:xfrm>
            <a:off x="2852937" y="1326728"/>
            <a:ext cx="2478310" cy="706736"/>
          </a:xfrm>
          <a:prstGeom prst="rect">
            <a:avLst/>
          </a:prstGeom>
          <a:solidFill>
            <a:srgbClr val="C6247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51AA0501-DC19-0A4E-BA5E-14D66FDFD2B7}"/>
              </a:ext>
            </a:extLst>
          </p:cNvPr>
          <p:cNvSpPr/>
          <p:nvPr/>
        </p:nvSpPr>
        <p:spPr>
          <a:xfrm>
            <a:off x="5331247" y="1327994"/>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F4257AB-C749-D546-988E-B0B8A9B2DD35}"/>
              </a:ext>
            </a:extLst>
          </p:cNvPr>
          <p:cNvSpPr/>
          <p:nvPr/>
        </p:nvSpPr>
        <p:spPr>
          <a:xfrm>
            <a:off x="874068" y="1418486"/>
            <a:ext cx="1662124" cy="523220"/>
          </a:xfrm>
          <a:prstGeom prst="rect">
            <a:avLst/>
          </a:prstGeom>
        </p:spPr>
        <p:txBody>
          <a:bodyPr wrap="square">
            <a:spAutoFit/>
          </a:bodyPr>
          <a:lstStyle/>
          <a:p>
            <a:pPr algn="ctr"/>
            <a:r>
              <a:rPr lang="es-CO" b="1" dirty="0">
                <a:solidFill>
                  <a:schemeClr val="tx1"/>
                </a:solidFill>
                <a:latin typeface="Arial" panose="020B0604020202020204" pitchFamily="34" charset="0"/>
                <a:ea typeface="Arial" panose="020B0604020202020204" pitchFamily="34" charset="0"/>
              </a:rPr>
              <a:t>Optimización de espacios</a:t>
            </a:r>
            <a:endParaRPr lang="es-CO" b="1" dirty="0">
              <a:solidFill>
                <a:schemeClr val="tx1"/>
              </a:solidFill>
            </a:endParaRPr>
          </a:p>
        </p:txBody>
      </p:sp>
      <p:sp>
        <p:nvSpPr>
          <p:cNvPr id="4" name="Rectángulo 3">
            <a:extLst>
              <a:ext uri="{FF2B5EF4-FFF2-40B4-BE49-F238E27FC236}">
                <a16:creationId xmlns:a16="http://schemas.microsoft.com/office/drawing/2014/main" id="{D360D779-008A-844B-B485-E59AD9CFF1A1}"/>
              </a:ext>
            </a:extLst>
          </p:cNvPr>
          <p:cNvSpPr/>
          <p:nvPr/>
        </p:nvSpPr>
        <p:spPr>
          <a:xfrm>
            <a:off x="3448535" y="1418486"/>
            <a:ext cx="1401487" cy="523220"/>
          </a:xfrm>
          <a:prstGeom prst="rect">
            <a:avLst/>
          </a:prstGeom>
        </p:spPr>
        <p:txBody>
          <a:bodyPr wrap="square">
            <a:spAutoFit/>
          </a:bodyPr>
          <a:lstStyle/>
          <a:p>
            <a:pPr algn="ctr"/>
            <a:r>
              <a:rPr lang="es-CO" b="1" dirty="0">
                <a:solidFill>
                  <a:schemeClr val="bg1"/>
                </a:solidFill>
                <a:latin typeface="Arial" panose="020B0604020202020204" pitchFamily="34" charset="0"/>
                <a:ea typeface="Arial" panose="020B0604020202020204" pitchFamily="34" charset="0"/>
              </a:rPr>
              <a:t>Medición de los datos</a:t>
            </a:r>
            <a:endParaRPr lang="es-CO" b="1" dirty="0">
              <a:solidFill>
                <a:schemeClr val="bg1"/>
              </a:solidFill>
            </a:endParaRPr>
          </a:p>
        </p:txBody>
      </p:sp>
      <p:sp>
        <p:nvSpPr>
          <p:cNvPr id="5" name="Rectángulo 4">
            <a:extLst>
              <a:ext uri="{FF2B5EF4-FFF2-40B4-BE49-F238E27FC236}">
                <a16:creationId xmlns:a16="http://schemas.microsoft.com/office/drawing/2014/main" id="{2FA60FD5-423F-4641-AF8A-B6AD83ED2D6C}"/>
              </a:ext>
            </a:extLst>
          </p:cNvPr>
          <p:cNvSpPr/>
          <p:nvPr/>
        </p:nvSpPr>
        <p:spPr>
          <a:xfrm>
            <a:off x="5973775" y="1418486"/>
            <a:ext cx="1240019" cy="523220"/>
          </a:xfrm>
          <a:prstGeom prst="rect">
            <a:avLst/>
          </a:prstGeom>
        </p:spPr>
        <p:txBody>
          <a:bodyPr wrap="square">
            <a:spAutoFit/>
          </a:bodyPr>
          <a:lstStyle/>
          <a:p>
            <a:pPr algn="ctr"/>
            <a:r>
              <a:rPr lang="es-CO" b="1" dirty="0">
                <a:latin typeface="Arial" panose="020B0604020202020204" pitchFamily="34" charset="0"/>
                <a:ea typeface="Arial" panose="020B0604020202020204" pitchFamily="34" charset="0"/>
              </a:rPr>
              <a:t>Realización de pruebas</a:t>
            </a:r>
            <a:endParaRPr lang="es-CO" b="1" dirty="0"/>
          </a:p>
        </p:txBody>
      </p:sp>
      <p:sp>
        <p:nvSpPr>
          <p:cNvPr id="6" name="Rectángulo 5">
            <a:extLst>
              <a:ext uri="{FF2B5EF4-FFF2-40B4-BE49-F238E27FC236}">
                <a16:creationId xmlns:a16="http://schemas.microsoft.com/office/drawing/2014/main" id="{295991F1-FEC0-5445-A573-7763D1334B7A}"/>
              </a:ext>
            </a:extLst>
          </p:cNvPr>
          <p:cNvSpPr/>
          <p:nvPr/>
        </p:nvSpPr>
        <p:spPr>
          <a:xfrm>
            <a:off x="670364" y="2268207"/>
            <a:ext cx="3731655" cy="3477875"/>
          </a:xfrm>
          <a:prstGeom prst="rect">
            <a:avLst/>
          </a:prstGeom>
        </p:spPr>
        <p:txBody>
          <a:bodyPr wrap="square">
            <a:spAutoFit/>
          </a:bodyPr>
          <a:lstStyle/>
          <a:p>
            <a:pPr lvl="0" algn="just"/>
            <a:r>
              <a:rPr lang="es-CO" sz="1100" dirty="0">
                <a:latin typeface="Arial" panose="020B0604020202020204" pitchFamily="34" charset="0"/>
                <a:ea typeface="Arial" panose="020B0604020202020204" pitchFamily="34" charset="0"/>
              </a:rPr>
              <a:t>Este paso sugiere realizar un cálculo para estimar la potencia requerida de cada elemento que interactuará en el centro de datos. Por ejemplo, la refrigeración es fundamental para mantener los dispositivos a una temperatura adecuada para que estos no se sobrecalientan y sufran averías.</a:t>
            </a:r>
          </a:p>
          <a:p>
            <a:pPr lvl="0" algn="just"/>
            <a:endParaRPr lang="es-CO" sz="1100" dirty="0">
              <a:latin typeface="Arial" panose="020B0604020202020204" pitchFamily="34" charset="0"/>
              <a:ea typeface="Arial" panose="020B0604020202020204" pitchFamily="34" charset="0"/>
            </a:endParaRPr>
          </a:p>
          <a:p>
            <a:pPr lvl="0" algn="just"/>
            <a:r>
              <a:rPr lang="es-CO" sz="1100" dirty="0">
                <a:latin typeface="Arial" panose="020B0604020202020204" pitchFamily="34" charset="0"/>
                <a:ea typeface="Arial" panose="020B0604020202020204" pitchFamily="34" charset="0"/>
              </a:rPr>
              <a:t>Todos los dispositivos de acuerdo a la recomendación del fabricante vienen con unas especificaciones de temperatura y humedad para que funcione correctamente, las cuales no se pueden pasar por alto, sobre todo al momento de realizar el cálculo de las tolerancias del centro de datos. </a:t>
            </a:r>
          </a:p>
          <a:p>
            <a:pPr lvl="0" algn="just"/>
            <a:endParaRPr lang="es-CO" sz="1100" dirty="0">
              <a:latin typeface="Arial" panose="020B0604020202020204" pitchFamily="34" charset="0"/>
              <a:ea typeface="Arial" panose="020B0604020202020204" pitchFamily="34" charset="0"/>
            </a:endParaRPr>
          </a:p>
          <a:p>
            <a:pPr lvl="0" algn="just"/>
            <a:r>
              <a:rPr lang="es-CO" sz="1100" dirty="0">
                <a:latin typeface="Arial" panose="020B0604020202020204" pitchFamily="34" charset="0"/>
                <a:ea typeface="Arial" panose="020B0604020202020204" pitchFamily="34" charset="0"/>
              </a:rPr>
              <a:t>En el caso de la temperatura, por ejemplo, se debe considerar cuántos equipos se instalarán y cuánta es la potencia del sistema de refrigeración para mantenerlos a una temperatura adecuada. Este mismo paso se debe aplicar a todos los demás dispositivos y procesos que manejara el centro de datos.</a:t>
            </a:r>
          </a:p>
        </p:txBody>
      </p:sp>
      <p:pic>
        <p:nvPicPr>
          <p:cNvPr id="1026" name="Picture 2" descr="Young it service man reparación de computadora Foto gratis">
            <a:extLst>
              <a:ext uri="{FF2B5EF4-FFF2-40B4-BE49-F238E27FC236}">
                <a16:creationId xmlns:a16="http://schemas.microsoft.com/office/drawing/2014/main" id="{D9214D88-88DE-6242-98C3-72E446043E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50" r="4928"/>
          <a:stretch/>
        </p:blipFill>
        <p:spPr bwMode="auto">
          <a:xfrm>
            <a:off x="4507349" y="2345722"/>
            <a:ext cx="3076688" cy="247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68354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stock.adobe.com/co/images/rackmount-led-console-in-server-room-data-center-3d-illustration/162947308</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BAD36087-0A7C-9449-B813-7FA27C4FFE61}"/>
              </a:ext>
            </a:extLst>
          </p:cNvPr>
          <p:cNvSpPr/>
          <p:nvPr/>
        </p:nvSpPr>
        <p:spPr>
          <a:xfrm>
            <a:off x="369870" y="2034730"/>
            <a:ext cx="7434924" cy="394483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F6BF07B-2E3E-4544-AA63-D8E03B5C5538}"/>
              </a:ext>
            </a:extLst>
          </p:cNvPr>
          <p:cNvSpPr/>
          <p:nvPr/>
        </p:nvSpPr>
        <p:spPr>
          <a:xfrm>
            <a:off x="369870" y="1326728"/>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DAAACF0A-10B3-764D-A378-3FFAF49DC230}"/>
              </a:ext>
            </a:extLst>
          </p:cNvPr>
          <p:cNvSpPr/>
          <p:nvPr/>
        </p:nvSpPr>
        <p:spPr>
          <a:xfrm>
            <a:off x="2852937" y="1326728"/>
            <a:ext cx="2478310" cy="7067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51AA0501-DC19-0A4E-BA5E-14D66FDFD2B7}"/>
              </a:ext>
            </a:extLst>
          </p:cNvPr>
          <p:cNvSpPr/>
          <p:nvPr/>
        </p:nvSpPr>
        <p:spPr>
          <a:xfrm>
            <a:off x="5331247" y="1327994"/>
            <a:ext cx="2478310" cy="706736"/>
          </a:xfrm>
          <a:prstGeom prst="rect">
            <a:avLst/>
          </a:prstGeom>
          <a:solidFill>
            <a:srgbClr val="C6247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F4257AB-C749-D546-988E-B0B8A9B2DD35}"/>
              </a:ext>
            </a:extLst>
          </p:cNvPr>
          <p:cNvSpPr/>
          <p:nvPr/>
        </p:nvSpPr>
        <p:spPr>
          <a:xfrm>
            <a:off x="874068" y="1418486"/>
            <a:ext cx="1662124" cy="523220"/>
          </a:xfrm>
          <a:prstGeom prst="rect">
            <a:avLst/>
          </a:prstGeom>
        </p:spPr>
        <p:txBody>
          <a:bodyPr wrap="square">
            <a:spAutoFit/>
          </a:bodyPr>
          <a:lstStyle/>
          <a:p>
            <a:pPr algn="ctr"/>
            <a:r>
              <a:rPr lang="es-CO" b="1" dirty="0">
                <a:solidFill>
                  <a:schemeClr val="tx1"/>
                </a:solidFill>
                <a:latin typeface="Arial" panose="020B0604020202020204" pitchFamily="34" charset="0"/>
                <a:ea typeface="Arial" panose="020B0604020202020204" pitchFamily="34" charset="0"/>
              </a:rPr>
              <a:t>Optimización de espacios</a:t>
            </a:r>
            <a:endParaRPr lang="es-CO" b="1" dirty="0">
              <a:solidFill>
                <a:schemeClr val="tx1"/>
              </a:solidFill>
            </a:endParaRPr>
          </a:p>
        </p:txBody>
      </p:sp>
      <p:sp>
        <p:nvSpPr>
          <p:cNvPr id="4" name="Rectángulo 3">
            <a:extLst>
              <a:ext uri="{FF2B5EF4-FFF2-40B4-BE49-F238E27FC236}">
                <a16:creationId xmlns:a16="http://schemas.microsoft.com/office/drawing/2014/main" id="{D360D779-008A-844B-B485-E59AD9CFF1A1}"/>
              </a:ext>
            </a:extLst>
          </p:cNvPr>
          <p:cNvSpPr/>
          <p:nvPr/>
        </p:nvSpPr>
        <p:spPr>
          <a:xfrm>
            <a:off x="3448535" y="1418486"/>
            <a:ext cx="1401487" cy="523220"/>
          </a:xfrm>
          <a:prstGeom prst="rect">
            <a:avLst/>
          </a:prstGeom>
        </p:spPr>
        <p:txBody>
          <a:bodyPr wrap="square">
            <a:spAutoFit/>
          </a:bodyPr>
          <a:lstStyle/>
          <a:p>
            <a:pPr algn="ctr"/>
            <a:r>
              <a:rPr lang="es-CO" b="1" dirty="0">
                <a:solidFill>
                  <a:schemeClr val="tx1"/>
                </a:solidFill>
                <a:latin typeface="Arial" panose="020B0604020202020204" pitchFamily="34" charset="0"/>
                <a:ea typeface="Arial" panose="020B0604020202020204" pitchFamily="34" charset="0"/>
              </a:rPr>
              <a:t>Medición de los datos</a:t>
            </a:r>
            <a:endParaRPr lang="es-CO" b="1" dirty="0">
              <a:solidFill>
                <a:schemeClr val="tx1"/>
              </a:solidFill>
            </a:endParaRPr>
          </a:p>
        </p:txBody>
      </p:sp>
      <p:sp>
        <p:nvSpPr>
          <p:cNvPr id="5" name="Rectángulo 4">
            <a:extLst>
              <a:ext uri="{FF2B5EF4-FFF2-40B4-BE49-F238E27FC236}">
                <a16:creationId xmlns:a16="http://schemas.microsoft.com/office/drawing/2014/main" id="{2FA60FD5-423F-4641-AF8A-B6AD83ED2D6C}"/>
              </a:ext>
            </a:extLst>
          </p:cNvPr>
          <p:cNvSpPr/>
          <p:nvPr/>
        </p:nvSpPr>
        <p:spPr>
          <a:xfrm>
            <a:off x="5973775" y="1418486"/>
            <a:ext cx="1240019" cy="523220"/>
          </a:xfrm>
          <a:prstGeom prst="rect">
            <a:avLst/>
          </a:prstGeom>
        </p:spPr>
        <p:txBody>
          <a:bodyPr wrap="square">
            <a:spAutoFit/>
          </a:bodyPr>
          <a:lstStyle/>
          <a:p>
            <a:pPr algn="ctr"/>
            <a:r>
              <a:rPr lang="es-CO" b="1" dirty="0">
                <a:solidFill>
                  <a:schemeClr val="bg1"/>
                </a:solidFill>
                <a:latin typeface="Arial" panose="020B0604020202020204" pitchFamily="34" charset="0"/>
                <a:ea typeface="Arial" panose="020B0604020202020204" pitchFamily="34" charset="0"/>
              </a:rPr>
              <a:t>Realización de pruebas</a:t>
            </a:r>
            <a:endParaRPr lang="es-CO" b="1" dirty="0">
              <a:solidFill>
                <a:schemeClr val="bg1"/>
              </a:solidFill>
            </a:endParaRPr>
          </a:p>
        </p:txBody>
      </p:sp>
      <p:sp>
        <p:nvSpPr>
          <p:cNvPr id="6" name="Rectángulo 5">
            <a:extLst>
              <a:ext uri="{FF2B5EF4-FFF2-40B4-BE49-F238E27FC236}">
                <a16:creationId xmlns:a16="http://schemas.microsoft.com/office/drawing/2014/main" id="{295991F1-FEC0-5445-A573-7763D1334B7A}"/>
              </a:ext>
            </a:extLst>
          </p:cNvPr>
          <p:cNvSpPr/>
          <p:nvPr/>
        </p:nvSpPr>
        <p:spPr>
          <a:xfrm>
            <a:off x="644527" y="2845773"/>
            <a:ext cx="3057386" cy="1954381"/>
          </a:xfrm>
          <a:prstGeom prst="rect">
            <a:avLst/>
          </a:prstGeom>
        </p:spPr>
        <p:txBody>
          <a:bodyPr wrap="square">
            <a:spAutoFit/>
          </a:bodyPr>
          <a:lstStyle/>
          <a:p>
            <a:pPr lvl="0" algn="just"/>
            <a:r>
              <a:rPr lang="es-CO" sz="1100" dirty="0">
                <a:latin typeface="Arial" panose="020B0604020202020204" pitchFamily="34" charset="0"/>
                <a:ea typeface="Arial" panose="020B0604020202020204" pitchFamily="34" charset="0"/>
              </a:rPr>
              <a:t>Este aspecto requiere de la creación de escenarios tanto simulados como reales para garantizar los mejores resultados al momento de implementar un centro de datos. </a:t>
            </a:r>
          </a:p>
          <a:p>
            <a:pPr lvl="0" algn="just"/>
            <a:endParaRPr lang="es-CO" sz="1100" dirty="0">
              <a:latin typeface="Arial" panose="020B0604020202020204" pitchFamily="34" charset="0"/>
              <a:ea typeface="Arial" panose="020B0604020202020204" pitchFamily="34" charset="0"/>
            </a:endParaRPr>
          </a:p>
          <a:p>
            <a:pPr lvl="0" algn="just"/>
            <a:r>
              <a:rPr lang="es-CO" sz="1100" dirty="0">
                <a:latin typeface="Arial" panose="020B0604020202020204" pitchFamily="34" charset="0"/>
                <a:ea typeface="Arial" panose="020B0604020202020204" pitchFamily="34" charset="0"/>
              </a:rPr>
              <a:t>Se utiliza generalmente </a:t>
            </a:r>
            <a:r>
              <a:rPr lang="es-CO" sz="1100" i="1" dirty="0">
                <a:latin typeface="Arial" panose="020B0604020202020204" pitchFamily="34" charset="0"/>
                <a:ea typeface="Arial" panose="020B0604020202020204" pitchFamily="34" charset="0"/>
              </a:rPr>
              <a:t>software</a:t>
            </a:r>
            <a:r>
              <a:rPr lang="es-CO" sz="1100" dirty="0">
                <a:latin typeface="Arial" panose="020B0604020202020204" pitchFamily="34" charset="0"/>
                <a:ea typeface="Arial" panose="020B0604020202020204" pitchFamily="34" charset="0"/>
              </a:rPr>
              <a:t> especializado, que mediante el uso de herramientas CAD y específicas de los procesos, permiten analizar y realizar las correcciones necesarias para mejorar el rendimiento del centro de datos.</a:t>
            </a:r>
          </a:p>
        </p:txBody>
      </p:sp>
      <p:pic>
        <p:nvPicPr>
          <p:cNvPr id="2050" name="Picture 2" descr="Rackmount LED console in server room data center - 3d illustration">
            <a:extLst>
              <a:ext uri="{FF2B5EF4-FFF2-40B4-BE49-F238E27FC236}">
                <a16:creationId xmlns:a16="http://schemas.microsoft.com/office/drawing/2014/main" id="{8D63B440-2DA3-014D-ADCF-0816A091C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569" y="2838897"/>
            <a:ext cx="3483502" cy="196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93871"/>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407</Words>
  <Application>Microsoft Office PowerPoint</Application>
  <PresentationFormat>Panorámica</PresentationFormat>
  <Paragraphs>30</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15</cp:revision>
  <dcterms:modified xsi:type="dcterms:W3CDTF">2022-05-11T22:15:06Z</dcterms:modified>
</cp:coreProperties>
</file>