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8" r:id="rId2"/>
    <p:sldId id="260"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15" Type="http://schemas.openxmlformats.org/officeDocument/2006/relationships/viewProps" Target="viewProps.xml"/><Relationship Id="rId4"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es/vector-gratis/diagrama-flujo-isometrico-centro-datos-nube_5970813.htm#query=data%20center&amp;position=22&amp;from_view=search#position=22&amp;query=data%20cente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CF02_4_gráfico_aspectos_data center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370874" y="1066351"/>
            <a:ext cx="351056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gráfico de acuerdo a referencia visual dada.</a:t>
            </a:r>
            <a:endParaRPr sz="1400" b="0" i="0" u="none" strike="noStrike" cap="none" dirty="0">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43825" y="4345032"/>
            <a:ext cx="3948174" cy="2511335"/>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dk1"/>
              </a:buClr>
              <a:buSzPts val="300"/>
              <a:buFont typeface="Arial"/>
              <a:buNone/>
            </a:pPr>
            <a:r>
              <a:rPr lang="es-ES" sz="1100" b="0" i="0" u="none" strike="noStrike" cap="none" dirty="0">
                <a:solidFill>
                  <a:schemeClr val="dk1"/>
                </a:solidFill>
                <a:latin typeface="Arial"/>
                <a:ea typeface="Arial"/>
                <a:cs typeface="Arial"/>
                <a:sym typeface="Arial"/>
              </a:rPr>
              <a:t>Referencias de las imágenes:</a:t>
            </a:r>
            <a:endParaRPr sz="1100" dirty="0"/>
          </a:p>
          <a:p>
            <a:pPr>
              <a:buSzPts val="1800"/>
            </a:pPr>
            <a:r>
              <a:rPr lang="en-US" sz="1100" b="0" i="0" u="none" strike="noStrike" cap="none" dirty="0">
                <a:solidFill>
                  <a:schemeClr val="dk1"/>
                </a:solidFill>
                <a:latin typeface="Arial"/>
                <a:ea typeface="Arial"/>
                <a:cs typeface="Arial"/>
                <a:sym typeface="Arial"/>
              </a:rPr>
              <a:t> </a:t>
            </a:r>
            <a:r>
              <a:rPr lang="en-US" sz="1100" dirty="0">
                <a:solidFill>
                  <a:schemeClr val="dk1"/>
                </a:solidFill>
              </a:rPr>
              <a:t> </a:t>
            </a:r>
            <a:r>
              <a:rPr lang="en-US" sz="1100" dirty="0">
                <a:solidFill>
                  <a:schemeClr val="dk1"/>
                </a:solidFill>
                <a:hlinkClick r:id="rId3"/>
              </a:rPr>
              <a:t>https://</a:t>
            </a:r>
            <a:r>
              <a:rPr lang="en-US" sz="1100" dirty="0" smtClean="0">
                <a:solidFill>
                  <a:schemeClr val="dk1"/>
                </a:solidFill>
                <a:hlinkClick r:id="rId3"/>
              </a:rPr>
              <a:t>www.freepik.es/vector-gratis/diagrama-flujo-isometrico-centro-datos-nube_5970813.htm#query=data%20center&amp;position=22&amp;from_view=search#position=22&amp;query=data%20center</a:t>
            </a:r>
            <a:r>
              <a:rPr lang="en-US" sz="1100" dirty="0" smtClean="0">
                <a:solidFill>
                  <a:schemeClr val="dk1"/>
                </a:solidFill>
              </a:rPr>
              <a:t> </a:t>
            </a:r>
            <a:endParaRPr lang="en-US" sz="1100" dirty="0">
              <a:solidFill>
                <a:schemeClr val="dk1"/>
              </a:solidFill>
            </a:endParaRPr>
          </a:p>
          <a:p>
            <a:pPr marL="0" marR="0" lvl="0" indent="0"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pic>
        <p:nvPicPr>
          <p:cNvPr id="1026" name="Picture 2" descr="Diagrama de flujo isométrico del centro de datos en la nube vector gratuito">
            <a:extLst>
              <a:ext uri="{FF2B5EF4-FFF2-40B4-BE49-F238E27FC236}">
                <a16:creationId xmlns:a16="http://schemas.microsoft.com/office/drawing/2014/main" id="{102E589F-D314-A44F-9F10-9858911CB7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8908"/>
          <a:stretch/>
        </p:blipFill>
        <p:spPr bwMode="auto">
          <a:xfrm>
            <a:off x="111078" y="1326650"/>
            <a:ext cx="4956424" cy="4019299"/>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43A63C9-2CA4-F841-9E82-304C3EADF34D}"/>
              </a:ext>
            </a:extLst>
          </p:cNvPr>
          <p:cNvSpPr/>
          <p:nvPr/>
        </p:nvSpPr>
        <p:spPr>
          <a:xfrm>
            <a:off x="4644437" y="2643801"/>
            <a:ext cx="3022427" cy="1384995"/>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Independientemente de si el </a:t>
            </a:r>
            <a:r>
              <a:rPr lang="es-CO" sz="1200" i="1" dirty="0">
                <a:latin typeface="Arial" panose="020B0604020202020204" pitchFamily="34" charset="0"/>
                <a:ea typeface="Arial" panose="020B0604020202020204" pitchFamily="34" charset="0"/>
              </a:rPr>
              <a:t>Data Center</a:t>
            </a:r>
            <a:r>
              <a:rPr lang="es-CO" sz="1200" dirty="0">
                <a:latin typeface="Arial" panose="020B0604020202020204" pitchFamily="34" charset="0"/>
                <a:ea typeface="Arial" panose="020B0604020202020204" pitchFamily="34" charset="0"/>
              </a:rPr>
              <a:t> es grande o pequeño, todas las personas que ingresen en estas unidades deben estar perfectamente identificadas y contar con los conocimientos necesarios por si surge algún </a:t>
            </a:r>
            <a:r>
              <a:rPr lang="es-CO" sz="1200" dirty="0" smtClean="0">
                <a:latin typeface="Arial" panose="020B0604020202020204" pitchFamily="34" charset="0"/>
                <a:ea typeface="Arial" panose="020B0604020202020204" pitchFamily="34" charset="0"/>
              </a:rPr>
              <a:t>contratiempo, ya </a:t>
            </a:r>
            <a:r>
              <a:rPr lang="es-CO" sz="1200" dirty="0">
                <a:latin typeface="Arial" panose="020B0604020202020204" pitchFamily="34" charset="0"/>
                <a:ea typeface="Arial" panose="020B0604020202020204" pitchFamily="34" charset="0"/>
              </a:rPr>
              <a:t>sea provocado o natural.</a:t>
            </a:r>
          </a:p>
        </p:txBody>
      </p:sp>
      <p:sp>
        <p:nvSpPr>
          <p:cNvPr id="3" name="Rectángulo 2">
            <a:extLst>
              <a:ext uri="{FF2B5EF4-FFF2-40B4-BE49-F238E27FC236}">
                <a16:creationId xmlns:a16="http://schemas.microsoft.com/office/drawing/2014/main" id="{18959B2D-E3C2-6C4D-953E-53EFF487B171}"/>
              </a:ext>
            </a:extLst>
          </p:cNvPr>
          <p:cNvSpPr/>
          <p:nvPr/>
        </p:nvSpPr>
        <p:spPr>
          <a:xfrm>
            <a:off x="978389" y="5528781"/>
            <a:ext cx="6739846" cy="769441"/>
          </a:xfrm>
          <a:prstGeom prst="rect">
            <a:avLst/>
          </a:prstGeom>
        </p:spPr>
        <p:txBody>
          <a:bodyPr wrap="square">
            <a:spAutoFit/>
          </a:bodyPr>
          <a:lstStyle/>
          <a:p>
            <a:pPr algn="just"/>
            <a:r>
              <a:rPr lang="es-CO" sz="1100" dirty="0">
                <a:latin typeface="Arial" panose="020B0604020202020204" pitchFamily="34" charset="0"/>
                <a:ea typeface="Arial" panose="020B0604020202020204" pitchFamily="34" charset="0"/>
              </a:rPr>
              <a:t>Asimismo, se deben tener en cuenta las medidas organizativas necesarias en el Centro de Datos: acceso controlado y verificado del personal, video vigilancia, control y regulación de  la temperatura del lugar, entre otras medidas no menos importantes como los sistemas de monitoreo, los cuales controlan la temperatura, la humedad, el consumo de energía entre otros factores ambientales.</a:t>
            </a:r>
          </a:p>
        </p:txBody>
      </p:sp>
      <p:sp>
        <p:nvSpPr>
          <p:cNvPr id="4" name="Rectángulo 3">
            <a:extLst>
              <a:ext uri="{FF2B5EF4-FFF2-40B4-BE49-F238E27FC236}">
                <a16:creationId xmlns:a16="http://schemas.microsoft.com/office/drawing/2014/main" id="{BC4D0DCA-D19D-BC43-A67E-F45AEC617A35}"/>
              </a:ext>
            </a:extLst>
          </p:cNvPr>
          <p:cNvSpPr/>
          <p:nvPr/>
        </p:nvSpPr>
        <p:spPr>
          <a:xfrm>
            <a:off x="1334448" y="563630"/>
            <a:ext cx="4208867" cy="769441"/>
          </a:xfrm>
          <a:prstGeom prst="rect">
            <a:avLst/>
          </a:prstGeom>
        </p:spPr>
        <p:txBody>
          <a:bodyPr wrap="square">
            <a:spAutoFit/>
          </a:bodyPr>
          <a:lstStyle/>
          <a:p>
            <a:pPr algn="just"/>
            <a:r>
              <a:rPr lang="es-CO" sz="1100" dirty="0">
                <a:latin typeface="Arial" panose="020B0604020202020204" pitchFamily="34" charset="0"/>
                <a:ea typeface="Arial" panose="020B0604020202020204" pitchFamily="34" charset="0"/>
              </a:rPr>
              <a:t>Un Data Center es un área o una sección donde se alojan y mantienen diversos sistemas de tecnología de la información (TI) y almacenes de datos, los  cuales pueden contener mainframes, servidores y bases de datos. </a:t>
            </a:r>
          </a:p>
        </p:txBody>
      </p:sp>
      <p:cxnSp>
        <p:nvCxnSpPr>
          <p:cNvPr id="6" name="Conector recto 5">
            <a:extLst>
              <a:ext uri="{FF2B5EF4-FFF2-40B4-BE49-F238E27FC236}">
                <a16:creationId xmlns:a16="http://schemas.microsoft.com/office/drawing/2014/main" id="{EC26CEA4-DBBF-8948-9C26-4329E480393D}"/>
              </a:ext>
            </a:extLst>
          </p:cNvPr>
          <p:cNvCxnSpPr/>
          <p:nvPr/>
        </p:nvCxnSpPr>
        <p:spPr>
          <a:xfrm flipV="1">
            <a:off x="1204419" y="644703"/>
            <a:ext cx="0" cy="137673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Conector angular 7">
            <a:extLst>
              <a:ext uri="{FF2B5EF4-FFF2-40B4-BE49-F238E27FC236}">
                <a16:creationId xmlns:a16="http://schemas.microsoft.com/office/drawing/2014/main" id="{EFC3CB8A-9412-2C41-BD71-0A1F846365AA}"/>
              </a:ext>
            </a:extLst>
          </p:cNvPr>
          <p:cNvCxnSpPr>
            <a:cxnSpLocks/>
            <a:endCxn id="18" idx="2"/>
          </p:cNvCxnSpPr>
          <p:nvPr/>
        </p:nvCxnSpPr>
        <p:spPr>
          <a:xfrm flipV="1">
            <a:off x="3248976" y="2496593"/>
            <a:ext cx="3691330" cy="593360"/>
          </a:xfrm>
          <a:prstGeom prst="bentConnector3">
            <a:avLst>
              <a:gd name="adj1" fmla="val 30795"/>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angular 13">
            <a:extLst>
              <a:ext uri="{FF2B5EF4-FFF2-40B4-BE49-F238E27FC236}">
                <a16:creationId xmlns:a16="http://schemas.microsoft.com/office/drawing/2014/main" id="{3C21EECB-1D99-0A44-AAC5-D6274A69EB6A}"/>
              </a:ext>
            </a:extLst>
          </p:cNvPr>
          <p:cNvCxnSpPr>
            <a:cxnSpLocks/>
          </p:cNvCxnSpPr>
          <p:nvPr/>
        </p:nvCxnSpPr>
        <p:spPr>
          <a:xfrm rot="5400000">
            <a:off x="202069" y="4424930"/>
            <a:ext cx="2511335" cy="1205275"/>
          </a:xfrm>
          <a:prstGeom prst="bentConnector3">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1FFE8286-2AFF-E44B-8BCC-F8C439B74C92}"/>
              </a:ext>
            </a:extLst>
          </p:cNvPr>
          <p:cNvSpPr/>
          <p:nvPr/>
        </p:nvSpPr>
        <p:spPr>
          <a:xfrm>
            <a:off x="1163323" y="594452"/>
            <a:ext cx="130029" cy="6461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a:extLst>
              <a:ext uri="{FF2B5EF4-FFF2-40B4-BE49-F238E27FC236}">
                <a16:creationId xmlns:a16="http://schemas.microsoft.com/office/drawing/2014/main" id="{77AE1592-B546-844F-95D1-6BBC7C39E825}"/>
              </a:ext>
            </a:extLst>
          </p:cNvPr>
          <p:cNvSpPr/>
          <p:nvPr/>
        </p:nvSpPr>
        <p:spPr>
          <a:xfrm>
            <a:off x="790084" y="5670050"/>
            <a:ext cx="130029" cy="6461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0279E02D-6F8B-AB43-9A93-4B8E711F8AF3}"/>
              </a:ext>
            </a:extLst>
          </p:cNvPr>
          <p:cNvSpPr/>
          <p:nvPr/>
        </p:nvSpPr>
        <p:spPr>
          <a:xfrm rot="5400000">
            <a:off x="7198367" y="2173517"/>
            <a:ext cx="130029" cy="64615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08D45286-0378-054A-8A67-B301D52F2D31}"/>
              </a:ext>
            </a:extLst>
          </p:cNvPr>
          <p:cNvSpPr/>
          <p:nvPr/>
        </p:nvSpPr>
        <p:spPr>
          <a:xfrm>
            <a:off x="310566" y="367301"/>
            <a:ext cx="7715893" cy="612339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173</Words>
  <Application>Microsoft Office PowerPoint</Application>
  <PresentationFormat>Panorámica</PresentationFormat>
  <Paragraphs>8</Paragraphs>
  <Slides>2</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Calibri</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12</cp:revision>
  <dcterms:modified xsi:type="dcterms:W3CDTF">2022-05-11T22:07:19Z</dcterms:modified>
</cp:coreProperties>
</file>