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8" r:id="rId2"/>
    <p:sldId id="261" r:id="rId3"/>
    <p:sldId id="263" r:id="rId4"/>
    <p:sldId id="264" r:id="rId5"/>
    <p:sldId id="265" r:id="rId6"/>
    <p:sldId id="266" r:id="rId7"/>
    <p:sldId id="267" r:id="rId8"/>
    <p:sldId id="268" r:id="rId9"/>
    <p:sldId id="269"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35"/>
    <a:srgbClr val="03E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458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3203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6492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962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0966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8116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526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CF02_4_interactivo_elementos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6"/>
          <p:cNvSpPr txBox="1"/>
          <p:nvPr/>
        </p:nvSpPr>
        <p:spPr>
          <a:xfrm>
            <a:off x="8391292" y="866890"/>
            <a:ext cx="3572205"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interactivo de siete botones. Al </a:t>
            </a:r>
            <a:r>
              <a:rPr lang="es-ES" sz="1400" b="0" i="0" u="none" strike="noStrike" cap="none" dirty="0" smtClean="0">
                <a:solidFill>
                  <a:schemeClr val="dk1"/>
                </a:solidFill>
                <a:latin typeface="Arial"/>
                <a:ea typeface="Arial"/>
                <a:cs typeface="Arial"/>
                <a:sym typeface="Arial"/>
              </a:rPr>
              <a:t>hacer </a:t>
            </a:r>
            <a:r>
              <a:rPr lang="es-ES" sz="1400" b="0" i="0" u="none" strike="noStrike" cap="none" dirty="0">
                <a:solidFill>
                  <a:schemeClr val="dk1"/>
                </a:solidFill>
                <a:latin typeface="Arial"/>
                <a:ea typeface="Arial"/>
                <a:cs typeface="Arial"/>
                <a:sym typeface="Arial"/>
              </a:rPr>
              <a:t>clic sobre cada uno, aparece un cuadro de diálogo con su respectivo contenido, tal como se aprecia en las siguientes diapositivas.</a:t>
            </a:r>
            <a:endParaRPr sz="1400" b="0" i="0" u="none" strike="noStrike" cap="none" dirty="0">
              <a:solidFill>
                <a:schemeClr val="dk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530799"/>
            <a:ext cx="3948174" cy="132719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/vector-gratis/ilustracion-concepto-servidor_5357389.htm#query=data%20center&amp;position=15&amp;from_view=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Ilustración del concepto de servidor vector gratuito">
            <a:extLst>
              <a:ext uri="{FF2B5EF4-FFF2-40B4-BE49-F238E27FC236}">
                <a16:creationId xmlns:a16="http://schemas.microsoft.com/office/drawing/2014/main" id="{ABCBB766-A54B-934C-A897-BD2EB988B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285" y="2466417"/>
            <a:ext cx="3341784" cy="3341784"/>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2F31B089-0589-4848-812A-48530172E966}"/>
              </a:ext>
            </a:extLst>
          </p:cNvPr>
          <p:cNvSpPr/>
          <p:nvPr/>
        </p:nvSpPr>
        <p:spPr>
          <a:xfrm>
            <a:off x="3565003" y="1181528"/>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8" name="Elipse 7">
            <a:extLst>
              <a:ext uri="{FF2B5EF4-FFF2-40B4-BE49-F238E27FC236}">
                <a16:creationId xmlns:a16="http://schemas.microsoft.com/office/drawing/2014/main" id="{95A05C78-E7B2-8444-922A-C9B8C3DC1965}"/>
              </a:ext>
            </a:extLst>
          </p:cNvPr>
          <p:cNvSpPr/>
          <p:nvPr/>
        </p:nvSpPr>
        <p:spPr>
          <a:xfrm>
            <a:off x="3565002" y="178502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9" name="Elipse 8">
            <a:extLst>
              <a:ext uri="{FF2B5EF4-FFF2-40B4-BE49-F238E27FC236}">
                <a16:creationId xmlns:a16="http://schemas.microsoft.com/office/drawing/2014/main" id="{3E48D97B-C3C4-B74D-92F3-EDFE4C802A58}"/>
              </a:ext>
            </a:extLst>
          </p:cNvPr>
          <p:cNvSpPr/>
          <p:nvPr/>
        </p:nvSpPr>
        <p:spPr>
          <a:xfrm>
            <a:off x="3565001" y="244256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10" name="Elipse 9">
            <a:extLst>
              <a:ext uri="{FF2B5EF4-FFF2-40B4-BE49-F238E27FC236}">
                <a16:creationId xmlns:a16="http://schemas.microsoft.com/office/drawing/2014/main" id="{7E9A283C-47EB-2945-BACE-C46BF1B8FB7A}"/>
              </a:ext>
            </a:extLst>
          </p:cNvPr>
          <p:cNvSpPr/>
          <p:nvPr/>
        </p:nvSpPr>
        <p:spPr>
          <a:xfrm>
            <a:off x="3565001" y="303744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11" name="Elipse 10">
            <a:extLst>
              <a:ext uri="{FF2B5EF4-FFF2-40B4-BE49-F238E27FC236}">
                <a16:creationId xmlns:a16="http://schemas.microsoft.com/office/drawing/2014/main" id="{3CABE51C-C2FF-6547-9D87-C6B46C003C90}"/>
              </a:ext>
            </a:extLst>
          </p:cNvPr>
          <p:cNvSpPr/>
          <p:nvPr/>
        </p:nvSpPr>
        <p:spPr>
          <a:xfrm>
            <a:off x="3565001" y="363231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12" name="Elipse 11">
            <a:extLst>
              <a:ext uri="{FF2B5EF4-FFF2-40B4-BE49-F238E27FC236}">
                <a16:creationId xmlns:a16="http://schemas.microsoft.com/office/drawing/2014/main" id="{0D1CCD85-D395-8441-B920-019B90CA8A33}"/>
              </a:ext>
            </a:extLst>
          </p:cNvPr>
          <p:cNvSpPr/>
          <p:nvPr/>
        </p:nvSpPr>
        <p:spPr>
          <a:xfrm>
            <a:off x="3565000" y="428985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13" name="Elipse 12">
            <a:extLst>
              <a:ext uri="{FF2B5EF4-FFF2-40B4-BE49-F238E27FC236}">
                <a16:creationId xmlns:a16="http://schemas.microsoft.com/office/drawing/2014/main" id="{EF97CAA0-32EA-A844-9782-9C0B1D6F2BC3}"/>
              </a:ext>
            </a:extLst>
          </p:cNvPr>
          <p:cNvSpPr/>
          <p:nvPr/>
        </p:nvSpPr>
        <p:spPr>
          <a:xfrm>
            <a:off x="3565000" y="488473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3" name="Rectángulo 2">
            <a:extLst>
              <a:ext uri="{FF2B5EF4-FFF2-40B4-BE49-F238E27FC236}">
                <a16:creationId xmlns:a16="http://schemas.microsoft.com/office/drawing/2014/main" id="{168F3447-F0E5-9B42-84B8-D6AC3E60A8E5}"/>
              </a:ext>
            </a:extLst>
          </p:cNvPr>
          <p:cNvSpPr/>
          <p:nvPr/>
        </p:nvSpPr>
        <p:spPr>
          <a:xfrm>
            <a:off x="4249816" y="1227985"/>
            <a:ext cx="165782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Servidores y racks</a:t>
            </a:r>
            <a:endParaRPr lang="es-CO" dirty="0"/>
          </a:p>
        </p:txBody>
      </p:sp>
      <p:sp>
        <p:nvSpPr>
          <p:cNvPr id="4" name="Rectángulo 3">
            <a:extLst>
              <a:ext uri="{FF2B5EF4-FFF2-40B4-BE49-F238E27FC236}">
                <a16:creationId xmlns:a16="http://schemas.microsoft.com/office/drawing/2014/main" id="{D9B86CE8-516C-8344-BD76-05B68D6ACA3A}"/>
              </a:ext>
            </a:extLst>
          </p:cNvPr>
          <p:cNvSpPr/>
          <p:nvPr/>
        </p:nvSpPr>
        <p:spPr>
          <a:xfrm>
            <a:off x="4249816" y="1785023"/>
            <a:ext cx="122020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Conectividad</a:t>
            </a:r>
            <a:endParaRPr lang="es-CO" dirty="0"/>
          </a:p>
        </p:txBody>
      </p:sp>
      <p:sp>
        <p:nvSpPr>
          <p:cNvPr id="5" name="Rectángulo 4">
            <a:extLst>
              <a:ext uri="{FF2B5EF4-FFF2-40B4-BE49-F238E27FC236}">
                <a16:creationId xmlns:a16="http://schemas.microsoft.com/office/drawing/2014/main" id="{48BD176E-F549-6A45-90BC-703242641DAD}"/>
              </a:ext>
            </a:extLst>
          </p:cNvPr>
          <p:cNvSpPr/>
          <p:nvPr/>
        </p:nvSpPr>
        <p:spPr>
          <a:xfrm>
            <a:off x="4249816" y="2442569"/>
            <a:ext cx="2880917"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Potencia o fuente de alimentación</a:t>
            </a:r>
            <a:endParaRPr lang="es-CO" dirty="0"/>
          </a:p>
        </p:txBody>
      </p:sp>
      <p:sp>
        <p:nvSpPr>
          <p:cNvPr id="6" name="Rectángulo 5">
            <a:extLst>
              <a:ext uri="{FF2B5EF4-FFF2-40B4-BE49-F238E27FC236}">
                <a16:creationId xmlns:a16="http://schemas.microsoft.com/office/drawing/2014/main" id="{A019A727-076D-8C4A-AE34-FA9D2AEF1D8A}"/>
              </a:ext>
            </a:extLst>
          </p:cNvPr>
          <p:cNvSpPr/>
          <p:nvPr/>
        </p:nvSpPr>
        <p:spPr>
          <a:xfrm>
            <a:off x="4249816" y="3083898"/>
            <a:ext cx="2204450"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Sistemas de enfriamiento</a:t>
            </a:r>
            <a:endParaRPr lang="es-CO" dirty="0"/>
          </a:p>
        </p:txBody>
      </p:sp>
      <p:sp>
        <p:nvSpPr>
          <p:cNvPr id="7" name="Rectángulo 6">
            <a:extLst>
              <a:ext uri="{FF2B5EF4-FFF2-40B4-BE49-F238E27FC236}">
                <a16:creationId xmlns:a16="http://schemas.microsoft.com/office/drawing/2014/main" id="{4DBFC2D2-8E1D-B243-9152-A632885E7B72}"/>
              </a:ext>
            </a:extLst>
          </p:cNvPr>
          <p:cNvSpPr/>
          <p:nvPr/>
        </p:nvSpPr>
        <p:spPr>
          <a:xfrm>
            <a:off x="4255693" y="3678770"/>
            <a:ext cx="3906839"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SAI (Sistema de Alimentación Ininterrumpida) </a:t>
            </a:r>
            <a:endParaRPr lang="es-CO" dirty="0"/>
          </a:p>
        </p:txBody>
      </p:sp>
      <p:sp>
        <p:nvSpPr>
          <p:cNvPr id="14" name="Rectángulo 13">
            <a:extLst>
              <a:ext uri="{FF2B5EF4-FFF2-40B4-BE49-F238E27FC236}">
                <a16:creationId xmlns:a16="http://schemas.microsoft.com/office/drawing/2014/main" id="{360A6782-99D5-9243-B395-992E33FCE82A}"/>
              </a:ext>
            </a:extLst>
          </p:cNvPr>
          <p:cNvSpPr/>
          <p:nvPr/>
        </p:nvSpPr>
        <p:spPr>
          <a:xfrm>
            <a:off x="4249816" y="4336316"/>
            <a:ext cx="721672"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Router</a:t>
            </a:r>
            <a:endParaRPr lang="es-CO" dirty="0"/>
          </a:p>
        </p:txBody>
      </p:sp>
      <p:sp>
        <p:nvSpPr>
          <p:cNvPr id="15" name="Rectángulo 14">
            <a:extLst>
              <a:ext uri="{FF2B5EF4-FFF2-40B4-BE49-F238E27FC236}">
                <a16:creationId xmlns:a16="http://schemas.microsoft.com/office/drawing/2014/main" id="{46C7119C-4F57-F942-9B80-5C608020B5CB}"/>
              </a:ext>
            </a:extLst>
          </p:cNvPr>
          <p:cNvSpPr/>
          <p:nvPr/>
        </p:nvSpPr>
        <p:spPr>
          <a:xfrm>
            <a:off x="4249816" y="4931188"/>
            <a:ext cx="713657"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Switch</a:t>
            </a:r>
            <a:endParaRPr lang="es-CO" dirty="0"/>
          </a:p>
        </p:txBody>
      </p:sp>
      <p:sp>
        <p:nvSpPr>
          <p:cNvPr id="16" name="Rectángulo redondeado 15">
            <a:extLst>
              <a:ext uri="{FF2B5EF4-FFF2-40B4-BE49-F238E27FC236}">
                <a16:creationId xmlns:a16="http://schemas.microsoft.com/office/drawing/2014/main" id="{341C614A-56B7-6D40-A227-FF0AED436D6E}"/>
              </a:ext>
            </a:extLst>
          </p:cNvPr>
          <p:cNvSpPr/>
          <p:nvPr/>
        </p:nvSpPr>
        <p:spPr>
          <a:xfrm>
            <a:off x="4171179" y="1227985"/>
            <a:ext cx="187332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Rectángulo redondeado 21">
            <a:extLst>
              <a:ext uri="{FF2B5EF4-FFF2-40B4-BE49-F238E27FC236}">
                <a16:creationId xmlns:a16="http://schemas.microsoft.com/office/drawing/2014/main" id="{92F2ADB3-6C00-E944-88AA-3ED3B20DC475}"/>
              </a:ext>
            </a:extLst>
          </p:cNvPr>
          <p:cNvSpPr/>
          <p:nvPr/>
        </p:nvSpPr>
        <p:spPr>
          <a:xfrm>
            <a:off x="4171180" y="1767668"/>
            <a:ext cx="1542100"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Rectángulo redondeado 22">
            <a:extLst>
              <a:ext uri="{FF2B5EF4-FFF2-40B4-BE49-F238E27FC236}">
                <a16:creationId xmlns:a16="http://schemas.microsoft.com/office/drawing/2014/main" id="{A22A47E8-BBD7-A041-BE58-B0A8B9260BCB}"/>
              </a:ext>
            </a:extLst>
          </p:cNvPr>
          <p:cNvSpPr/>
          <p:nvPr/>
        </p:nvSpPr>
        <p:spPr>
          <a:xfrm>
            <a:off x="4171178" y="2400273"/>
            <a:ext cx="3024878"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4" name="Rectángulo redondeado 23">
            <a:extLst>
              <a:ext uri="{FF2B5EF4-FFF2-40B4-BE49-F238E27FC236}">
                <a16:creationId xmlns:a16="http://schemas.microsoft.com/office/drawing/2014/main" id="{7862E497-4CFF-DB45-97C7-94698B515A2D}"/>
              </a:ext>
            </a:extLst>
          </p:cNvPr>
          <p:cNvSpPr/>
          <p:nvPr/>
        </p:nvSpPr>
        <p:spPr>
          <a:xfrm>
            <a:off x="4171178" y="3066545"/>
            <a:ext cx="2439253"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Rectángulo redondeado 24">
            <a:extLst>
              <a:ext uri="{FF2B5EF4-FFF2-40B4-BE49-F238E27FC236}">
                <a16:creationId xmlns:a16="http://schemas.microsoft.com/office/drawing/2014/main" id="{726DFE52-AECD-C343-B116-A79360B4DD8B}"/>
              </a:ext>
            </a:extLst>
          </p:cNvPr>
          <p:cNvSpPr/>
          <p:nvPr/>
        </p:nvSpPr>
        <p:spPr>
          <a:xfrm>
            <a:off x="4171177" y="3648915"/>
            <a:ext cx="3906839"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redondeado 25">
            <a:extLst>
              <a:ext uri="{FF2B5EF4-FFF2-40B4-BE49-F238E27FC236}">
                <a16:creationId xmlns:a16="http://schemas.microsoft.com/office/drawing/2014/main" id="{B947FB18-D882-D541-90F2-4CAC6979DD36}"/>
              </a:ext>
            </a:extLst>
          </p:cNvPr>
          <p:cNvSpPr/>
          <p:nvPr/>
        </p:nvSpPr>
        <p:spPr>
          <a:xfrm>
            <a:off x="4169623" y="4315187"/>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Rectángulo redondeado 26">
            <a:extLst>
              <a:ext uri="{FF2B5EF4-FFF2-40B4-BE49-F238E27FC236}">
                <a16:creationId xmlns:a16="http://schemas.microsoft.com/office/drawing/2014/main" id="{B604A7F9-0B76-0944-8058-BA48C095367C}"/>
              </a:ext>
            </a:extLst>
          </p:cNvPr>
          <p:cNvSpPr/>
          <p:nvPr/>
        </p:nvSpPr>
        <p:spPr>
          <a:xfrm>
            <a:off x="4150624" y="4907958"/>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a:extLst>
              <a:ext uri="{FF2B5EF4-FFF2-40B4-BE49-F238E27FC236}">
                <a16:creationId xmlns:a16="http://schemas.microsoft.com/office/drawing/2014/main" id="{79B97096-CAD1-E74A-9901-286E98C5A816}"/>
              </a:ext>
            </a:extLst>
          </p:cNvPr>
          <p:cNvSpPr/>
          <p:nvPr/>
        </p:nvSpPr>
        <p:spPr>
          <a:xfrm>
            <a:off x="38285" y="821933"/>
            <a:ext cx="8124247" cy="491104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77739FF9-94BA-6142-AF85-704073668F00}"/>
              </a:ext>
            </a:extLst>
          </p:cNvPr>
          <p:cNvSpPr/>
          <p:nvPr/>
        </p:nvSpPr>
        <p:spPr>
          <a:xfrm>
            <a:off x="38285" y="5587057"/>
            <a:ext cx="8124247" cy="749459"/>
          </a:xfrm>
          <a:prstGeom prst="rect">
            <a:avLst/>
          </a:prstGeom>
          <a:solidFill>
            <a:srgbClr val="1B3035"/>
          </a:solidFill>
          <a:ln>
            <a:solidFill>
              <a:srgbClr val="1B3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64164E5B-F7A2-5E43-984E-D264D1E74F0E}"/>
              </a:ext>
            </a:extLst>
          </p:cNvPr>
          <p:cNvSpPr/>
          <p:nvPr/>
        </p:nvSpPr>
        <p:spPr>
          <a:xfrm>
            <a:off x="193363" y="5672291"/>
            <a:ext cx="7717738" cy="553998"/>
          </a:xfrm>
          <a:prstGeom prst="rect">
            <a:avLst/>
          </a:prstGeom>
        </p:spPr>
        <p:txBody>
          <a:bodyPr wrap="square">
            <a:spAutoFit/>
          </a:bodyPr>
          <a:lstStyle/>
          <a:p>
            <a:pPr algn="just"/>
            <a:r>
              <a:rPr lang="es-CO" sz="1000" dirty="0">
                <a:solidFill>
                  <a:schemeClr val="bg1"/>
                </a:solidFill>
                <a:latin typeface="Arial" panose="020B0604020202020204" pitchFamily="34" charset="0"/>
                <a:ea typeface="Arial" panose="020B0604020202020204" pitchFamily="34" charset="0"/>
              </a:rPr>
              <a:t>Los </a:t>
            </a:r>
            <a:r>
              <a:rPr lang="es-CO" sz="1000" i="1" dirty="0">
                <a:solidFill>
                  <a:schemeClr val="bg1"/>
                </a:solidFill>
                <a:latin typeface="Arial" panose="020B0604020202020204" pitchFamily="34" charset="0"/>
                <a:ea typeface="Arial" panose="020B0604020202020204" pitchFamily="34" charset="0"/>
              </a:rPr>
              <a:t>data centers </a:t>
            </a:r>
            <a:r>
              <a:rPr lang="es-CO" sz="1000" dirty="0">
                <a:solidFill>
                  <a:schemeClr val="bg1"/>
                </a:solidFill>
                <a:latin typeface="Arial" panose="020B0604020202020204" pitchFamily="34" charset="0"/>
                <a:ea typeface="Arial" panose="020B0604020202020204" pitchFamily="34" charset="0"/>
              </a:rPr>
              <a:t>están siempre sometidos a un constante control del espacio y temperatura para que todo esté siempre en óptimas condiciones. Además cuentan con una protección contra incendios, es por ello que ninguno de sus componentes está hecho con material inflamable como cartón o papel.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6"/>
          <p:cNvSpPr txBox="1"/>
          <p:nvPr/>
        </p:nvSpPr>
        <p:spPr>
          <a:xfrm>
            <a:off x="8447139" y="970348"/>
            <a:ext cx="3623576"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No 1.</a:t>
            </a:r>
            <a:endParaRPr sz="1400" b="0" i="0" u="none" strike="noStrike" cap="none" dirty="0">
              <a:solidFill>
                <a:schemeClr val="dk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530799"/>
            <a:ext cx="3948174" cy="132719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/vector-gratis/ilustracion-concepto-servidor_5357389.htm#query=data%20center&amp;position=15&amp;from_view=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Ilustración del concepto de servidor vector gratuito">
            <a:extLst>
              <a:ext uri="{FF2B5EF4-FFF2-40B4-BE49-F238E27FC236}">
                <a16:creationId xmlns:a16="http://schemas.microsoft.com/office/drawing/2014/main" id="{ABCBB766-A54B-934C-A897-BD2EB988B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285" y="2466417"/>
            <a:ext cx="3341784" cy="3341784"/>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2F31B089-0589-4848-812A-48530172E966}"/>
              </a:ext>
            </a:extLst>
          </p:cNvPr>
          <p:cNvSpPr/>
          <p:nvPr/>
        </p:nvSpPr>
        <p:spPr>
          <a:xfrm>
            <a:off x="3565003" y="1181528"/>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8" name="Elipse 7">
            <a:extLst>
              <a:ext uri="{FF2B5EF4-FFF2-40B4-BE49-F238E27FC236}">
                <a16:creationId xmlns:a16="http://schemas.microsoft.com/office/drawing/2014/main" id="{95A05C78-E7B2-8444-922A-C9B8C3DC1965}"/>
              </a:ext>
            </a:extLst>
          </p:cNvPr>
          <p:cNvSpPr/>
          <p:nvPr/>
        </p:nvSpPr>
        <p:spPr>
          <a:xfrm>
            <a:off x="3565002" y="178502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9" name="Elipse 8">
            <a:extLst>
              <a:ext uri="{FF2B5EF4-FFF2-40B4-BE49-F238E27FC236}">
                <a16:creationId xmlns:a16="http://schemas.microsoft.com/office/drawing/2014/main" id="{3E48D97B-C3C4-B74D-92F3-EDFE4C802A58}"/>
              </a:ext>
            </a:extLst>
          </p:cNvPr>
          <p:cNvSpPr/>
          <p:nvPr/>
        </p:nvSpPr>
        <p:spPr>
          <a:xfrm>
            <a:off x="3565001" y="244256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10" name="Elipse 9">
            <a:extLst>
              <a:ext uri="{FF2B5EF4-FFF2-40B4-BE49-F238E27FC236}">
                <a16:creationId xmlns:a16="http://schemas.microsoft.com/office/drawing/2014/main" id="{7E9A283C-47EB-2945-BACE-C46BF1B8FB7A}"/>
              </a:ext>
            </a:extLst>
          </p:cNvPr>
          <p:cNvSpPr/>
          <p:nvPr/>
        </p:nvSpPr>
        <p:spPr>
          <a:xfrm>
            <a:off x="3565001" y="303744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11" name="Elipse 10">
            <a:extLst>
              <a:ext uri="{FF2B5EF4-FFF2-40B4-BE49-F238E27FC236}">
                <a16:creationId xmlns:a16="http://schemas.microsoft.com/office/drawing/2014/main" id="{3CABE51C-C2FF-6547-9D87-C6B46C003C90}"/>
              </a:ext>
            </a:extLst>
          </p:cNvPr>
          <p:cNvSpPr/>
          <p:nvPr/>
        </p:nvSpPr>
        <p:spPr>
          <a:xfrm>
            <a:off x="3565001" y="363231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12" name="Elipse 11">
            <a:extLst>
              <a:ext uri="{FF2B5EF4-FFF2-40B4-BE49-F238E27FC236}">
                <a16:creationId xmlns:a16="http://schemas.microsoft.com/office/drawing/2014/main" id="{0D1CCD85-D395-8441-B920-019B90CA8A33}"/>
              </a:ext>
            </a:extLst>
          </p:cNvPr>
          <p:cNvSpPr/>
          <p:nvPr/>
        </p:nvSpPr>
        <p:spPr>
          <a:xfrm>
            <a:off x="3565000" y="428985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13" name="Elipse 12">
            <a:extLst>
              <a:ext uri="{FF2B5EF4-FFF2-40B4-BE49-F238E27FC236}">
                <a16:creationId xmlns:a16="http://schemas.microsoft.com/office/drawing/2014/main" id="{EF97CAA0-32EA-A844-9782-9C0B1D6F2BC3}"/>
              </a:ext>
            </a:extLst>
          </p:cNvPr>
          <p:cNvSpPr/>
          <p:nvPr/>
        </p:nvSpPr>
        <p:spPr>
          <a:xfrm>
            <a:off x="3565000" y="488473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3" name="Rectángulo 2">
            <a:extLst>
              <a:ext uri="{FF2B5EF4-FFF2-40B4-BE49-F238E27FC236}">
                <a16:creationId xmlns:a16="http://schemas.microsoft.com/office/drawing/2014/main" id="{168F3447-F0E5-9B42-84B8-D6AC3E60A8E5}"/>
              </a:ext>
            </a:extLst>
          </p:cNvPr>
          <p:cNvSpPr/>
          <p:nvPr/>
        </p:nvSpPr>
        <p:spPr>
          <a:xfrm>
            <a:off x="4249816" y="1227985"/>
            <a:ext cx="165782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Servidores y racks</a:t>
            </a:r>
            <a:endParaRPr lang="es-CO" dirty="0"/>
          </a:p>
        </p:txBody>
      </p:sp>
      <p:sp>
        <p:nvSpPr>
          <p:cNvPr id="4" name="Rectángulo 3">
            <a:extLst>
              <a:ext uri="{FF2B5EF4-FFF2-40B4-BE49-F238E27FC236}">
                <a16:creationId xmlns:a16="http://schemas.microsoft.com/office/drawing/2014/main" id="{D9B86CE8-516C-8344-BD76-05B68D6ACA3A}"/>
              </a:ext>
            </a:extLst>
          </p:cNvPr>
          <p:cNvSpPr/>
          <p:nvPr/>
        </p:nvSpPr>
        <p:spPr>
          <a:xfrm>
            <a:off x="4249816" y="1785023"/>
            <a:ext cx="122020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Conectividad</a:t>
            </a:r>
            <a:endParaRPr lang="es-CO" dirty="0"/>
          </a:p>
        </p:txBody>
      </p:sp>
      <p:sp>
        <p:nvSpPr>
          <p:cNvPr id="5" name="Rectángulo 4">
            <a:extLst>
              <a:ext uri="{FF2B5EF4-FFF2-40B4-BE49-F238E27FC236}">
                <a16:creationId xmlns:a16="http://schemas.microsoft.com/office/drawing/2014/main" id="{48BD176E-F549-6A45-90BC-703242641DAD}"/>
              </a:ext>
            </a:extLst>
          </p:cNvPr>
          <p:cNvSpPr/>
          <p:nvPr/>
        </p:nvSpPr>
        <p:spPr>
          <a:xfrm>
            <a:off x="4249816" y="2442569"/>
            <a:ext cx="2880917"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Potencia o fuente de alimentación</a:t>
            </a:r>
            <a:endParaRPr lang="es-CO" dirty="0"/>
          </a:p>
        </p:txBody>
      </p:sp>
      <p:sp>
        <p:nvSpPr>
          <p:cNvPr id="6" name="Rectángulo 5">
            <a:extLst>
              <a:ext uri="{FF2B5EF4-FFF2-40B4-BE49-F238E27FC236}">
                <a16:creationId xmlns:a16="http://schemas.microsoft.com/office/drawing/2014/main" id="{A019A727-076D-8C4A-AE34-FA9D2AEF1D8A}"/>
              </a:ext>
            </a:extLst>
          </p:cNvPr>
          <p:cNvSpPr/>
          <p:nvPr/>
        </p:nvSpPr>
        <p:spPr>
          <a:xfrm>
            <a:off x="4249816" y="3083898"/>
            <a:ext cx="2204450"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Sistemas de enfriamiento</a:t>
            </a:r>
            <a:endParaRPr lang="es-CO" dirty="0"/>
          </a:p>
        </p:txBody>
      </p:sp>
      <p:sp>
        <p:nvSpPr>
          <p:cNvPr id="7" name="Rectángulo 6">
            <a:extLst>
              <a:ext uri="{FF2B5EF4-FFF2-40B4-BE49-F238E27FC236}">
                <a16:creationId xmlns:a16="http://schemas.microsoft.com/office/drawing/2014/main" id="{4DBFC2D2-8E1D-B243-9152-A632885E7B72}"/>
              </a:ext>
            </a:extLst>
          </p:cNvPr>
          <p:cNvSpPr/>
          <p:nvPr/>
        </p:nvSpPr>
        <p:spPr>
          <a:xfrm>
            <a:off x="4255693" y="3678770"/>
            <a:ext cx="3906839"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SAI (Sistema de Alimentación Ininterrumpida) </a:t>
            </a:r>
            <a:endParaRPr lang="es-CO" dirty="0"/>
          </a:p>
        </p:txBody>
      </p:sp>
      <p:sp>
        <p:nvSpPr>
          <p:cNvPr id="14" name="Rectángulo 13">
            <a:extLst>
              <a:ext uri="{FF2B5EF4-FFF2-40B4-BE49-F238E27FC236}">
                <a16:creationId xmlns:a16="http://schemas.microsoft.com/office/drawing/2014/main" id="{360A6782-99D5-9243-B395-992E33FCE82A}"/>
              </a:ext>
            </a:extLst>
          </p:cNvPr>
          <p:cNvSpPr/>
          <p:nvPr/>
        </p:nvSpPr>
        <p:spPr>
          <a:xfrm>
            <a:off x="4249816" y="4336316"/>
            <a:ext cx="721672"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Router</a:t>
            </a:r>
            <a:endParaRPr lang="es-CO" dirty="0"/>
          </a:p>
        </p:txBody>
      </p:sp>
      <p:sp>
        <p:nvSpPr>
          <p:cNvPr id="15" name="Rectángulo 14">
            <a:extLst>
              <a:ext uri="{FF2B5EF4-FFF2-40B4-BE49-F238E27FC236}">
                <a16:creationId xmlns:a16="http://schemas.microsoft.com/office/drawing/2014/main" id="{46C7119C-4F57-F942-9B80-5C608020B5CB}"/>
              </a:ext>
            </a:extLst>
          </p:cNvPr>
          <p:cNvSpPr/>
          <p:nvPr/>
        </p:nvSpPr>
        <p:spPr>
          <a:xfrm>
            <a:off x="4249816" y="4931188"/>
            <a:ext cx="713657"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Switch</a:t>
            </a:r>
            <a:endParaRPr lang="es-CO" dirty="0"/>
          </a:p>
        </p:txBody>
      </p:sp>
      <p:sp>
        <p:nvSpPr>
          <p:cNvPr id="16" name="Rectángulo redondeado 15">
            <a:extLst>
              <a:ext uri="{FF2B5EF4-FFF2-40B4-BE49-F238E27FC236}">
                <a16:creationId xmlns:a16="http://schemas.microsoft.com/office/drawing/2014/main" id="{341C614A-56B7-6D40-A227-FF0AED436D6E}"/>
              </a:ext>
            </a:extLst>
          </p:cNvPr>
          <p:cNvSpPr/>
          <p:nvPr/>
        </p:nvSpPr>
        <p:spPr>
          <a:xfrm>
            <a:off x="4171179" y="1227985"/>
            <a:ext cx="187332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Rectángulo redondeado 21">
            <a:extLst>
              <a:ext uri="{FF2B5EF4-FFF2-40B4-BE49-F238E27FC236}">
                <a16:creationId xmlns:a16="http://schemas.microsoft.com/office/drawing/2014/main" id="{92F2ADB3-6C00-E944-88AA-3ED3B20DC475}"/>
              </a:ext>
            </a:extLst>
          </p:cNvPr>
          <p:cNvSpPr/>
          <p:nvPr/>
        </p:nvSpPr>
        <p:spPr>
          <a:xfrm>
            <a:off x="4171180" y="1767668"/>
            <a:ext cx="1542100"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Rectángulo redondeado 22">
            <a:extLst>
              <a:ext uri="{FF2B5EF4-FFF2-40B4-BE49-F238E27FC236}">
                <a16:creationId xmlns:a16="http://schemas.microsoft.com/office/drawing/2014/main" id="{A22A47E8-BBD7-A041-BE58-B0A8B9260BCB}"/>
              </a:ext>
            </a:extLst>
          </p:cNvPr>
          <p:cNvSpPr/>
          <p:nvPr/>
        </p:nvSpPr>
        <p:spPr>
          <a:xfrm>
            <a:off x="4171178" y="2400273"/>
            <a:ext cx="3024878"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4" name="Rectángulo redondeado 23">
            <a:extLst>
              <a:ext uri="{FF2B5EF4-FFF2-40B4-BE49-F238E27FC236}">
                <a16:creationId xmlns:a16="http://schemas.microsoft.com/office/drawing/2014/main" id="{7862E497-4CFF-DB45-97C7-94698B515A2D}"/>
              </a:ext>
            </a:extLst>
          </p:cNvPr>
          <p:cNvSpPr/>
          <p:nvPr/>
        </p:nvSpPr>
        <p:spPr>
          <a:xfrm>
            <a:off x="4171178" y="3066545"/>
            <a:ext cx="2439253"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Rectángulo redondeado 24">
            <a:extLst>
              <a:ext uri="{FF2B5EF4-FFF2-40B4-BE49-F238E27FC236}">
                <a16:creationId xmlns:a16="http://schemas.microsoft.com/office/drawing/2014/main" id="{726DFE52-AECD-C343-B116-A79360B4DD8B}"/>
              </a:ext>
            </a:extLst>
          </p:cNvPr>
          <p:cNvSpPr/>
          <p:nvPr/>
        </p:nvSpPr>
        <p:spPr>
          <a:xfrm>
            <a:off x="4171177" y="3648915"/>
            <a:ext cx="3906839"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redondeado 25">
            <a:extLst>
              <a:ext uri="{FF2B5EF4-FFF2-40B4-BE49-F238E27FC236}">
                <a16:creationId xmlns:a16="http://schemas.microsoft.com/office/drawing/2014/main" id="{B947FB18-D882-D541-90F2-4CAC6979DD36}"/>
              </a:ext>
            </a:extLst>
          </p:cNvPr>
          <p:cNvSpPr/>
          <p:nvPr/>
        </p:nvSpPr>
        <p:spPr>
          <a:xfrm>
            <a:off x="4169623" y="4315187"/>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Rectángulo redondeado 26">
            <a:extLst>
              <a:ext uri="{FF2B5EF4-FFF2-40B4-BE49-F238E27FC236}">
                <a16:creationId xmlns:a16="http://schemas.microsoft.com/office/drawing/2014/main" id="{B604A7F9-0B76-0944-8058-BA48C095367C}"/>
              </a:ext>
            </a:extLst>
          </p:cNvPr>
          <p:cNvSpPr/>
          <p:nvPr/>
        </p:nvSpPr>
        <p:spPr>
          <a:xfrm>
            <a:off x="4150624" y="4907958"/>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a:extLst>
              <a:ext uri="{FF2B5EF4-FFF2-40B4-BE49-F238E27FC236}">
                <a16:creationId xmlns:a16="http://schemas.microsoft.com/office/drawing/2014/main" id="{79B97096-CAD1-E74A-9901-286E98C5A816}"/>
              </a:ext>
            </a:extLst>
          </p:cNvPr>
          <p:cNvSpPr/>
          <p:nvPr/>
        </p:nvSpPr>
        <p:spPr>
          <a:xfrm>
            <a:off x="38285" y="821933"/>
            <a:ext cx="8124247" cy="491104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Llamada rectangular redondeada 17">
            <a:extLst>
              <a:ext uri="{FF2B5EF4-FFF2-40B4-BE49-F238E27FC236}">
                <a16:creationId xmlns:a16="http://schemas.microsoft.com/office/drawing/2014/main" id="{AA823753-4356-9742-882A-4E0F6BC8602A}"/>
              </a:ext>
            </a:extLst>
          </p:cNvPr>
          <p:cNvSpPr/>
          <p:nvPr/>
        </p:nvSpPr>
        <p:spPr>
          <a:xfrm>
            <a:off x="183278" y="941492"/>
            <a:ext cx="3318420" cy="1458781"/>
          </a:xfrm>
          <a:prstGeom prst="wedgeRoundRectCallout">
            <a:avLst>
              <a:gd name="adj1" fmla="val 55331"/>
              <a:gd name="adj2" fmla="val -25056"/>
              <a:gd name="adj3" fmla="val 16667"/>
            </a:avLst>
          </a:prstGeom>
          <a:solidFill>
            <a:schemeClr val="bg1"/>
          </a:solidFill>
          <a:ln>
            <a:solidFill>
              <a:srgbClr val="1B3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559BD1D2-715F-684D-B917-2117974C2AF5}"/>
              </a:ext>
            </a:extLst>
          </p:cNvPr>
          <p:cNvSpPr/>
          <p:nvPr/>
        </p:nvSpPr>
        <p:spPr>
          <a:xfrm>
            <a:off x="467885" y="1156471"/>
            <a:ext cx="2812997" cy="1049133"/>
          </a:xfrm>
          <a:prstGeom prst="rect">
            <a:avLst/>
          </a:prstGeom>
        </p:spPr>
        <p:txBody>
          <a:bodyPr wrap="square">
            <a:spAutoFit/>
          </a:bodyPr>
          <a:lstStyle/>
          <a:p>
            <a:pPr lvl="0" algn="just">
              <a:lnSpc>
                <a:spcPct val="115000"/>
              </a:lnSpc>
            </a:pPr>
            <a:r>
              <a:rPr lang="es-CO" sz="1100" dirty="0">
                <a:latin typeface="Arial" panose="020B0604020202020204" pitchFamily="34" charset="0"/>
                <a:ea typeface="Arial" panose="020B0604020202020204" pitchFamily="34" charset="0"/>
              </a:rPr>
              <a:t>Los servidores están dispuestos en bastidores, que pueden colocarse de diversas maneras dentro del centro de datos, ya sea para su aislamiento o para optimizar el proceso de enfriamiento.</a:t>
            </a:r>
          </a:p>
        </p:txBody>
      </p:sp>
      <p:sp>
        <p:nvSpPr>
          <p:cNvPr id="31" name="Rectángulo 30">
            <a:extLst>
              <a:ext uri="{FF2B5EF4-FFF2-40B4-BE49-F238E27FC236}">
                <a16:creationId xmlns:a16="http://schemas.microsoft.com/office/drawing/2014/main" id="{17886CAA-BEA8-4D4E-9004-A0881A764D36}"/>
              </a:ext>
            </a:extLst>
          </p:cNvPr>
          <p:cNvSpPr/>
          <p:nvPr/>
        </p:nvSpPr>
        <p:spPr>
          <a:xfrm>
            <a:off x="38285" y="5587057"/>
            <a:ext cx="8124247" cy="749459"/>
          </a:xfrm>
          <a:prstGeom prst="rect">
            <a:avLst/>
          </a:prstGeom>
          <a:solidFill>
            <a:srgbClr val="1B3035"/>
          </a:solidFill>
          <a:ln>
            <a:solidFill>
              <a:srgbClr val="1B3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2098D5AF-B960-3F4B-8AB2-6259FE48FC28}"/>
              </a:ext>
            </a:extLst>
          </p:cNvPr>
          <p:cNvSpPr/>
          <p:nvPr/>
        </p:nvSpPr>
        <p:spPr>
          <a:xfrm>
            <a:off x="193363" y="5672291"/>
            <a:ext cx="7717738" cy="553998"/>
          </a:xfrm>
          <a:prstGeom prst="rect">
            <a:avLst/>
          </a:prstGeom>
        </p:spPr>
        <p:txBody>
          <a:bodyPr wrap="square">
            <a:spAutoFit/>
          </a:bodyPr>
          <a:lstStyle/>
          <a:p>
            <a:pPr algn="just"/>
            <a:r>
              <a:rPr lang="es-CO" sz="1000" dirty="0">
                <a:solidFill>
                  <a:schemeClr val="bg1"/>
                </a:solidFill>
                <a:latin typeface="Arial" panose="020B0604020202020204" pitchFamily="34" charset="0"/>
                <a:ea typeface="Arial" panose="020B0604020202020204" pitchFamily="34" charset="0"/>
              </a:rPr>
              <a:t>Los </a:t>
            </a:r>
            <a:r>
              <a:rPr lang="es-CO" sz="1000" i="1" dirty="0">
                <a:solidFill>
                  <a:schemeClr val="bg1"/>
                </a:solidFill>
                <a:latin typeface="Arial" panose="020B0604020202020204" pitchFamily="34" charset="0"/>
                <a:ea typeface="Arial" panose="020B0604020202020204" pitchFamily="34" charset="0"/>
              </a:rPr>
              <a:t>data centers </a:t>
            </a:r>
            <a:r>
              <a:rPr lang="es-CO" sz="1000" dirty="0">
                <a:solidFill>
                  <a:schemeClr val="bg1"/>
                </a:solidFill>
                <a:latin typeface="Arial" panose="020B0604020202020204" pitchFamily="34" charset="0"/>
                <a:ea typeface="Arial" panose="020B0604020202020204" pitchFamily="34" charset="0"/>
              </a:rPr>
              <a:t>están siempre sometidos a un constante control del espacio y temperatura para que todo esté siempre en óptimas condiciones. Además cuentan con una protección contra incendios, es por ello que ninguno de sus componentes está hecho con material inflamable como cartón o papel.</a:t>
            </a:r>
          </a:p>
        </p:txBody>
      </p:sp>
    </p:spTree>
    <p:extLst>
      <p:ext uri="{BB962C8B-B14F-4D97-AF65-F5344CB8AC3E}">
        <p14:creationId xmlns:p14="http://schemas.microsoft.com/office/powerpoint/2010/main" val="3841630724"/>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530799"/>
            <a:ext cx="3948174" cy="132719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/vector-gratis/ilustracion-concepto-servidor_5357389.htm#query=data%20center&amp;position=15&amp;from_view=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Ilustración del concepto de servidor vector gratuito">
            <a:extLst>
              <a:ext uri="{FF2B5EF4-FFF2-40B4-BE49-F238E27FC236}">
                <a16:creationId xmlns:a16="http://schemas.microsoft.com/office/drawing/2014/main" id="{ABCBB766-A54B-934C-A897-BD2EB988B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285" y="2466417"/>
            <a:ext cx="3341784" cy="3341784"/>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2F31B089-0589-4848-812A-48530172E966}"/>
              </a:ext>
            </a:extLst>
          </p:cNvPr>
          <p:cNvSpPr/>
          <p:nvPr/>
        </p:nvSpPr>
        <p:spPr>
          <a:xfrm>
            <a:off x="3565003" y="1181528"/>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8" name="Elipse 7">
            <a:extLst>
              <a:ext uri="{FF2B5EF4-FFF2-40B4-BE49-F238E27FC236}">
                <a16:creationId xmlns:a16="http://schemas.microsoft.com/office/drawing/2014/main" id="{95A05C78-E7B2-8444-922A-C9B8C3DC1965}"/>
              </a:ext>
            </a:extLst>
          </p:cNvPr>
          <p:cNvSpPr/>
          <p:nvPr/>
        </p:nvSpPr>
        <p:spPr>
          <a:xfrm>
            <a:off x="3565002" y="178502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9" name="Elipse 8">
            <a:extLst>
              <a:ext uri="{FF2B5EF4-FFF2-40B4-BE49-F238E27FC236}">
                <a16:creationId xmlns:a16="http://schemas.microsoft.com/office/drawing/2014/main" id="{3E48D97B-C3C4-B74D-92F3-EDFE4C802A58}"/>
              </a:ext>
            </a:extLst>
          </p:cNvPr>
          <p:cNvSpPr/>
          <p:nvPr/>
        </p:nvSpPr>
        <p:spPr>
          <a:xfrm>
            <a:off x="3565001" y="244256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10" name="Elipse 9">
            <a:extLst>
              <a:ext uri="{FF2B5EF4-FFF2-40B4-BE49-F238E27FC236}">
                <a16:creationId xmlns:a16="http://schemas.microsoft.com/office/drawing/2014/main" id="{7E9A283C-47EB-2945-BACE-C46BF1B8FB7A}"/>
              </a:ext>
            </a:extLst>
          </p:cNvPr>
          <p:cNvSpPr/>
          <p:nvPr/>
        </p:nvSpPr>
        <p:spPr>
          <a:xfrm>
            <a:off x="3565001" y="303744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11" name="Elipse 10">
            <a:extLst>
              <a:ext uri="{FF2B5EF4-FFF2-40B4-BE49-F238E27FC236}">
                <a16:creationId xmlns:a16="http://schemas.microsoft.com/office/drawing/2014/main" id="{3CABE51C-C2FF-6547-9D87-C6B46C003C90}"/>
              </a:ext>
            </a:extLst>
          </p:cNvPr>
          <p:cNvSpPr/>
          <p:nvPr/>
        </p:nvSpPr>
        <p:spPr>
          <a:xfrm>
            <a:off x="3565001" y="363231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12" name="Elipse 11">
            <a:extLst>
              <a:ext uri="{FF2B5EF4-FFF2-40B4-BE49-F238E27FC236}">
                <a16:creationId xmlns:a16="http://schemas.microsoft.com/office/drawing/2014/main" id="{0D1CCD85-D395-8441-B920-019B90CA8A33}"/>
              </a:ext>
            </a:extLst>
          </p:cNvPr>
          <p:cNvSpPr/>
          <p:nvPr/>
        </p:nvSpPr>
        <p:spPr>
          <a:xfrm>
            <a:off x="3565000" y="428985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13" name="Elipse 12">
            <a:extLst>
              <a:ext uri="{FF2B5EF4-FFF2-40B4-BE49-F238E27FC236}">
                <a16:creationId xmlns:a16="http://schemas.microsoft.com/office/drawing/2014/main" id="{EF97CAA0-32EA-A844-9782-9C0B1D6F2BC3}"/>
              </a:ext>
            </a:extLst>
          </p:cNvPr>
          <p:cNvSpPr/>
          <p:nvPr/>
        </p:nvSpPr>
        <p:spPr>
          <a:xfrm>
            <a:off x="3565000" y="488473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3" name="Rectángulo 2">
            <a:extLst>
              <a:ext uri="{FF2B5EF4-FFF2-40B4-BE49-F238E27FC236}">
                <a16:creationId xmlns:a16="http://schemas.microsoft.com/office/drawing/2014/main" id="{168F3447-F0E5-9B42-84B8-D6AC3E60A8E5}"/>
              </a:ext>
            </a:extLst>
          </p:cNvPr>
          <p:cNvSpPr/>
          <p:nvPr/>
        </p:nvSpPr>
        <p:spPr>
          <a:xfrm>
            <a:off x="4249816" y="1227985"/>
            <a:ext cx="165782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Servidores y racks</a:t>
            </a:r>
            <a:endParaRPr lang="es-CO" dirty="0"/>
          </a:p>
        </p:txBody>
      </p:sp>
      <p:sp>
        <p:nvSpPr>
          <p:cNvPr id="4" name="Rectángulo 3">
            <a:extLst>
              <a:ext uri="{FF2B5EF4-FFF2-40B4-BE49-F238E27FC236}">
                <a16:creationId xmlns:a16="http://schemas.microsoft.com/office/drawing/2014/main" id="{D9B86CE8-516C-8344-BD76-05B68D6ACA3A}"/>
              </a:ext>
            </a:extLst>
          </p:cNvPr>
          <p:cNvSpPr/>
          <p:nvPr/>
        </p:nvSpPr>
        <p:spPr>
          <a:xfrm>
            <a:off x="4249816" y="1785023"/>
            <a:ext cx="122020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Conectividad</a:t>
            </a:r>
            <a:endParaRPr lang="es-CO" dirty="0"/>
          </a:p>
        </p:txBody>
      </p:sp>
      <p:sp>
        <p:nvSpPr>
          <p:cNvPr id="5" name="Rectángulo 4">
            <a:extLst>
              <a:ext uri="{FF2B5EF4-FFF2-40B4-BE49-F238E27FC236}">
                <a16:creationId xmlns:a16="http://schemas.microsoft.com/office/drawing/2014/main" id="{48BD176E-F549-6A45-90BC-703242641DAD}"/>
              </a:ext>
            </a:extLst>
          </p:cNvPr>
          <p:cNvSpPr/>
          <p:nvPr/>
        </p:nvSpPr>
        <p:spPr>
          <a:xfrm>
            <a:off x="4249816" y="2442569"/>
            <a:ext cx="2880917"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Potencia o fuente de alimentación</a:t>
            </a:r>
            <a:endParaRPr lang="es-CO" dirty="0"/>
          </a:p>
        </p:txBody>
      </p:sp>
      <p:sp>
        <p:nvSpPr>
          <p:cNvPr id="6" name="Rectángulo 5">
            <a:extLst>
              <a:ext uri="{FF2B5EF4-FFF2-40B4-BE49-F238E27FC236}">
                <a16:creationId xmlns:a16="http://schemas.microsoft.com/office/drawing/2014/main" id="{A019A727-076D-8C4A-AE34-FA9D2AEF1D8A}"/>
              </a:ext>
            </a:extLst>
          </p:cNvPr>
          <p:cNvSpPr/>
          <p:nvPr/>
        </p:nvSpPr>
        <p:spPr>
          <a:xfrm>
            <a:off x="4249816" y="3083898"/>
            <a:ext cx="2204450"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Sistemas de enfriamiento</a:t>
            </a:r>
            <a:endParaRPr lang="es-CO" dirty="0"/>
          </a:p>
        </p:txBody>
      </p:sp>
      <p:sp>
        <p:nvSpPr>
          <p:cNvPr id="7" name="Rectángulo 6">
            <a:extLst>
              <a:ext uri="{FF2B5EF4-FFF2-40B4-BE49-F238E27FC236}">
                <a16:creationId xmlns:a16="http://schemas.microsoft.com/office/drawing/2014/main" id="{4DBFC2D2-8E1D-B243-9152-A632885E7B72}"/>
              </a:ext>
            </a:extLst>
          </p:cNvPr>
          <p:cNvSpPr/>
          <p:nvPr/>
        </p:nvSpPr>
        <p:spPr>
          <a:xfrm>
            <a:off x="4255693" y="3678770"/>
            <a:ext cx="3906839"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SAI (Sistema de Alimentación Ininterrumpida) </a:t>
            </a:r>
            <a:endParaRPr lang="es-CO" dirty="0"/>
          </a:p>
        </p:txBody>
      </p:sp>
      <p:sp>
        <p:nvSpPr>
          <p:cNvPr id="14" name="Rectángulo 13">
            <a:extLst>
              <a:ext uri="{FF2B5EF4-FFF2-40B4-BE49-F238E27FC236}">
                <a16:creationId xmlns:a16="http://schemas.microsoft.com/office/drawing/2014/main" id="{360A6782-99D5-9243-B395-992E33FCE82A}"/>
              </a:ext>
            </a:extLst>
          </p:cNvPr>
          <p:cNvSpPr/>
          <p:nvPr/>
        </p:nvSpPr>
        <p:spPr>
          <a:xfrm>
            <a:off x="4249816" y="4336316"/>
            <a:ext cx="721672"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Router</a:t>
            </a:r>
            <a:endParaRPr lang="es-CO" dirty="0"/>
          </a:p>
        </p:txBody>
      </p:sp>
      <p:sp>
        <p:nvSpPr>
          <p:cNvPr id="15" name="Rectángulo 14">
            <a:extLst>
              <a:ext uri="{FF2B5EF4-FFF2-40B4-BE49-F238E27FC236}">
                <a16:creationId xmlns:a16="http://schemas.microsoft.com/office/drawing/2014/main" id="{46C7119C-4F57-F942-9B80-5C608020B5CB}"/>
              </a:ext>
            </a:extLst>
          </p:cNvPr>
          <p:cNvSpPr/>
          <p:nvPr/>
        </p:nvSpPr>
        <p:spPr>
          <a:xfrm>
            <a:off x="4249816" y="4931188"/>
            <a:ext cx="713657"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Switch</a:t>
            </a:r>
            <a:endParaRPr lang="es-CO" dirty="0"/>
          </a:p>
        </p:txBody>
      </p:sp>
      <p:sp>
        <p:nvSpPr>
          <p:cNvPr id="16" name="Rectángulo redondeado 15">
            <a:extLst>
              <a:ext uri="{FF2B5EF4-FFF2-40B4-BE49-F238E27FC236}">
                <a16:creationId xmlns:a16="http://schemas.microsoft.com/office/drawing/2014/main" id="{341C614A-56B7-6D40-A227-FF0AED436D6E}"/>
              </a:ext>
            </a:extLst>
          </p:cNvPr>
          <p:cNvSpPr/>
          <p:nvPr/>
        </p:nvSpPr>
        <p:spPr>
          <a:xfrm>
            <a:off x="4171179" y="1227985"/>
            <a:ext cx="187332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Rectángulo redondeado 21">
            <a:extLst>
              <a:ext uri="{FF2B5EF4-FFF2-40B4-BE49-F238E27FC236}">
                <a16:creationId xmlns:a16="http://schemas.microsoft.com/office/drawing/2014/main" id="{92F2ADB3-6C00-E944-88AA-3ED3B20DC475}"/>
              </a:ext>
            </a:extLst>
          </p:cNvPr>
          <p:cNvSpPr/>
          <p:nvPr/>
        </p:nvSpPr>
        <p:spPr>
          <a:xfrm>
            <a:off x="4171180" y="1767668"/>
            <a:ext cx="1542100"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Rectángulo redondeado 22">
            <a:extLst>
              <a:ext uri="{FF2B5EF4-FFF2-40B4-BE49-F238E27FC236}">
                <a16:creationId xmlns:a16="http://schemas.microsoft.com/office/drawing/2014/main" id="{A22A47E8-BBD7-A041-BE58-B0A8B9260BCB}"/>
              </a:ext>
            </a:extLst>
          </p:cNvPr>
          <p:cNvSpPr/>
          <p:nvPr/>
        </p:nvSpPr>
        <p:spPr>
          <a:xfrm>
            <a:off x="4171178" y="2400273"/>
            <a:ext cx="3024878"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4" name="Rectángulo redondeado 23">
            <a:extLst>
              <a:ext uri="{FF2B5EF4-FFF2-40B4-BE49-F238E27FC236}">
                <a16:creationId xmlns:a16="http://schemas.microsoft.com/office/drawing/2014/main" id="{7862E497-4CFF-DB45-97C7-94698B515A2D}"/>
              </a:ext>
            </a:extLst>
          </p:cNvPr>
          <p:cNvSpPr/>
          <p:nvPr/>
        </p:nvSpPr>
        <p:spPr>
          <a:xfrm>
            <a:off x="4171178" y="3066545"/>
            <a:ext cx="2439253"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Rectángulo redondeado 24">
            <a:extLst>
              <a:ext uri="{FF2B5EF4-FFF2-40B4-BE49-F238E27FC236}">
                <a16:creationId xmlns:a16="http://schemas.microsoft.com/office/drawing/2014/main" id="{726DFE52-AECD-C343-B116-A79360B4DD8B}"/>
              </a:ext>
            </a:extLst>
          </p:cNvPr>
          <p:cNvSpPr/>
          <p:nvPr/>
        </p:nvSpPr>
        <p:spPr>
          <a:xfrm>
            <a:off x="4171177" y="3648915"/>
            <a:ext cx="3906839"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redondeado 25">
            <a:extLst>
              <a:ext uri="{FF2B5EF4-FFF2-40B4-BE49-F238E27FC236}">
                <a16:creationId xmlns:a16="http://schemas.microsoft.com/office/drawing/2014/main" id="{B947FB18-D882-D541-90F2-4CAC6979DD36}"/>
              </a:ext>
            </a:extLst>
          </p:cNvPr>
          <p:cNvSpPr/>
          <p:nvPr/>
        </p:nvSpPr>
        <p:spPr>
          <a:xfrm>
            <a:off x="4169623" y="4315187"/>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Rectángulo redondeado 26">
            <a:extLst>
              <a:ext uri="{FF2B5EF4-FFF2-40B4-BE49-F238E27FC236}">
                <a16:creationId xmlns:a16="http://schemas.microsoft.com/office/drawing/2014/main" id="{B604A7F9-0B76-0944-8058-BA48C095367C}"/>
              </a:ext>
            </a:extLst>
          </p:cNvPr>
          <p:cNvSpPr/>
          <p:nvPr/>
        </p:nvSpPr>
        <p:spPr>
          <a:xfrm>
            <a:off x="4150624" y="4907958"/>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a:extLst>
              <a:ext uri="{FF2B5EF4-FFF2-40B4-BE49-F238E27FC236}">
                <a16:creationId xmlns:a16="http://schemas.microsoft.com/office/drawing/2014/main" id="{79B97096-CAD1-E74A-9901-286E98C5A816}"/>
              </a:ext>
            </a:extLst>
          </p:cNvPr>
          <p:cNvSpPr/>
          <p:nvPr/>
        </p:nvSpPr>
        <p:spPr>
          <a:xfrm>
            <a:off x="38285" y="821933"/>
            <a:ext cx="8124247" cy="491104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Llamada rectangular redondeada 17">
            <a:extLst>
              <a:ext uri="{FF2B5EF4-FFF2-40B4-BE49-F238E27FC236}">
                <a16:creationId xmlns:a16="http://schemas.microsoft.com/office/drawing/2014/main" id="{AA823753-4356-9742-882A-4E0F6BC8602A}"/>
              </a:ext>
            </a:extLst>
          </p:cNvPr>
          <p:cNvSpPr/>
          <p:nvPr/>
        </p:nvSpPr>
        <p:spPr>
          <a:xfrm>
            <a:off x="181258" y="1624433"/>
            <a:ext cx="3318420" cy="1218829"/>
          </a:xfrm>
          <a:prstGeom prst="wedgeRoundRectCallout">
            <a:avLst>
              <a:gd name="adj1" fmla="val 54093"/>
              <a:gd name="adj2" fmla="val -19998"/>
              <a:gd name="adj3" fmla="val 16667"/>
            </a:avLst>
          </a:prstGeom>
          <a:solidFill>
            <a:schemeClr val="bg1"/>
          </a:solidFill>
          <a:ln>
            <a:solidFill>
              <a:srgbClr val="1B3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559BD1D2-715F-684D-B917-2117974C2AF5}"/>
              </a:ext>
            </a:extLst>
          </p:cNvPr>
          <p:cNvSpPr/>
          <p:nvPr/>
        </p:nvSpPr>
        <p:spPr>
          <a:xfrm>
            <a:off x="465865" y="1839412"/>
            <a:ext cx="2812997" cy="854465"/>
          </a:xfrm>
          <a:prstGeom prst="rect">
            <a:avLst/>
          </a:prstGeom>
        </p:spPr>
        <p:txBody>
          <a:bodyPr wrap="square">
            <a:spAutoFit/>
          </a:bodyPr>
          <a:lstStyle/>
          <a:p>
            <a:pPr lvl="0" algn="just">
              <a:lnSpc>
                <a:spcPct val="115000"/>
              </a:lnSpc>
            </a:pPr>
            <a:r>
              <a:rPr lang="es-CO" sz="1100" dirty="0">
                <a:latin typeface="Arial" panose="020B0604020202020204" pitchFamily="34" charset="0"/>
                <a:ea typeface="Arial" panose="020B0604020202020204" pitchFamily="34" charset="0"/>
              </a:rPr>
              <a:t>El equipo está conectado al Internet de la red del centro de datos, permitiendo a los usuarios acceder a entornos en la nube y a otras plataformas en línea.</a:t>
            </a:r>
          </a:p>
        </p:txBody>
      </p:sp>
      <p:sp>
        <p:nvSpPr>
          <p:cNvPr id="31" name="Rectángulo 30">
            <a:extLst>
              <a:ext uri="{FF2B5EF4-FFF2-40B4-BE49-F238E27FC236}">
                <a16:creationId xmlns:a16="http://schemas.microsoft.com/office/drawing/2014/main" id="{DE395C2F-5CD4-2741-9A78-D112DAEF6E6A}"/>
              </a:ext>
            </a:extLst>
          </p:cNvPr>
          <p:cNvSpPr/>
          <p:nvPr/>
        </p:nvSpPr>
        <p:spPr>
          <a:xfrm>
            <a:off x="38285" y="5587057"/>
            <a:ext cx="8124247" cy="749459"/>
          </a:xfrm>
          <a:prstGeom prst="rect">
            <a:avLst/>
          </a:prstGeom>
          <a:solidFill>
            <a:srgbClr val="1B3035"/>
          </a:solidFill>
          <a:ln>
            <a:solidFill>
              <a:srgbClr val="1B3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09767212-4FB7-6F4D-8CB4-5C0ABD7894AF}"/>
              </a:ext>
            </a:extLst>
          </p:cNvPr>
          <p:cNvSpPr/>
          <p:nvPr/>
        </p:nvSpPr>
        <p:spPr>
          <a:xfrm>
            <a:off x="193363" y="5672291"/>
            <a:ext cx="7717738" cy="553998"/>
          </a:xfrm>
          <a:prstGeom prst="rect">
            <a:avLst/>
          </a:prstGeom>
        </p:spPr>
        <p:txBody>
          <a:bodyPr wrap="square">
            <a:spAutoFit/>
          </a:bodyPr>
          <a:lstStyle/>
          <a:p>
            <a:pPr algn="just"/>
            <a:r>
              <a:rPr lang="es-CO" sz="1000" dirty="0">
                <a:solidFill>
                  <a:schemeClr val="bg1"/>
                </a:solidFill>
                <a:latin typeface="Arial" panose="020B0604020202020204" pitchFamily="34" charset="0"/>
                <a:ea typeface="Arial" panose="020B0604020202020204" pitchFamily="34" charset="0"/>
              </a:rPr>
              <a:t>Los </a:t>
            </a:r>
            <a:r>
              <a:rPr lang="es-CO" sz="1000" i="1" dirty="0">
                <a:solidFill>
                  <a:schemeClr val="bg1"/>
                </a:solidFill>
                <a:latin typeface="Arial" panose="020B0604020202020204" pitchFamily="34" charset="0"/>
                <a:ea typeface="Arial" panose="020B0604020202020204" pitchFamily="34" charset="0"/>
              </a:rPr>
              <a:t>data centers </a:t>
            </a:r>
            <a:r>
              <a:rPr lang="es-CO" sz="1000" dirty="0">
                <a:solidFill>
                  <a:schemeClr val="bg1"/>
                </a:solidFill>
                <a:latin typeface="Arial" panose="020B0604020202020204" pitchFamily="34" charset="0"/>
                <a:ea typeface="Arial" panose="020B0604020202020204" pitchFamily="34" charset="0"/>
              </a:rPr>
              <a:t>están siempre sometidos a un constante control del espacio y temperatura para que todo esté siempre en óptimas condiciones. Además cuentan con una protección contra incendios, es por ello que ninguno de sus componentes está hecho con material inflamable como cartón o papel.</a:t>
            </a:r>
          </a:p>
        </p:txBody>
      </p:sp>
      <p:sp>
        <p:nvSpPr>
          <p:cNvPr id="33" name="Google Shape;115;p6">
            <a:extLst>
              <a:ext uri="{FF2B5EF4-FFF2-40B4-BE49-F238E27FC236}">
                <a16:creationId xmlns:a16="http://schemas.microsoft.com/office/drawing/2014/main" id="{45842F3A-1073-124A-B180-5EBF078C4CFD}"/>
              </a:ext>
            </a:extLst>
          </p:cNvPr>
          <p:cNvSpPr txBox="1"/>
          <p:nvPr/>
        </p:nvSpPr>
        <p:spPr>
          <a:xfrm>
            <a:off x="8447139" y="970348"/>
            <a:ext cx="3623576"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No 2.</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6482966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530799"/>
            <a:ext cx="3948174" cy="132719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/vector-gratis/ilustracion-concepto-servidor_5357389.htm#query=data%20center&amp;position=15&amp;from_view=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Ilustración del concepto de servidor vector gratuito">
            <a:extLst>
              <a:ext uri="{FF2B5EF4-FFF2-40B4-BE49-F238E27FC236}">
                <a16:creationId xmlns:a16="http://schemas.microsoft.com/office/drawing/2014/main" id="{ABCBB766-A54B-934C-A897-BD2EB988B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285" y="2466417"/>
            <a:ext cx="3341784" cy="3341784"/>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2F31B089-0589-4848-812A-48530172E966}"/>
              </a:ext>
            </a:extLst>
          </p:cNvPr>
          <p:cNvSpPr/>
          <p:nvPr/>
        </p:nvSpPr>
        <p:spPr>
          <a:xfrm>
            <a:off x="3565003" y="1181528"/>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8" name="Elipse 7">
            <a:extLst>
              <a:ext uri="{FF2B5EF4-FFF2-40B4-BE49-F238E27FC236}">
                <a16:creationId xmlns:a16="http://schemas.microsoft.com/office/drawing/2014/main" id="{95A05C78-E7B2-8444-922A-C9B8C3DC1965}"/>
              </a:ext>
            </a:extLst>
          </p:cNvPr>
          <p:cNvSpPr/>
          <p:nvPr/>
        </p:nvSpPr>
        <p:spPr>
          <a:xfrm>
            <a:off x="3565002" y="178502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9" name="Elipse 8">
            <a:extLst>
              <a:ext uri="{FF2B5EF4-FFF2-40B4-BE49-F238E27FC236}">
                <a16:creationId xmlns:a16="http://schemas.microsoft.com/office/drawing/2014/main" id="{3E48D97B-C3C4-B74D-92F3-EDFE4C802A58}"/>
              </a:ext>
            </a:extLst>
          </p:cNvPr>
          <p:cNvSpPr/>
          <p:nvPr/>
        </p:nvSpPr>
        <p:spPr>
          <a:xfrm>
            <a:off x="3565001" y="244256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10" name="Elipse 9">
            <a:extLst>
              <a:ext uri="{FF2B5EF4-FFF2-40B4-BE49-F238E27FC236}">
                <a16:creationId xmlns:a16="http://schemas.microsoft.com/office/drawing/2014/main" id="{7E9A283C-47EB-2945-BACE-C46BF1B8FB7A}"/>
              </a:ext>
            </a:extLst>
          </p:cNvPr>
          <p:cNvSpPr/>
          <p:nvPr/>
        </p:nvSpPr>
        <p:spPr>
          <a:xfrm>
            <a:off x="3565001" y="303744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11" name="Elipse 10">
            <a:extLst>
              <a:ext uri="{FF2B5EF4-FFF2-40B4-BE49-F238E27FC236}">
                <a16:creationId xmlns:a16="http://schemas.microsoft.com/office/drawing/2014/main" id="{3CABE51C-C2FF-6547-9D87-C6B46C003C90}"/>
              </a:ext>
            </a:extLst>
          </p:cNvPr>
          <p:cNvSpPr/>
          <p:nvPr/>
        </p:nvSpPr>
        <p:spPr>
          <a:xfrm>
            <a:off x="3565001" y="363231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12" name="Elipse 11">
            <a:extLst>
              <a:ext uri="{FF2B5EF4-FFF2-40B4-BE49-F238E27FC236}">
                <a16:creationId xmlns:a16="http://schemas.microsoft.com/office/drawing/2014/main" id="{0D1CCD85-D395-8441-B920-019B90CA8A33}"/>
              </a:ext>
            </a:extLst>
          </p:cNvPr>
          <p:cNvSpPr/>
          <p:nvPr/>
        </p:nvSpPr>
        <p:spPr>
          <a:xfrm>
            <a:off x="3565000" y="428985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13" name="Elipse 12">
            <a:extLst>
              <a:ext uri="{FF2B5EF4-FFF2-40B4-BE49-F238E27FC236}">
                <a16:creationId xmlns:a16="http://schemas.microsoft.com/office/drawing/2014/main" id="{EF97CAA0-32EA-A844-9782-9C0B1D6F2BC3}"/>
              </a:ext>
            </a:extLst>
          </p:cNvPr>
          <p:cNvSpPr/>
          <p:nvPr/>
        </p:nvSpPr>
        <p:spPr>
          <a:xfrm>
            <a:off x="3565000" y="488473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3" name="Rectángulo 2">
            <a:extLst>
              <a:ext uri="{FF2B5EF4-FFF2-40B4-BE49-F238E27FC236}">
                <a16:creationId xmlns:a16="http://schemas.microsoft.com/office/drawing/2014/main" id="{168F3447-F0E5-9B42-84B8-D6AC3E60A8E5}"/>
              </a:ext>
            </a:extLst>
          </p:cNvPr>
          <p:cNvSpPr/>
          <p:nvPr/>
        </p:nvSpPr>
        <p:spPr>
          <a:xfrm>
            <a:off x="4249816" y="1227985"/>
            <a:ext cx="165782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Servidores y racks</a:t>
            </a:r>
            <a:endParaRPr lang="es-CO" dirty="0"/>
          </a:p>
        </p:txBody>
      </p:sp>
      <p:sp>
        <p:nvSpPr>
          <p:cNvPr id="4" name="Rectángulo 3">
            <a:extLst>
              <a:ext uri="{FF2B5EF4-FFF2-40B4-BE49-F238E27FC236}">
                <a16:creationId xmlns:a16="http://schemas.microsoft.com/office/drawing/2014/main" id="{D9B86CE8-516C-8344-BD76-05B68D6ACA3A}"/>
              </a:ext>
            </a:extLst>
          </p:cNvPr>
          <p:cNvSpPr/>
          <p:nvPr/>
        </p:nvSpPr>
        <p:spPr>
          <a:xfrm>
            <a:off x="4249816" y="1785023"/>
            <a:ext cx="122020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Conectividad</a:t>
            </a:r>
            <a:endParaRPr lang="es-CO" dirty="0"/>
          </a:p>
        </p:txBody>
      </p:sp>
      <p:sp>
        <p:nvSpPr>
          <p:cNvPr id="5" name="Rectángulo 4">
            <a:extLst>
              <a:ext uri="{FF2B5EF4-FFF2-40B4-BE49-F238E27FC236}">
                <a16:creationId xmlns:a16="http://schemas.microsoft.com/office/drawing/2014/main" id="{48BD176E-F549-6A45-90BC-703242641DAD}"/>
              </a:ext>
            </a:extLst>
          </p:cNvPr>
          <p:cNvSpPr/>
          <p:nvPr/>
        </p:nvSpPr>
        <p:spPr>
          <a:xfrm>
            <a:off x="4249816" y="2442569"/>
            <a:ext cx="2880917"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Potencia o fuente de alimentación</a:t>
            </a:r>
            <a:endParaRPr lang="es-CO" dirty="0"/>
          </a:p>
        </p:txBody>
      </p:sp>
      <p:sp>
        <p:nvSpPr>
          <p:cNvPr id="6" name="Rectángulo 5">
            <a:extLst>
              <a:ext uri="{FF2B5EF4-FFF2-40B4-BE49-F238E27FC236}">
                <a16:creationId xmlns:a16="http://schemas.microsoft.com/office/drawing/2014/main" id="{A019A727-076D-8C4A-AE34-FA9D2AEF1D8A}"/>
              </a:ext>
            </a:extLst>
          </p:cNvPr>
          <p:cNvSpPr/>
          <p:nvPr/>
        </p:nvSpPr>
        <p:spPr>
          <a:xfrm>
            <a:off x="4249816" y="3083898"/>
            <a:ext cx="2204450"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Sistemas de enfriamiento</a:t>
            </a:r>
            <a:endParaRPr lang="es-CO" dirty="0"/>
          </a:p>
        </p:txBody>
      </p:sp>
      <p:sp>
        <p:nvSpPr>
          <p:cNvPr id="7" name="Rectángulo 6">
            <a:extLst>
              <a:ext uri="{FF2B5EF4-FFF2-40B4-BE49-F238E27FC236}">
                <a16:creationId xmlns:a16="http://schemas.microsoft.com/office/drawing/2014/main" id="{4DBFC2D2-8E1D-B243-9152-A632885E7B72}"/>
              </a:ext>
            </a:extLst>
          </p:cNvPr>
          <p:cNvSpPr/>
          <p:nvPr/>
        </p:nvSpPr>
        <p:spPr>
          <a:xfrm>
            <a:off x="4255693" y="3678770"/>
            <a:ext cx="3906839"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SAI (Sistema de Alimentación Ininterrumpida) </a:t>
            </a:r>
            <a:endParaRPr lang="es-CO" dirty="0"/>
          </a:p>
        </p:txBody>
      </p:sp>
      <p:sp>
        <p:nvSpPr>
          <p:cNvPr id="14" name="Rectángulo 13">
            <a:extLst>
              <a:ext uri="{FF2B5EF4-FFF2-40B4-BE49-F238E27FC236}">
                <a16:creationId xmlns:a16="http://schemas.microsoft.com/office/drawing/2014/main" id="{360A6782-99D5-9243-B395-992E33FCE82A}"/>
              </a:ext>
            </a:extLst>
          </p:cNvPr>
          <p:cNvSpPr/>
          <p:nvPr/>
        </p:nvSpPr>
        <p:spPr>
          <a:xfrm>
            <a:off x="4249816" y="4336316"/>
            <a:ext cx="721672"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Router</a:t>
            </a:r>
            <a:endParaRPr lang="es-CO" dirty="0"/>
          </a:p>
        </p:txBody>
      </p:sp>
      <p:sp>
        <p:nvSpPr>
          <p:cNvPr id="15" name="Rectángulo 14">
            <a:extLst>
              <a:ext uri="{FF2B5EF4-FFF2-40B4-BE49-F238E27FC236}">
                <a16:creationId xmlns:a16="http://schemas.microsoft.com/office/drawing/2014/main" id="{46C7119C-4F57-F942-9B80-5C608020B5CB}"/>
              </a:ext>
            </a:extLst>
          </p:cNvPr>
          <p:cNvSpPr/>
          <p:nvPr/>
        </p:nvSpPr>
        <p:spPr>
          <a:xfrm>
            <a:off x="4249816" y="4931188"/>
            <a:ext cx="713657"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Switch</a:t>
            </a:r>
            <a:endParaRPr lang="es-CO" dirty="0"/>
          </a:p>
        </p:txBody>
      </p:sp>
      <p:sp>
        <p:nvSpPr>
          <p:cNvPr id="16" name="Rectángulo redondeado 15">
            <a:extLst>
              <a:ext uri="{FF2B5EF4-FFF2-40B4-BE49-F238E27FC236}">
                <a16:creationId xmlns:a16="http://schemas.microsoft.com/office/drawing/2014/main" id="{341C614A-56B7-6D40-A227-FF0AED436D6E}"/>
              </a:ext>
            </a:extLst>
          </p:cNvPr>
          <p:cNvSpPr/>
          <p:nvPr/>
        </p:nvSpPr>
        <p:spPr>
          <a:xfrm>
            <a:off x="4171179" y="1227985"/>
            <a:ext cx="187332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Rectángulo redondeado 21">
            <a:extLst>
              <a:ext uri="{FF2B5EF4-FFF2-40B4-BE49-F238E27FC236}">
                <a16:creationId xmlns:a16="http://schemas.microsoft.com/office/drawing/2014/main" id="{92F2ADB3-6C00-E944-88AA-3ED3B20DC475}"/>
              </a:ext>
            </a:extLst>
          </p:cNvPr>
          <p:cNvSpPr/>
          <p:nvPr/>
        </p:nvSpPr>
        <p:spPr>
          <a:xfrm>
            <a:off x="4171180" y="1767668"/>
            <a:ext cx="1542100"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Rectángulo redondeado 22">
            <a:extLst>
              <a:ext uri="{FF2B5EF4-FFF2-40B4-BE49-F238E27FC236}">
                <a16:creationId xmlns:a16="http://schemas.microsoft.com/office/drawing/2014/main" id="{A22A47E8-BBD7-A041-BE58-B0A8B9260BCB}"/>
              </a:ext>
            </a:extLst>
          </p:cNvPr>
          <p:cNvSpPr/>
          <p:nvPr/>
        </p:nvSpPr>
        <p:spPr>
          <a:xfrm>
            <a:off x="4171178" y="2400273"/>
            <a:ext cx="3024878"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4" name="Rectángulo redondeado 23">
            <a:extLst>
              <a:ext uri="{FF2B5EF4-FFF2-40B4-BE49-F238E27FC236}">
                <a16:creationId xmlns:a16="http://schemas.microsoft.com/office/drawing/2014/main" id="{7862E497-4CFF-DB45-97C7-94698B515A2D}"/>
              </a:ext>
            </a:extLst>
          </p:cNvPr>
          <p:cNvSpPr/>
          <p:nvPr/>
        </p:nvSpPr>
        <p:spPr>
          <a:xfrm>
            <a:off x="4171178" y="3066545"/>
            <a:ext cx="2439253"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Rectángulo redondeado 24">
            <a:extLst>
              <a:ext uri="{FF2B5EF4-FFF2-40B4-BE49-F238E27FC236}">
                <a16:creationId xmlns:a16="http://schemas.microsoft.com/office/drawing/2014/main" id="{726DFE52-AECD-C343-B116-A79360B4DD8B}"/>
              </a:ext>
            </a:extLst>
          </p:cNvPr>
          <p:cNvSpPr/>
          <p:nvPr/>
        </p:nvSpPr>
        <p:spPr>
          <a:xfrm>
            <a:off x="4171177" y="3648915"/>
            <a:ext cx="3906839"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redondeado 25">
            <a:extLst>
              <a:ext uri="{FF2B5EF4-FFF2-40B4-BE49-F238E27FC236}">
                <a16:creationId xmlns:a16="http://schemas.microsoft.com/office/drawing/2014/main" id="{B947FB18-D882-D541-90F2-4CAC6979DD36}"/>
              </a:ext>
            </a:extLst>
          </p:cNvPr>
          <p:cNvSpPr/>
          <p:nvPr/>
        </p:nvSpPr>
        <p:spPr>
          <a:xfrm>
            <a:off x="4169623" y="4315187"/>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Rectángulo redondeado 26">
            <a:extLst>
              <a:ext uri="{FF2B5EF4-FFF2-40B4-BE49-F238E27FC236}">
                <a16:creationId xmlns:a16="http://schemas.microsoft.com/office/drawing/2014/main" id="{B604A7F9-0B76-0944-8058-BA48C095367C}"/>
              </a:ext>
            </a:extLst>
          </p:cNvPr>
          <p:cNvSpPr/>
          <p:nvPr/>
        </p:nvSpPr>
        <p:spPr>
          <a:xfrm>
            <a:off x="4150624" y="4907958"/>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a:extLst>
              <a:ext uri="{FF2B5EF4-FFF2-40B4-BE49-F238E27FC236}">
                <a16:creationId xmlns:a16="http://schemas.microsoft.com/office/drawing/2014/main" id="{79B97096-CAD1-E74A-9901-286E98C5A816}"/>
              </a:ext>
            </a:extLst>
          </p:cNvPr>
          <p:cNvSpPr/>
          <p:nvPr/>
        </p:nvSpPr>
        <p:spPr>
          <a:xfrm>
            <a:off x="38285" y="821933"/>
            <a:ext cx="8124247" cy="491104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Llamada rectangular redondeada 17">
            <a:extLst>
              <a:ext uri="{FF2B5EF4-FFF2-40B4-BE49-F238E27FC236}">
                <a16:creationId xmlns:a16="http://schemas.microsoft.com/office/drawing/2014/main" id="{AA823753-4356-9742-882A-4E0F6BC8602A}"/>
              </a:ext>
            </a:extLst>
          </p:cNvPr>
          <p:cNvSpPr/>
          <p:nvPr/>
        </p:nvSpPr>
        <p:spPr>
          <a:xfrm>
            <a:off x="197083" y="2075445"/>
            <a:ext cx="3318420" cy="1911102"/>
          </a:xfrm>
          <a:prstGeom prst="wedgeRoundRectCallout">
            <a:avLst>
              <a:gd name="adj1" fmla="val 54093"/>
              <a:gd name="adj2" fmla="val -19998"/>
              <a:gd name="adj3" fmla="val 16667"/>
            </a:avLst>
          </a:prstGeom>
          <a:solidFill>
            <a:schemeClr val="bg1"/>
          </a:solidFill>
          <a:ln>
            <a:solidFill>
              <a:srgbClr val="1B3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559BD1D2-715F-684D-B917-2117974C2AF5}"/>
              </a:ext>
            </a:extLst>
          </p:cNvPr>
          <p:cNvSpPr/>
          <p:nvPr/>
        </p:nvSpPr>
        <p:spPr>
          <a:xfrm>
            <a:off x="383832" y="2353940"/>
            <a:ext cx="2971595" cy="1438471"/>
          </a:xfrm>
          <a:prstGeom prst="rect">
            <a:avLst/>
          </a:prstGeom>
        </p:spPr>
        <p:txBody>
          <a:bodyPr wrap="square">
            <a:spAutoFit/>
          </a:bodyPr>
          <a:lstStyle/>
          <a:p>
            <a:pPr lvl="0" algn="just">
              <a:lnSpc>
                <a:spcPct val="115000"/>
              </a:lnSpc>
            </a:pPr>
            <a:r>
              <a:rPr lang="es-CO" sz="1100" dirty="0">
                <a:latin typeface="Arial" panose="020B0604020202020204" pitchFamily="34" charset="0"/>
                <a:ea typeface="Arial" panose="020B0604020202020204" pitchFamily="34" charset="0"/>
              </a:rPr>
              <a:t>Los centros de datos suelen tener electricidad redundante, es decir, ininterrumpida. Asimismo, suelen contar con un sistema de generadores </a:t>
            </a:r>
            <a:r>
              <a:rPr lang="es-CO" sz="1100" dirty="0" err="1">
                <a:latin typeface="Arial" panose="020B0604020202020204" pitchFamily="34" charset="0"/>
                <a:ea typeface="Arial" panose="020B0604020202020204" pitchFamily="34" charset="0"/>
              </a:rPr>
              <a:t>diesel</a:t>
            </a:r>
            <a:r>
              <a:rPr lang="es-CO" sz="1100" dirty="0">
                <a:latin typeface="Arial" panose="020B0604020202020204" pitchFamily="34" charset="0"/>
                <a:ea typeface="Arial" panose="020B0604020202020204" pitchFamily="34" charset="0"/>
              </a:rPr>
              <a:t> para proporcionar una fuente eléctrica fiable en el sitio, en caso de que los servicios públicos de suministro sufran un corte energético.</a:t>
            </a:r>
          </a:p>
        </p:txBody>
      </p:sp>
      <p:sp>
        <p:nvSpPr>
          <p:cNvPr id="31" name="Rectángulo 30">
            <a:extLst>
              <a:ext uri="{FF2B5EF4-FFF2-40B4-BE49-F238E27FC236}">
                <a16:creationId xmlns:a16="http://schemas.microsoft.com/office/drawing/2014/main" id="{3B8D4A37-B53B-CF45-8377-C858919787B9}"/>
              </a:ext>
            </a:extLst>
          </p:cNvPr>
          <p:cNvSpPr/>
          <p:nvPr/>
        </p:nvSpPr>
        <p:spPr>
          <a:xfrm>
            <a:off x="38285" y="5587057"/>
            <a:ext cx="8124247" cy="749459"/>
          </a:xfrm>
          <a:prstGeom prst="rect">
            <a:avLst/>
          </a:prstGeom>
          <a:solidFill>
            <a:srgbClr val="1B3035"/>
          </a:solidFill>
          <a:ln>
            <a:solidFill>
              <a:srgbClr val="1B3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5B84F2CA-AE77-7F46-AC77-AAB2E9961E6C}"/>
              </a:ext>
            </a:extLst>
          </p:cNvPr>
          <p:cNvSpPr/>
          <p:nvPr/>
        </p:nvSpPr>
        <p:spPr>
          <a:xfrm>
            <a:off x="193363" y="5672291"/>
            <a:ext cx="7717738" cy="553998"/>
          </a:xfrm>
          <a:prstGeom prst="rect">
            <a:avLst/>
          </a:prstGeom>
        </p:spPr>
        <p:txBody>
          <a:bodyPr wrap="square">
            <a:spAutoFit/>
          </a:bodyPr>
          <a:lstStyle/>
          <a:p>
            <a:pPr algn="just"/>
            <a:r>
              <a:rPr lang="es-CO" sz="1000" dirty="0">
                <a:solidFill>
                  <a:schemeClr val="bg1"/>
                </a:solidFill>
                <a:latin typeface="Arial" panose="020B0604020202020204" pitchFamily="34" charset="0"/>
                <a:ea typeface="Arial" panose="020B0604020202020204" pitchFamily="34" charset="0"/>
              </a:rPr>
              <a:t>Los </a:t>
            </a:r>
            <a:r>
              <a:rPr lang="es-CO" sz="1000" i="1" dirty="0">
                <a:solidFill>
                  <a:schemeClr val="bg1"/>
                </a:solidFill>
                <a:latin typeface="Arial" panose="020B0604020202020204" pitchFamily="34" charset="0"/>
                <a:ea typeface="Arial" panose="020B0604020202020204" pitchFamily="34" charset="0"/>
              </a:rPr>
              <a:t>data centers </a:t>
            </a:r>
            <a:r>
              <a:rPr lang="es-CO" sz="1000" dirty="0">
                <a:solidFill>
                  <a:schemeClr val="bg1"/>
                </a:solidFill>
                <a:latin typeface="Arial" panose="020B0604020202020204" pitchFamily="34" charset="0"/>
                <a:ea typeface="Arial" panose="020B0604020202020204" pitchFamily="34" charset="0"/>
              </a:rPr>
              <a:t>están siempre sometidos a un constante control del espacio y temperatura para que todo esté siempre en óptimas condiciones. Además cuentan con una protección contra incendios, es por ello que ninguno de sus componentes está hecho con material inflamable como cartón o papel.</a:t>
            </a:r>
          </a:p>
        </p:txBody>
      </p:sp>
      <p:sp>
        <p:nvSpPr>
          <p:cNvPr id="33" name="Google Shape;115;p6">
            <a:extLst>
              <a:ext uri="{FF2B5EF4-FFF2-40B4-BE49-F238E27FC236}">
                <a16:creationId xmlns:a16="http://schemas.microsoft.com/office/drawing/2014/main" id="{C72FCD15-62D2-F048-BFA9-CC1D3C74D9A0}"/>
              </a:ext>
            </a:extLst>
          </p:cNvPr>
          <p:cNvSpPr txBox="1"/>
          <p:nvPr/>
        </p:nvSpPr>
        <p:spPr>
          <a:xfrm>
            <a:off x="8447139" y="970348"/>
            <a:ext cx="3623576"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No 3.</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2694544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530799"/>
            <a:ext cx="3948174" cy="132719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/vector-gratis/ilustracion-concepto-servidor_5357389.htm#query=data%20center&amp;position=15&amp;from_view=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Ilustración del concepto de servidor vector gratuito">
            <a:extLst>
              <a:ext uri="{FF2B5EF4-FFF2-40B4-BE49-F238E27FC236}">
                <a16:creationId xmlns:a16="http://schemas.microsoft.com/office/drawing/2014/main" id="{ABCBB766-A54B-934C-A897-BD2EB988B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285" y="2466417"/>
            <a:ext cx="3341784" cy="3341784"/>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2F31B089-0589-4848-812A-48530172E966}"/>
              </a:ext>
            </a:extLst>
          </p:cNvPr>
          <p:cNvSpPr/>
          <p:nvPr/>
        </p:nvSpPr>
        <p:spPr>
          <a:xfrm>
            <a:off x="3565003" y="1181528"/>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8" name="Elipse 7">
            <a:extLst>
              <a:ext uri="{FF2B5EF4-FFF2-40B4-BE49-F238E27FC236}">
                <a16:creationId xmlns:a16="http://schemas.microsoft.com/office/drawing/2014/main" id="{95A05C78-E7B2-8444-922A-C9B8C3DC1965}"/>
              </a:ext>
            </a:extLst>
          </p:cNvPr>
          <p:cNvSpPr/>
          <p:nvPr/>
        </p:nvSpPr>
        <p:spPr>
          <a:xfrm>
            <a:off x="3565002" y="178502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9" name="Elipse 8">
            <a:extLst>
              <a:ext uri="{FF2B5EF4-FFF2-40B4-BE49-F238E27FC236}">
                <a16:creationId xmlns:a16="http://schemas.microsoft.com/office/drawing/2014/main" id="{3E48D97B-C3C4-B74D-92F3-EDFE4C802A58}"/>
              </a:ext>
            </a:extLst>
          </p:cNvPr>
          <p:cNvSpPr/>
          <p:nvPr/>
        </p:nvSpPr>
        <p:spPr>
          <a:xfrm>
            <a:off x="3565001" y="244256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10" name="Elipse 9">
            <a:extLst>
              <a:ext uri="{FF2B5EF4-FFF2-40B4-BE49-F238E27FC236}">
                <a16:creationId xmlns:a16="http://schemas.microsoft.com/office/drawing/2014/main" id="{7E9A283C-47EB-2945-BACE-C46BF1B8FB7A}"/>
              </a:ext>
            </a:extLst>
          </p:cNvPr>
          <p:cNvSpPr/>
          <p:nvPr/>
        </p:nvSpPr>
        <p:spPr>
          <a:xfrm>
            <a:off x="3565001" y="303744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11" name="Elipse 10">
            <a:extLst>
              <a:ext uri="{FF2B5EF4-FFF2-40B4-BE49-F238E27FC236}">
                <a16:creationId xmlns:a16="http://schemas.microsoft.com/office/drawing/2014/main" id="{3CABE51C-C2FF-6547-9D87-C6B46C003C90}"/>
              </a:ext>
            </a:extLst>
          </p:cNvPr>
          <p:cNvSpPr/>
          <p:nvPr/>
        </p:nvSpPr>
        <p:spPr>
          <a:xfrm>
            <a:off x="3565001" y="363231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12" name="Elipse 11">
            <a:extLst>
              <a:ext uri="{FF2B5EF4-FFF2-40B4-BE49-F238E27FC236}">
                <a16:creationId xmlns:a16="http://schemas.microsoft.com/office/drawing/2014/main" id="{0D1CCD85-D395-8441-B920-019B90CA8A33}"/>
              </a:ext>
            </a:extLst>
          </p:cNvPr>
          <p:cNvSpPr/>
          <p:nvPr/>
        </p:nvSpPr>
        <p:spPr>
          <a:xfrm>
            <a:off x="3565000" y="428985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13" name="Elipse 12">
            <a:extLst>
              <a:ext uri="{FF2B5EF4-FFF2-40B4-BE49-F238E27FC236}">
                <a16:creationId xmlns:a16="http://schemas.microsoft.com/office/drawing/2014/main" id="{EF97CAA0-32EA-A844-9782-9C0B1D6F2BC3}"/>
              </a:ext>
            </a:extLst>
          </p:cNvPr>
          <p:cNvSpPr/>
          <p:nvPr/>
        </p:nvSpPr>
        <p:spPr>
          <a:xfrm>
            <a:off x="3565000" y="488473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3" name="Rectángulo 2">
            <a:extLst>
              <a:ext uri="{FF2B5EF4-FFF2-40B4-BE49-F238E27FC236}">
                <a16:creationId xmlns:a16="http://schemas.microsoft.com/office/drawing/2014/main" id="{168F3447-F0E5-9B42-84B8-D6AC3E60A8E5}"/>
              </a:ext>
            </a:extLst>
          </p:cNvPr>
          <p:cNvSpPr/>
          <p:nvPr/>
        </p:nvSpPr>
        <p:spPr>
          <a:xfrm>
            <a:off x="4249816" y="1227985"/>
            <a:ext cx="165782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Servidores y racks</a:t>
            </a:r>
            <a:endParaRPr lang="es-CO" dirty="0"/>
          </a:p>
        </p:txBody>
      </p:sp>
      <p:sp>
        <p:nvSpPr>
          <p:cNvPr id="4" name="Rectángulo 3">
            <a:extLst>
              <a:ext uri="{FF2B5EF4-FFF2-40B4-BE49-F238E27FC236}">
                <a16:creationId xmlns:a16="http://schemas.microsoft.com/office/drawing/2014/main" id="{D9B86CE8-516C-8344-BD76-05B68D6ACA3A}"/>
              </a:ext>
            </a:extLst>
          </p:cNvPr>
          <p:cNvSpPr/>
          <p:nvPr/>
        </p:nvSpPr>
        <p:spPr>
          <a:xfrm>
            <a:off x="4249816" y="1785023"/>
            <a:ext cx="122020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Conectividad</a:t>
            </a:r>
            <a:endParaRPr lang="es-CO" dirty="0"/>
          </a:p>
        </p:txBody>
      </p:sp>
      <p:sp>
        <p:nvSpPr>
          <p:cNvPr id="5" name="Rectángulo 4">
            <a:extLst>
              <a:ext uri="{FF2B5EF4-FFF2-40B4-BE49-F238E27FC236}">
                <a16:creationId xmlns:a16="http://schemas.microsoft.com/office/drawing/2014/main" id="{48BD176E-F549-6A45-90BC-703242641DAD}"/>
              </a:ext>
            </a:extLst>
          </p:cNvPr>
          <p:cNvSpPr/>
          <p:nvPr/>
        </p:nvSpPr>
        <p:spPr>
          <a:xfrm>
            <a:off x="4249816" y="2442569"/>
            <a:ext cx="2880917"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Potencia o fuente de alimentación</a:t>
            </a:r>
            <a:endParaRPr lang="es-CO" dirty="0"/>
          </a:p>
        </p:txBody>
      </p:sp>
      <p:sp>
        <p:nvSpPr>
          <p:cNvPr id="6" name="Rectángulo 5">
            <a:extLst>
              <a:ext uri="{FF2B5EF4-FFF2-40B4-BE49-F238E27FC236}">
                <a16:creationId xmlns:a16="http://schemas.microsoft.com/office/drawing/2014/main" id="{A019A727-076D-8C4A-AE34-FA9D2AEF1D8A}"/>
              </a:ext>
            </a:extLst>
          </p:cNvPr>
          <p:cNvSpPr/>
          <p:nvPr/>
        </p:nvSpPr>
        <p:spPr>
          <a:xfrm>
            <a:off x="4249816" y="3083898"/>
            <a:ext cx="2204450"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Sistemas de enfriamiento</a:t>
            </a:r>
            <a:endParaRPr lang="es-CO" dirty="0"/>
          </a:p>
        </p:txBody>
      </p:sp>
      <p:sp>
        <p:nvSpPr>
          <p:cNvPr id="7" name="Rectángulo 6">
            <a:extLst>
              <a:ext uri="{FF2B5EF4-FFF2-40B4-BE49-F238E27FC236}">
                <a16:creationId xmlns:a16="http://schemas.microsoft.com/office/drawing/2014/main" id="{4DBFC2D2-8E1D-B243-9152-A632885E7B72}"/>
              </a:ext>
            </a:extLst>
          </p:cNvPr>
          <p:cNvSpPr/>
          <p:nvPr/>
        </p:nvSpPr>
        <p:spPr>
          <a:xfrm>
            <a:off x="4255693" y="3678770"/>
            <a:ext cx="3906839"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SAI (Sistema de Alimentación Ininterrumpida) </a:t>
            </a:r>
            <a:endParaRPr lang="es-CO" dirty="0"/>
          </a:p>
        </p:txBody>
      </p:sp>
      <p:sp>
        <p:nvSpPr>
          <p:cNvPr id="14" name="Rectángulo 13">
            <a:extLst>
              <a:ext uri="{FF2B5EF4-FFF2-40B4-BE49-F238E27FC236}">
                <a16:creationId xmlns:a16="http://schemas.microsoft.com/office/drawing/2014/main" id="{360A6782-99D5-9243-B395-992E33FCE82A}"/>
              </a:ext>
            </a:extLst>
          </p:cNvPr>
          <p:cNvSpPr/>
          <p:nvPr/>
        </p:nvSpPr>
        <p:spPr>
          <a:xfrm>
            <a:off x="4249816" y="4336316"/>
            <a:ext cx="721672"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Router</a:t>
            </a:r>
            <a:endParaRPr lang="es-CO" dirty="0"/>
          </a:p>
        </p:txBody>
      </p:sp>
      <p:sp>
        <p:nvSpPr>
          <p:cNvPr id="15" name="Rectángulo 14">
            <a:extLst>
              <a:ext uri="{FF2B5EF4-FFF2-40B4-BE49-F238E27FC236}">
                <a16:creationId xmlns:a16="http://schemas.microsoft.com/office/drawing/2014/main" id="{46C7119C-4F57-F942-9B80-5C608020B5CB}"/>
              </a:ext>
            </a:extLst>
          </p:cNvPr>
          <p:cNvSpPr/>
          <p:nvPr/>
        </p:nvSpPr>
        <p:spPr>
          <a:xfrm>
            <a:off x="4249816" y="4931188"/>
            <a:ext cx="713657"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Switch</a:t>
            </a:r>
            <a:endParaRPr lang="es-CO" dirty="0"/>
          </a:p>
        </p:txBody>
      </p:sp>
      <p:sp>
        <p:nvSpPr>
          <p:cNvPr id="16" name="Rectángulo redondeado 15">
            <a:extLst>
              <a:ext uri="{FF2B5EF4-FFF2-40B4-BE49-F238E27FC236}">
                <a16:creationId xmlns:a16="http://schemas.microsoft.com/office/drawing/2014/main" id="{341C614A-56B7-6D40-A227-FF0AED436D6E}"/>
              </a:ext>
            </a:extLst>
          </p:cNvPr>
          <p:cNvSpPr/>
          <p:nvPr/>
        </p:nvSpPr>
        <p:spPr>
          <a:xfrm>
            <a:off x="4171179" y="1227985"/>
            <a:ext cx="187332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Rectángulo redondeado 21">
            <a:extLst>
              <a:ext uri="{FF2B5EF4-FFF2-40B4-BE49-F238E27FC236}">
                <a16:creationId xmlns:a16="http://schemas.microsoft.com/office/drawing/2014/main" id="{92F2ADB3-6C00-E944-88AA-3ED3B20DC475}"/>
              </a:ext>
            </a:extLst>
          </p:cNvPr>
          <p:cNvSpPr/>
          <p:nvPr/>
        </p:nvSpPr>
        <p:spPr>
          <a:xfrm>
            <a:off x="4171180" y="1767668"/>
            <a:ext cx="1542100"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Rectángulo redondeado 22">
            <a:extLst>
              <a:ext uri="{FF2B5EF4-FFF2-40B4-BE49-F238E27FC236}">
                <a16:creationId xmlns:a16="http://schemas.microsoft.com/office/drawing/2014/main" id="{A22A47E8-BBD7-A041-BE58-B0A8B9260BCB}"/>
              </a:ext>
            </a:extLst>
          </p:cNvPr>
          <p:cNvSpPr/>
          <p:nvPr/>
        </p:nvSpPr>
        <p:spPr>
          <a:xfrm>
            <a:off x="4171178" y="2400273"/>
            <a:ext cx="3024878"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4" name="Rectángulo redondeado 23">
            <a:extLst>
              <a:ext uri="{FF2B5EF4-FFF2-40B4-BE49-F238E27FC236}">
                <a16:creationId xmlns:a16="http://schemas.microsoft.com/office/drawing/2014/main" id="{7862E497-4CFF-DB45-97C7-94698B515A2D}"/>
              </a:ext>
            </a:extLst>
          </p:cNvPr>
          <p:cNvSpPr/>
          <p:nvPr/>
        </p:nvSpPr>
        <p:spPr>
          <a:xfrm>
            <a:off x="4171178" y="3066545"/>
            <a:ext cx="2439253"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Rectángulo redondeado 24">
            <a:extLst>
              <a:ext uri="{FF2B5EF4-FFF2-40B4-BE49-F238E27FC236}">
                <a16:creationId xmlns:a16="http://schemas.microsoft.com/office/drawing/2014/main" id="{726DFE52-AECD-C343-B116-A79360B4DD8B}"/>
              </a:ext>
            </a:extLst>
          </p:cNvPr>
          <p:cNvSpPr/>
          <p:nvPr/>
        </p:nvSpPr>
        <p:spPr>
          <a:xfrm>
            <a:off x="4171177" y="3648915"/>
            <a:ext cx="3906839"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redondeado 25">
            <a:extLst>
              <a:ext uri="{FF2B5EF4-FFF2-40B4-BE49-F238E27FC236}">
                <a16:creationId xmlns:a16="http://schemas.microsoft.com/office/drawing/2014/main" id="{B947FB18-D882-D541-90F2-4CAC6979DD36}"/>
              </a:ext>
            </a:extLst>
          </p:cNvPr>
          <p:cNvSpPr/>
          <p:nvPr/>
        </p:nvSpPr>
        <p:spPr>
          <a:xfrm>
            <a:off x="4169623" y="4315187"/>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Rectángulo redondeado 26">
            <a:extLst>
              <a:ext uri="{FF2B5EF4-FFF2-40B4-BE49-F238E27FC236}">
                <a16:creationId xmlns:a16="http://schemas.microsoft.com/office/drawing/2014/main" id="{B604A7F9-0B76-0944-8058-BA48C095367C}"/>
              </a:ext>
            </a:extLst>
          </p:cNvPr>
          <p:cNvSpPr/>
          <p:nvPr/>
        </p:nvSpPr>
        <p:spPr>
          <a:xfrm>
            <a:off x="4150624" y="4907958"/>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a:extLst>
              <a:ext uri="{FF2B5EF4-FFF2-40B4-BE49-F238E27FC236}">
                <a16:creationId xmlns:a16="http://schemas.microsoft.com/office/drawing/2014/main" id="{79B97096-CAD1-E74A-9901-286E98C5A816}"/>
              </a:ext>
            </a:extLst>
          </p:cNvPr>
          <p:cNvSpPr/>
          <p:nvPr/>
        </p:nvSpPr>
        <p:spPr>
          <a:xfrm>
            <a:off x="38285" y="821933"/>
            <a:ext cx="8124247" cy="491104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Llamada rectangular redondeada 17">
            <a:extLst>
              <a:ext uri="{FF2B5EF4-FFF2-40B4-BE49-F238E27FC236}">
                <a16:creationId xmlns:a16="http://schemas.microsoft.com/office/drawing/2014/main" id="{AA823753-4356-9742-882A-4E0F6BC8602A}"/>
              </a:ext>
            </a:extLst>
          </p:cNvPr>
          <p:cNvSpPr/>
          <p:nvPr/>
        </p:nvSpPr>
        <p:spPr>
          <a:xfrm>
            <a:off x="201171" y="2676762"/>
            <a:ext cx="3318420" cy="1911102"/>
          </a:xfrm>
          <a:prstGeom prst="wedgeRoundRectCallout">
            <a:avLst>
              <a:gd name="adj1" fmla="val 54093"/>
              <a:gd name="adj2" fmla="val -19998"/>
              <a:gd name="adj3" fmla="val 16667"/>
            </a:avLst>
          </a:prstGeom>
          <a:solidFill>
            <a:schemeClr val="bg1"/>
          </a:solidFill>
          <a:ln>
            <a:solidFill>
              <a:srgbClr val="1B3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559BD1D2-715F-684D-B917-2117974C2AF5}"/>
              </a:ext>
            </a:extLst>
          </p:cNvPr>
          <p:cNvSpPr/>
          <p:nvPr/>
        </p:nvSpPr>
        <p:spPr>
          <a:xfrm>
            <a:off x="394372" y="2908119"/>
            <a:ext cx="2975423" cy="1438471"/>
          </a:xfrm>
          <a:prstGeom prst="rect">
            <a:avLst/>
          </a:prstGeom>
        </p:spPr>
        <p:txBody>
          <a:bodyPr wrap="square">
            <a:spAutoFit/>
          </a:bodyPr>
          <a:lstStyle/>
          <a:p>
            <a:pPr lvl="0" algn="just">
              <a:lnSpc>
                <a:spcPct val="115000"/>
              </a:lnSpc>
            </a:pPr>
            <a:r>
              <a:rPr lang="es-CO" sz="1100" dirty="0">
                <a:latin typeface="Arial" panose="020B0604020202020204" pitchFamily="34" charset="0"/>
                <a:ea typeface="Arial" panose="020B0604020202020204" pitchFamily="34" charset="0"/>
              </a:rPr>
              <a:t>Debido a que los equipos de computación llegan a crear una cantidad considerable de calor, se dispone de sistemas de refrigeración para eliminar el aire caliente acumulado y evitar el sobrecalentamiento. Así  el aire frío fluye a través de los estantes, disipando el calor creado por el equipo.</a:t>
            </a:r>
          </a:p>
        </p:txBody>
      </p:sp>
      <p:sp>
        <p:nvSpPr>
          <p:cNvPr id="31" name="Rectángulo 30">
            <a:extLst>
              <a:ext uri="{FF2B5EF4-FFF2-40B4-BE49-F238E27FC236}">
                <a16:creationId xmlns:a16="http://schemas.microsoft.com/office/drawing/2014/main" id="{938F3D2E-05AC-4743-8391-6931F02859BD}"/>
              </a:ext>
            </a:extLst>
          </p:cNvPr>
          <p:cNvSpPr/>
          <p:nvPr/>
        </p:nvSpPr>
        <p:spPr>
          <a:xfrm>
            <a:off x="38285" y="5587057"/>
            <a:ext cx="8124247" cy="749459"/>
          </a:xfrm>
          <a:prstGeom prst="rect">
            <a:avLst/>
          </a:prstGeom>
          <a:solidFill>
            <a:srgbClr val="1B3035"/>
          </a:solidFill>
          <a:ln>
            <a:solidFill>
              <a:srgbClr val="1B3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77184123-64F5-504A-8EA4-E6E828CAD447}"/>
              </a:ext>
            </a:extLst>
          </p:cNvPr>
          <p:cNvSpPr/>
          <p:nvPr/>
        </p:nvSpPr>
        <p:spPr>
          <a:xfrm>
            <a:off x="193363" y="5672291"/>
            <a:ext cx="7717738" cy="553998"/>
          </a:xfrm>
          <a:prstGeom prst="rect">
            <a:avLst/>
          </a:prstGeom>
        </p:spPr>
        <p:txBody>
          <a:bodyPr wrap="square">
            <a:spAutoFit/>
          </a:bodyPr>
          <a:lstStyle/>
          <a:p>
            <a:pPr algn="just"/>
            <a:r>
              <a:rPr lang="es-CO" sz="1000" dirty="0">
                <a:solidFill>
                  <a:schemeClr val="bg1"/>
                </a:solidFill>
                <a:latin typeface="Arial" panose="020B0604020202020204" pitchFamily="34" charset="0"/>
                <a:ea typeface="Arial" panose="020B0604020202020204" pitchFamily="34" charset="0"/>
              </a:rPr>
              <a:t>Los </a:t>
            </a:r>
            <a:r>
              <a:rPr lang="es-CO" sz="1000" i="1" dirty="0">
                <a:solidFill>
                  <a:schemeClr val="bg1"/>
                </a:solidFill>
                <a:latin typeface="Arial" panose="020B0604020202020204" pitchFamily="34" charset="0"/>
                <a:ea typeface="Arial" panose="020B0604020202020204" pitchFamily="34" charset="0"/>
              </a:rPr>
              <a:t>data centers </a:t>
            </a:r>
            <a:r>
              <a:rPr lang="es-CO" sz="1000" dirty="0">
                <a:solidFill>
                  <a:schemeClr val="bg1"/>
                </a:solidFill>
                <a:latin typeface="Arial" panose="020B0604020202020204" pitchFamily="34" charset="0"/>
                <a:ea typeface="Arial" panose="020B0604020202020204" pitchFamily="34" charset="0"/>
              </a:rPr>
              <a:t>están siempre sometidos a un constante control del espacio y temperatura para que todo esté siempre en óptimas condiciones. Además cuentan con una protección contra incendios, es por ello que ninguno de sus componentes está hecho con material inflamable como cartón o papel.</a:t>
            </a:r>
          </a:p>
        </p:txBody>
      </p:sp>
      <p:sp>
        <p:nvSpPr>
          <p:cNvPr id="33" name="Google Shape;115;p6">
            <a:extLst>
              <a:ext uri="{FF2B5EF4-FFF2-40B4-BE49-F238E27FC236}">
                <a16:creationId xmlns:a16="http://schemas.microsoft.com/office/drawing/2014/main" id="{C47AE82E-7FCB-8649-B64E-5C2661A13798}"/>
              </a:ext>
            </a:extLst>
          </p:cNvPr>
          <p:cNvSpPr txBox="1"/>
          <p:nvPr/>
        </p:nvSpPr>
        <p:spPr>
          <a:xfrm>
            <a:off x="8447139" y="970348"/>
            <a:ext cx="3623576"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No 4.</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69815225"/>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530799"/>
            <a:ext cx="3948174" cy="132719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/vector-gratis/ilustracion-concepto-servidor_5357389.htm#query=data%20center&amp;position=15&amp;from_view=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Ilustración del concepto de servidor vector gratuito">
            <a:extLst>
              <a:ext uri="{FF2B5EF4-FFF2-40B4-BE49-F238E27FC236}">
                <a16:creationId xmlns:a16="http://schemas.microsoft.com/office/drawing/2014/main" id="{ABCBB766-A54B-934C-A897-BD2EB988B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285" y="2466417"/>
            <a:ext cx="3341784" cy="3341784"/>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2F31B089-0589-4848-812A-48530172E966}"/>
              </a:ext>
            </a:extLst>
          </p:cNvPr>
          <p:cNvSpPr/>
          <p:nvPr/>
        </p:nvSpPr>
        <p:spPr>
          <a:xfrm>
            <a:off x="3565003" y="1181528"/>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8" name="Elipse 7">
            <a:extLst>
              <a:ext uri="{FF2B5EF4-FFF2-40B4-BE49-F238E27FC236}">
                <a16:creationId xmlns:a16="http://schemas.microsoft.com/office/drawing/2014/main" id="{95A05C78-E7B2-8444-922A-C9B8C3DC1965}"/>
              </a:ext>
            </a:extLst>
          </p:cNvPr>
          <p:cNvSpPr/>
          <p:nvPr/>
        </p:nvSpPr>
        <p:spPr>
          <a:xfrm>
            <a:off x="3565002" y="178502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9" name="Elipse 8">
            <a:extLst>
              <a:ext uri="{FF2B5EF4-FFF2-40B4-BE49-F238E27FC236}">
                <a16:creationId xmlns:a16="http://schemas.microsoft.com/office/drawing/2014/main" id="{3E48D97B-C3C4-B74D-92F3-EDFE4C802A58}"/>
              </a:ext>
            </a:extLst>
          </p:cNvPr>
          <p:cNvSpPr/>
          <p:nvPr/>
        </p:nvSpPr>
        <p:spPr>
          <a:xfrm>
            <a:off x="3565001" y="244256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10" name="Elipse 9">
            <a:extLst>
              <a:ext uri="{FF2B5EF4-FFF2-40B4-BE49-F238E27FC236}">
                <a16:creationId xmlns:a16="http://schemas.microsoft.com/office/drawing/2014/main" id="{7E9A283C-47EB-2945-BACE-C46BF1B8FB7A}"/>
              </a:ext>
            </a:extLst>
          </p:cNvPr>
          <p:cNvSpPr/>
          <p:nvPr/>
        </p:nvSpPr>
        <p:spPr>
          <a:xfrm>
            <a:off x="3565001" y="303744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11" name="Elipse 10">
            <a:extLst>
              <a:ext uri="{FF2B5EF4-FFF2-40B4-BE49-F238E27FC236}">
                <a16:creationId xmlns:a16="http://schemas.microsoft.com/office/drawing/2014/main" id="{3CABE51C-C2FF-6547-9D87-C6B46C003C90}"/>
              </a:ext>
            </a:extLst>
          </p:cNvPr>
          <p:cNvSpPr/>
          <p:nvPr/>
        </p:nvSpPr>
        <p:spPr>
          <a:xfrm>
            <a:off x="3565001" y="363231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12" name="Elipse 11">
            <a:extLst>
              <a:ext uri="{FF2B5EF4-FFF2-40B4-BE49-F238E27FC236}">
                <a16:creationId xmlns:a16="http://schemas.microsoft.com/office/drawing/2014/main" id="{0D1CCD85-D395-8441-B920-019B90CA8A33}"/>
              </a:ext>
            </a:extLst>
          </p:cNvPr>
          <p:cNvSpPr/>
          <p:nvPr/>
        </p:nvSpPr>
        <p:spPr>
          <a:xfrm>
            <a:off x="3565000" y="428985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13" name="Elipse 12">
            <a:extLst>
              <a:ext uri="{FF2B5EF4-FFF2-40B4-BE49-F238E27FC236}">
                <a16:creationId xmlns:a16="http://schemas.microsoft.com/office/drawing/2014/main" id="{EF97CAA0-32EA-A844-9782-9C0B1D6F2BC3}"/>
              </a:ext>
            </a:extLst>
          </p:cNvPr>
          <p:cNvSpPr/>
          <p:nvPr/>
        </p:nvSpPr>
        <p:spPr>
          <a:xfrm>
            <a:off x="3565000" y="488473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3" name="Rectángulo 2">
            <a:extLst>
              <a:ext uri="{FF2B5EF4-FFF2-40B4-BE49-F238E27FC236}">
                <a16:creationId xmlns:a16="http://schemas.microsoft.com/office/drawing/2014/main" id="{168F3447-F0E5-9B42-84B8-D6AC3E60A8E5}"/>
              </a:ext>
            </a:extLst>
          </p:cNvPr>
          <p:cNvSpPr/>
          <p:nvPr/>
        </p:nvSpPr>
        <p:spPr>
          <a:xfrm>
            <a:off x="4249816" y="1227985"/>
            <a:ext cx="165782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Servidores y racks</a:t>
            </a:r>
            <a:endParaRPr lang="es-CO" dirty="0"/>
          </a:p>
        </p:txBody>
      </p:sp>
      <p:sp>
        <p:nvSpPr>
          <p:cNvPr id="4" name="Rectángulo 3">
            <a:extLst>
              <a:ext uri="{FF2B5EF4-FFF2-40B4-BE49-F238E27FC236}">
                <a16:creationId xmlns:a16="http://schemas.microsoft.com/office/drawing/2014/main" id="{D9B86CE8-516C-8344-BD76-05B68D6ACA3A}"/>
              </a:ext>
            </a:extLst>
          </p:cNvPr>
          <p:cNvSpPr/>
          <p:nvPr/>
        </p:nvSpPr>
        <p:spPr>
          <a:xfrm>
            <a:off x="4249816" y="1785023"/>
            <a:ext cx="122020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Conectividad</a:t>
            </a:r>
            <a:endParaRPr lang="es-CO" dirty="0"/>
          </a:p>
        </p:txBody>
      </p:sp>
      <p:sp>
        <p:nvSpPr>
          <p:cNvPr id="5" name="Rectángulo 4">
            <a:extLst>
              <a:ext uri="{FF2B5EF4-FFF2-40B4-BE49-F238E27FC236}">
                <a16:creationId xmlns:a16="http://schemas.microsoft.com/office/drawing/2014/main" id="{48BD176E-F549-6A45-90BC-703242641DAD}"/>
              </a:ext>
            </a:extLst>
          </p:cNvPr>
          <p:cNvSpPr/>
          <p:nvPr/>
        </p:nvSpPr>
        <p:spPr>
          <a:xfrm>
            <a:off x="4249816" y="2442569"/>
            <a:ext cx="2880917"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Potencia o fuente de alimentación</a:t>
            </a:r>
            <a:endParaRPr lang="es-CO" dirty="0"/>
          </a:p>
        </p:txBody>
      </p:sp>
      <p:sp>
        <p:nvSpPr>
          <p:cNvPr id="6" name="Rectángulo 5">
            <a:extLst>
              <a:ext uri="{FF2B5EF4-FFF2-40B4-BE49-F238E27FC236}">
                <a16:creationId xmlns:a16="http://schemas.microsoft.com/office/drawing/2014/main" id="{A019A727-076D-8C4A-AE34-FA9D2AEF1D8A}"/>
              </a:ext>
            </a:extLst>
          </p:cNvPr>
          <p:cNvSpPr/>
          <p:nvPr/>
        </p:nvSpPr>
        <p:spPr>
          <a:xfrm>
            <a:off x="4249816" y="3083898"/>
            <a:ext cx="2204450"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Sistemas de enfriamiento</a:t>
            </a:r>
            <a:endParaRPr lang="es-CO" dirty="0"/>
          </a:p>
        </p:txBody>
      </p:sp>
      <p:sp>
        <p:nvSpPr>
          <p:cNvPr id="7" name="Rectángulo 6">
            <a:extLst>
              <a:ext uri="{FF2B5EF4-FFF2-40B4-BE49-F238E27FC236}">
                <a16:creationId xmlns:a16="http://schemas.microsoft.com/office/drawing/2014/main" id="{4DBFC2D2-8E1D-B243-9152-A632885E7B72}"/>
              </a:ext>
            </a:extLst>
          </p:cNvPr>
          <p:cNvSpPr/>
          <p:nvPr/>
        </p:nvSpPr>
        <p:spPr>
          <a:xfrm>
            <a:off x="4255693" y="3678770"/>
            <a:ext cx="3906839"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SAI (Sistema de Alimentación Ininterrumpida) </a:t>
            </a:r>
            <a:endParaRPr lang="es-CO" dirty="0"/>
          </a:p>
        </p:txBody>
      </p:sp>
      <p:sp>
        <p:nvSpPr>
          <p:cNvPr id="14" name="Rectángulo 13">
            <a:extLst>
              <a:ext uri="{FF2B5EF4-FFF2-40B4-BE49-F238E27FC236}">
                <a16:creationId xmlns:a16="http://schemas.microsoft.com/office/drawing/2014/main" id="{360A6782-99D5-9243-B395-992E33FCE82A}"/>
              </a:ext>
            </a:extLst>
          </p:cNvPr>
          <p:cNvSpPr/>
          <p:nvPr/>
        </p:nvSpPr>
        <p:spPr>
          <a:xfrm>
            <a:off x="4249816" y="4336316"/>
            <a:ext cx="721672"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Router</a:t>
            </a:r>
            <a:endParaRPr lang="es-CO" dirty="0"/>
          </a:p>
        </p:txBody>
      </p:sp>
      <p:sp>
        <p:nvSpPr>
          <p:cNvPr id="15" name="Rectángulo 14">
            <a:extLst>
              <a:ext uri="{FF2B5EF4-FFF2-40B4-BE49-F238E27FC236}">
                <a16:creationId xmlns:a16="http://schemas.microsoft.com/office/drawing/2014/main" id="{46C7119C-4F57-F942-9B80-5C608020B5CB}"/>
              </a:ext>
            </a:extLst>
          </p:cNvPr>
          <p:cNvSpPr/>
          <p:nvPr/>
        </p:nvSpPr>
        <p:spPr>
          <a:xfrm>
            <a:off x="4249816" y="4931188"/>
            <a:ext cx="713657"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Switch</a:t>
            </a:r>
            <a:endParaRPr lang="es-CO" dirty="0"/>
          </a:p>
        </p:txBody>
      </p:sp>
      <p:sp>
        <p:nvSpPr>
          <p:cNvPr id="16" name="Rectángulo redondeado 15">
            <a:extLst>
              <a:ext uri="{FF2B5EF4-FFF2-40B4-BE49-F238E27FC236}">
                <a16:creationId xmlns:a16="http://schemas.microsoft.com/office/drawing/2014/main" id="{341C614A-56B7-6D40-A227-FF0AED436D6E}"/>
              </a:ext>
            </a:extLst>
          </p:cNvPr>
          <p:cNvSpPr/>
          <p:nvPr/>
        </p:nvSpPr>
        <p:spPr>
          <a:xfrm>
            <a:off x="4171179" y="1227985"/>
            <a:ext cx="187332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Rectángulo redondeado 21">
            <a:extLst>
              <a:ext uri="{FF2B5EF4-FFF2-40B4-BE49-F238E27FC236}">
                <a16:creationId xmlns:a16="http://schemas.microsoft.com/office/drawing/2014/main" id="{92F2ADB3-6C00-E944-88AA-3ED3B20DC475}"/>
              </a:ext>
            </a:extLst>
          </p:cNvPr>
          <p:cNvSpPr/>
          <p:nvPr/>
        </p:nvSpPr>
        <p:spPr>
          <a:xfrm>
            <a:off x="4171180" y="1767668"/>
            <a:ext cx="1542100"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Rectángulo redondeado 22">
            <a:extLst>
              <a:ext uri="{FF2B5EF4-FFF2-40B4-BE49-F238E27FC236}">
                <a16:creationId xmlns:a16="http://schemas.microsoft.com/office/drawing/2014/main" id="{A22A47E8-BBD7-A041-BE58-B0A8B9260BCB}"/>
              </a:ext>
            </a:extLst>
          </p:cNvPr>
          <p:cNvSpPr/>
          <p:nvPr/>
        </p:nvSpPr>
        <p:spPr>
          <a:xfrm>
            <a:off x="4171178" y="2400273"/>
            <a:ext cx="3024878"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4" name="Rectángulo redondeado 23">
            <a:extLst>
              <a:ext uri="{FF2B5EF4-FFF2-40B4-BE49-F238E27FC236}">
                <a16:creationId xmlns:a16="http://schemas.microsoft.com/office/drawing/2014/main" id="{7862E497-4CFF-DB45-97C7-94698B515A2D}"/>
              </a:ext>
            </a:extLst>
          </p:cNvPr>
          <p:cNvSpPr/>
          <p:nvPr/>
        </p:nvSpPr>
        <p:spPr>
          <a:xfrm>
            <a:off x="4171178" y="3066545"/>
            <a:ext cx="2439253"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Rectángulo redondeado 24">
            <a:extLst>
              <a:ext uri="{FF2B5EF4-FFF2-40B4-BE49-F238E27FC236}">
                <a16:creationId xmlns:a16="http://schemas.microsoft.com/office/drawing/2014/main" id="{726DFE52-AECD-C343-B116-A79360B4DD8B}"/>
              </a:ext>
            </a:extLst>
          </p:cNvPr>
          <p:cNvSpPr/>
          <p:nvPr/>
        </p:nvSpPr>
        <p:spPr>
          <a:xfrm>
            <a:off x="4171177" y="3648915"/>
            <a:ext cx="3906839"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redondeado 25">
            <a:extLst>
              <a:ext uri="{FF2B5EF4-FFF2-40B4-BE49-F238E27FC236}">
                <a16:creationId xmlns:a16="http://schemas.microsoft.com/office/drawing/2014/main" id="{B947FB18-D882-D541-90F2-4CAC6979DD36}"/>
              </a:ext>
            </a:extLst>
          </p:cNvPr>
          <p:cNvSpPr/>
          <p:nvPr/>
        </p:nvSpPr>
        <p:spPr>
          <a:xfrm>
            <a:off x="4169623" y="4315187"/>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Rectángulo redondeado 26">
            <a:extLst>
              <a:ext uri="{FF2B5EF4-FFF2-40B4-BE49-F238E27FC236}">
                <a16:creationId xmlns:a16="http://schemas.microsoft.com/office/drawing/2014/main" id="{B604A7F9-0B76-0944-8058-BA48C095367C}"/>
              </a:ext>
            </a:extLst>
          </p:cNvPr>
          <p:cNvSpPr/>
          <p:nvPr/>
        </p:nvSpPr>
        <p:spPr>
          <a:xfrm>
            <a:off x="4150624" y="4907958"/>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a:extLst>
              <a:ext uri="{FF2B5EF4-FFF2-40B4-BE49-F238E27FC236}">
                <a16:creationId xmlns:a16="http://schemas.microsoft.com/office/drawing/2014/main" id="{79B97096-CAD1-E74A-9901-286E98C5A816}"/>
              </a:ext>
            </a:extLst>
          </p:cNvPr>
          <p:cNvSpPr/>
          <p:nvPr/>
        </p:nvSpPr>
        <p:spPr>
          <a:xfrm>
            <a:off x="38285" y="821933"/>
            <a:ext cx="8124247" cy="491104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Llamada rectangular redondeada 17">
            <a:extLst>
              <a:ext uri="{FF2B5EF4-FFF2-40B4-BE49-F238E27FC236}">
                <a16:creationId xmlns:a16="http://schemas.microsoft.com/office/drawing/2014/main" id="{AA823753-4356-9742-882A-4E0F6BC8602A}"/>
              </a:ext>
            </a:extLst>
          </p:cNvPr>
          <p:cNvSpPr/>
          <p:nvPr/>
        </p:nvSpPr>
        <p:spPr>
          <a:xfrm>
            <a:off x="206728" y="3385454"/>
            <a:ext cx="3318420" cy="1699622"/>
          </a:xfrm>
          <a:prstGeom prst="wedgeRoundRectCallout">
            <a:avLst>
              <a:gd name="adj1" fmla="val 54093"/>
              <a:gd name="adj2" fmla="val -19998"/>
              <a:gd name="adj3" fmla="val 16667"/>
            </a:avLst>
          </a:prstGeom>
          <a:solidFill>
            <a:schemeClr val="bg1"/>
          </a:solidFill>
          <a:ln>
            <a:solidFill>
              <a:srgbClr val="1B3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559BD1D2-715F-684D-B917-2117974C2AF5}"/>
              </a:ext>
            </a:extLst>
          </p:cNvPr>
          <p:cNvSpPr/>
          <p:nvPr/>
        </p:nvSpPr>
        <p:spPr>
          <a:xfrm>
            <a:off x="437448" y="3595900"/>
            <a:ext cx="2856979" cy="1243802"/>
          </a:xfrm>
          <a:prstGeom prst="rect">
            <a:avLst/>
          </a:prstGeom>
        </p:spPr>
        <p:txBody>
          <a:bodyPr wrap="square">
            <a:spAutoFit/>
          </a:bodyPr>
          <a:lstStyle/>
          <a:p>
            <a:pPr lvl="0" algn="just">
              <a:lnSpc>
                <a:spcPct val="115000"/>
              </a:lnSpc>
            </a:pPr>
            <a:r>
              <a:rPr lang="es-CO" sz="1100" dirty="0">
                <a:latin typeface="Arial" panose="020B0604020202020204" pitchFamily="34" charset="0"/>
                <a:ea typeface="Arial" panose="020B0604020202020204" pitchFamily="34" charset="0"/>
              </a:rPr>
              <a:t>Es un dispositivo que gracias a sus baterías y elementos almacenadores de energía, puede proporcionar energía eléctrica por un tiempo limitado y durante un apagón eléctrico, a todos los dispositivos que tenga conectados.</a:t>
            </a:r>
          </a:p>
        </p:txBody>
      </p:sp>
      <p:sp>
        <p:nvSpPr>
          <p:cNvPr id="31" name="Rectángulo 30">
            <a:extLst>
              <a:ext uri="{FF2B5EF4-FFF2-40B4-BE49-F238E27FC236}">
                <a16:creationId xmlns:a16="http://schemas.microsoft.com/office/drawing/2014/main" id="{AECE6643-06F5-7F45-9801-632026F552C3}"/>
              </a:ext>
            </a:extLst>
          </p:cNvPr>
          <p:cNvSpPr/>
          <p:nvPr/>
        </p:nvSpPr>
        <p:spPr>
          <a:xfrm>
            <a:off x="38285" y="5587057"/>
            <a:ext cx="8124247" cy="749459"/>
          </a:xfrm>
          <a:prstGeom prst="rect">
            <a:avLst/>
          </a:prstGeom>
          <a:solidFill>
            <a:srgbClr val="1B3035"/>
          </a:solidFill>
          <a:ln>
            <a:solidFill>
              <a:srgbClr val="1B3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8AC2A055-3417-9445-A196-2138255F3A60}"/>
              </a:ext>
            </a:extLst>
          </p:cNvPr>
          <p:cNvSpPr/>
          <p:nvPr/>
        </p:nvSpPr>
        <p:spPr>
          <a:xfrm>
            <a:off x="193363" y="5672291"/>
            <a:ext cx="7717738" cy="553998"/>
          </a:xfrm>
          <a:prstGeom prst="rect">
            <a:avLst/>
          </a:prstGeom>
        </p:spPr>
        <p:txBody>
          <a:bodyPr wrap="square">
            <a:spAutoFit/>
          </a:bodyPr>
          <a:lstStyle/>
          <a:p>
            <a:pPr algn="just"/>
            <a:r>
              <a:rPr lang="es-CO" sz="1000" dirty="0">
                <a:solidFill>
                  <a:schemeClr val="bg1"/>
                </a:solidFill>
                <a:latin typeface="Arial" panose="020B0604020202020204" pitchFamily="34" charset="0"/>
                <a:ea typeface="Arial" panose="020B0604020202020204" pitchFamily="34" charset="0"/>
              </a:rPr>
              <a:t>Los </a:t>
            </a:r>
            <a:r>
              <a:rPr lang="es-CO" sz="1000" i="1" dirty="0">
                <a:solidFill>
                  <a:schemeClr val="bg1"/>
                </a:solidFill>
                <a:latin typeface="Arial" panose="020B0604020202020204" pitchFamily="34" charset="0"/>
                <a:ea typeface="Arial" panose="020B0604020202020204" pitchFamily="34" charset="0"/>
              </a:rPr>
              <a:t>data centers </a:t>
            </a:r>
            <a:r>
              <a:rPr lang="es-CO" sz="1000" dirty="0">
                <a:solidFill>
                  <a:schemeClr val="bg1"/>
                </a:solidFill>
                <a:latin typeface="Arial" panose="020B0604020202020204" pitchFamily="34" charset="0"/>
                <a:ea typeface="Arial" panose="020B0604020202020204" pitchFamily="34" charset="0"/>
              </a:rPr>
              <a:t>están siempre sometidos a un constante control del espacio y temperatura para que todo esté siempre en óptimas condiciones. Además cuentan con una protección contra incendios, es por ello que ninguno de sus componentes está hecho con material inflamable como cartón o papel.</a:t>
            </a:r>
          </a:p>
        </p:txBody>
      </p:sp>
      <p:sp>
        <p:nvSpPr>
          <p:cNvPr id="33" name="Google Shape;115;p6">
            <a:extLst>
              <a:ext uri="{FF2B5EF4-FFF2-40B4-BE49-F238E27FC236}">
                <a16:creationId xmlns:a16="http://schemas.microsoft.com/office/drawing/2014/main" id="{D31E8597-8E30-0441-A176-B2B39EC7012C}"/>
              </a:ext>
            </a:extLst>
          </p:cNvPr>
          <p:cNvSpPr txBox="1"/>
          <p:nvPr/>
        </p:nvSpPr>
        <p:spPr>
          <a:xfrm>
            <a:off x="8447139" y="970348"/>
            <a:ext cx="3623576"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No 5.</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6770472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530799"/>
            <a:ext cx="3948174" cy="132719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/vector-gratis/ilustracion-concepto-servidor_5357389.htm#query=data%20center&amp;position=15&amp;from_view=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Ilustración del concepto de servidor vector gratuito">
            <a:extLst>
              <a:ext uri="{FF2B5EF4-FFF2-40B4-BE49-F238E27FC236}">
                <a16:creationId xmlns:a16="http://schemas.microsoft.com/office/drawing/2014/main" id="{ABCBB766-A54B-934C-A897-BD2EB988B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285" y="2466417"/>
            <a:ext cx="3341784" cy="3341784"/>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2F31B089-0589-4848-812A-48530172E966}"/>
              </a:ext>
            </a:extLst>
          </p:cNvPr>
          <p:cNvSpPr/>
          <p:nvPr/>
        </p:nvSpPr>
        <p:spPr>
          <a:xfrm>
            <a:off x="3565003" y="1181528"/>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8" name="Elipse 7">
            <a:extLst>
              <a:ext uri="{FF2B5EF4-FFF2-40B4-BE49-F238E27FC236}">
                <a16:creationId xmlns:a16="http://schemas.microsoft.com/office/drawing/2014/main" id="{95A05C78-E7B2-8444-922A-C9B8C3DC1965}"/>
              </a:ext>
            </a:extLst>
          </p:cNvPr>
          <p:cNvSpPr/>
          <p:nvPr/>
        </p:nvSpPr>
        <p:spPr>
          <a:xfrm>
            <a:off x="3565002" y="178502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9" name="Elipse 8">
            <a:extLst>
              <a:ext uri="{FF2B5EF4-FFF2-40B4-BE49-F238E27FC236}">
                <a16:creationId xmlns:a16="http://schemas.microsoft.com/office/drawing/2014/main" id="{3E48D97B-C3C4-B74D-92F3-EDFE4C802A58}"/>
              </a:ext>
            </a:extLst>
          </p:cNvPr>
          <p:cNvSpPr/>
          <p:nvPr/>
        </p:nvSpPr>
        <p:spPr>
          <a:xfrm>
            <a:off x="3565001" y="244256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10" name="Elipse 9">
            <a:extLst>
              <a:ext uri="{FF2B5EF4-FFF2-40B4-BE49-F238E27FC236}">
                <a16:creationId xmlns:a16="http://schemas.microsoft.com/office/drawing/2014/main" id="{7E9A283C-47EB-2945-BACE-C46BF1B8FB7A}"/>
              </a:ext>
            </a:extLst>
          </p:cNvPr>
          <p:cNvSpPr/>
          <p:nvPr/>
        </p:nvSpPr>
        <p:spPr>
          <a:xfrm>
            <a:off x="3565001" y="303744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11" name="Elipse 10">
            <a:extLst>
              <a:ext uri="{FF2B5EF4-FFF2-40B4-BE49-F238E27FC236}">
                <a16:creationId xmlns:a16="http://schemas.microsoft.com/office/drawing/2014/main" id="{3CABE51C-C2FF-6547-9D87-C6B46C003C90}"/>
              </a:ext>
            </a:extLst>
          </p:cNvPr>
          <p:cNvSpPr/>
          <p:nvPr/>
        </p:nvSpPr>
        <p:spPr>
          <a:xfrm>
            <a:off x="3565001" y="363231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12" name="Elipse 11">
            <a:extLst>
              <a:ext uri="{FF2B5EF4-FFF2-40B4-BE49-F238E27FC236}">
                <a16:creationId xmlns:a16="http://schemas.microsoft.com/office/drawing/2014/main" id="{0D1CCD85-D395-8441-B920-019B90CA8A33}"/>
              </a:ext>
            </a:extLst>
          </p:cNvPr>
          <p:cNvSpPr/>
          <p:nvPr/>
        </p:nvSpPr>
        <p:spPr>
          <a:xfrm>
            <a:off x="3565000" y="428985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13" name="Elipse 12">
            <a:extLst>
              <a:ext uri="{FF2B5EF4-FFF2-40B4-BE49-F238E27FC236}">
                <a16:creationId xmlns:a16="http://schemas.microsoft.com/office/drawing/2014/main" id="{EF97CAA0-32EA-A844-9782-9C0B1D6F2BC3}"/>
              </a:ext>
            </a:extLst>
          </p:cNvPr>
          <p:cNvSpPr/>
          <p:nvPr/>
        </p:nvSpPr>
        <p:spPr>
          <a:xfrm>
            <a:off x="3565000" y="488473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3" name="Rectángulo 2">
            <a:extLst>
              <a:ext uri="{FF2B5EF4-FFF2-40B4-BE49-F238E27FC236}">
                <a16:creationId xmlns:a16="http://schemas.microsoft.com/office/drawing/2014/main" id="{168F3447-F0E5-9B42-84B8-D6AC3E60A8E5}"/>
              </a:ext>
            </a:extLst>
          </p:cNvPr>
          <p:cNvSpPr/>
          <p:nvPr/>
        </p:nvSpPr>
        <p:spPr>
          <a:xfrm>
            <a:off x="4249816" y="1227985"/>
            <a:ext cx="165782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Servidores y racks</a:t>
            </a:r>
            <a:endParaRPr lang="es-CO" dirty="0"/>
          </a:p>
        </p:txBody>
      </p:sp>
      <p:sp>
        <p:nvSpPr>
          <p:cNvPr id="4" name="Rectángulo 3">
            <a:extLst>
              <a:ext uri="{FF2B5EF4-FFF2-40B4-BE49-F238E27FC236}">
                <a16:creationId xmlns:a16="http://schemas.microsoft.com/office/drawing/2014/main" id="{D9B86CE8-516C-8344-BD76-05B68D6ACA3A}"/>
              </a:ext>
            </a:extLst>
          </p:cNvPr>
          <p:cNvSpPr/>
          <p:nvPr/>
        </p:nvSpPr>
        <p:spPr>
          <a:xfrm>
            <a:off x="4249816" y="1785023"/>
            <a:ext cx="122020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Conectividad</a:t>
            </a:r>
            <a:endParaRPr lang="es-CO" dirty="0"/>
          </a:p>
        </p:txBody>
      </p:sp>
      <p:sp>
        <p:nvSpPr>
          <p:cNvPr id="5" name="Rectángulo 4">
            <a:extLst>
              <a:ext uri="{FF2B5EF4-FFF2-40B4-BE49-F238E27FC236}">
                <a16:creationId xmlns:a16="http://schemas.microsoft.com/office/drawing/2014/main" id="{48BD176E-F549-6A45-90BC-703242641DAD}"/>
              </a:ext>
            </a:extLst>
          </p:cNvPr>
          <p:cNvSpPr/>
          <p:nvPr/>
        </p:nvSpPr>
        <p:spPr>
          <a:xfrm>
            <a:off x="4249816" y="2442569"/>
            <a:ext cx="2880917"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Potencia o fuente de alimentación</a:t>
            </a:r>
            <a:endParaRPr lang="es-CO" dirty="0"/>
          </a:p>
        </p:txBody>
      </p:sp>
      <p:sp>
        <p:nvSpPr>
          <p:cNvPr id="6" name="Rectángulo 5">
            <a:extLst>
              <a:ext uri="{FF2B5EF4-FFF2-40B4-BE49-F238E27FC236}">
                <a16:creationId xmlns:a16="http://schemas.microsoft.com/office/drawing/2014/main" id="{A019A727-076D-8C4A-AE34-FA9D2AEF1D8A}"/>
              </a:ext>
            </a:extLst>
          </p:cNvPr>
          <p:cNvSpPr/>
          <p:nvPr/>
        </p:nvSpPr>
        <p:spPr>
          <a:xfrm>
            <a:off x="4249816" y="3083898"/>
            <a:ext cx="2204450"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Sistemas de enfriamiento</a:t>
            </a:r>
            <a:endParaRPr lang="es-CO" dirty="0"/>
          </a:p>
        </p:txBody>
      </p:sp>
      <p:sp>
        <p:nvSpPr>
          <p:cNvPr id="7" name="Rectángulo 6">
            <a:extLst>
              <a:ext uri="{FF2B5EF4-FFF2-40B4-BE49-F238E27FC236}">
                <a16:creationId xmlns:a16="http://schemas.microsoft.com/office/drawing/2014/main" id="{4DBFC2D2-8E1D-B243-9152-A632885E7B72}"/>
              </a:ext>
            </a:extLst>
          </p:cNvPr>
          <p:cNvSpPr/>
          <p:nvPr/>
        </p:nvSpPr>
        <p:spPr>
          <a:xfrm>
            <a:off x="4255693" y="3678770"/>
            <a:ext cx="3906839"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SAI (Sistema de Alimentación Ininterrumpida) </a:t>
            </a:r>
            <a:endParaRPr lang="es-CO" dirty="0"/>
          </a:p>
        </p:txBody>
      </p:sp>
      <p:sp>
        <p:nvSpPr>
          <p:cNvPr id="14" name="Rectángulo 13">
            <a:extLst>
              <a:ext uri="{FF2B5EF4-FFF2-40B4-BE49-F238E27FC236}">
                <a16:creationId xmlns:a16="http://schemas.microsoft.com/office/drawing/2014/main" id="{360A6782-99D5-9243-B395-992E33FCE82A}"/>
              </a:ext>
            </a:extLst>
          </p:cNvPr>
          <p:cNvSpPr/>
          <p:nvPr/>
        </p:nvSpPr>
        <p:spPr>
          <a:xfrm>
            <a:off x="4249816" y="4336316"/>
            <a:ext cx="721672"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Router</a:t>
            </a:r>
            <a:endParaRPr lang="es-CO" dirty="0"/>
          </a:p>
        </p:txBody>
      </p:sp>
      <p:sp>
        <p:nvSpPr>
          <p:cNvPr id="15" name="Rectángulo 14">
            <a:extLst>
              <a:ext uri="{FF2B5EF4-FFF2-40B4-BE49-F238E27FC236}">
                <a16:creationId xmlns:a16="http://schemas.microsoft.com/office/drawing/2014/main" id="{46C7119C-4F57-F942-9B80-5C608020B5CB}"/>
              </a:ext>
            </a:extLst>
          </p:cNvPr>
          <p:cNvSpPr/>
          <p:nvPr/>
        </p:nvSpPr>
        <p:spPr>
          <a:xfrm>
            <a:off x="4249816" y="4931188"/>
            <a:ext cx="713657"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Switch</a:t>
            </a:r>
            <a:endParaRPr lang="es-CO" dirty="0"/>
          </a:p>
        </p:txBody>
      </p:sp>
      <p:sp>
        <p:nvSpPr>
          <p:cNvPr id="16" name="Rectángulo redondeado 15">
            <a:extLst>
              <a:ext uri="{FF2B5EF4-FFF2-40B4-BE49-F238E27FC236}">
                <a16:creationId xmlns:a16="http://schemas.microsoft.com/office/drawing/2014/main" id="{341C614A-56B7-6D40-A227-FF0AED436D6E}"/>
              </a:ext>
            </a:extLst>
          </p:cNvPr>
          <p:cNvSpPr/>
          <p:nvPr/>
        </p:nvSpPr>
        <p:spPr>
          <a:xfrm>
            <a:off x="4171179" y="1227985"/>
            <a:ext cx="187332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Rectángulo redondeado 21">
            <a:extLst>
              <a:ext uri="{FF2B5EF4-FFF2-40B4-BE49-F238E27FC236}">
                <a16:creationId xmlns:a16="http://schemas.microsoft.com/office/drawing/2014/main" id="{92F2ADB3-6C00-E944-88AA-3ED3B20DC475}"/>
              </a:ext>
            </a:extLst>
          </p:cNvPr>
          <p:cNvSpPr/>
          <p:nvPr/>
        </p:nvSpPr>
        <p:spPr>
          <a:xfrm>
            <a:off x="4171180" y="1767668"/>
            <a:ext cx="1542100"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Rectángulo redondeado 22">
            <a:extLst>
              <a:ext uri="{FF2B5EF4-FFF2-40B4-BE49-F238E27FC236}">
                <a16:creationId xmlns:a16="http://schemas.microsoft.com/office/drawing/2014/main" id="{A22A47E8-BBD7-A041-BE58-B0A8B9260BCB}"/>
              </a:ext>
            </a:extLst>
          </p:cNvPr>
          <p:cNvSpPr/>
          <p:nvPr/>
        </p:nvSpPr>
        <p:spPr>
          <a:xfrm>
            <a:off x="4171178" y="2400273"/>
            <a:ext cx="3024878"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4" name="Rectángulo redondeado 23">
            <a:extLst>
              <a:ext uri="{FF2B5EF4-FFF2-40B4-BE49-F238E27FC236}">
                <a16:creationId xmlns:a16="http://schemas.microsoft.com/office/drawing/2014/main" id="{7862E497-4CFF-DB45-97C7-94698B515A2D}"/>
              </a:ext>
            </a:extLst>
          </p:cNvPr>
          <p:cNvSpPr/>
          <p:nvPr/>
        </p:nvSpPr>
        <p:spPr>
          <a:xfrm>
            <a:off x="4171178" y="3066545"/>
            <a:ext cx="2439253"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Rectángulo redondeado 24">
            <a:extLst>
              <a:ext uri="{FF2B5EF4-FFF2-40B4-BE49-F238E27FC236}">
                <a16:creationId xmlns:a16="http://schemas.microsoft.com/office/drawing/2014/main" id="{726DFE52-AECD-C343-B116-A79360B4DD8B}"/>
              </a:ext>
            </a:extLst>
          </p:cNvPr>
          <p:cNvSpPr/>
          <p:nvPr/>
        </p:nvSpPr>
        <p:spPr>
          <a:xfrm>
            <a:off x="4171177" y="3648915"/>
            <a:ext cx="3906839"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redondeado 25">
            <a:extLst>
              <a:ext uri="{FF2B5EF4-FFF2-40B4-BE49-F238E27FC236}">
                <a16:creationId xmlns:a16="http://schemas.microsoft.com/office/drawing/2014/main" id="{B947FB18-D882-D541-90F2-4CAC6979DD36}"/>
              </a:ext>
            </a:extLst>
          </p:cNvPr>
          <p:cNvSpPr/>
          <p:nvPr/>
        </p:nvSpPr>
        <p:spPr>
          <a:xfrm>
            <a:off x="4169623" y="4315187"/>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Rectángulo redondeado 26">
            <a:extLst>
              <a:ext uri="{FF2B5EF4-FFF2-40B4-BE49-F238E27FC236}">
                <a16:creationId xmlns:a16="http://schemas.microsoft.com/office/drawing/2014/main" id="{B604A7F9-0B76-0944-8058-BA48C095367C}"/>
              </a:ext>
            </a:extLst>
          </p:cNvPr>
          <p:cNvSpPr/>
          <p:nvPr/>
        </p:nvSpPr>
        <p:spPr>
          <a:xfrm>
            <a:off x="4150624" y="4907958"/>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a:extLst>
              <a:ext uri="{FF2B5EF4-FFF2-40B4-BE49-F238E27FC236}">
                <a16:creationId xmlns:a16="http://schemas.microsoft.com/office/drawing/2014/main" id="{79B97096-CAD1-E74A-9901-286E98C5A816}"/>
              </a:ext>
            </a:extLst>
          </p:cNvPr>
          <p:cNvSpPr/>
          <p:nvPr/>
        </p:nvSpPr>
        <p:spPr>
          <a:xfrm>
            <a:off x="38285" y="821933"/>
            <a:ext cx="8124247" cy="491104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Llamada rectangular redondeada 17">
            <a:extLst>
              <a:ext uri="{FF2B5EF4-FFF2-40B4-BE49-F238E27FC236}">
                <a16:creationId xmlns:a16="http://schemas.microsoft.com/office/drawing/2014/main" id="{AA823753-4356-9742-882A-4E0F6BC8602A}"/>
              </a:ext>
            </a:extLst>
          </p:cNvPr>
          <p:cNvSpPr/>
          <p:nvPr/>
        </p:nvSpPr>
        <p:spPr>
          <a:xfrm>
            <a:off x="206728" y="4156296"/>
            <a:ext cx="3318420" cy="1105898"/>
          </a:xfrm>
          <a:prstGeom prst="wedgeRoundRectCallout">
            <a:avLst>
              <a:gd name="adj1" fmla="val 54093"/>
              <a:gd name="adj2" fmla="val -19998"/>
              <a:gd name="adj3" fmla="val 16667"/>
            </a:avLst>
          </a:prstGeom>
          <a:solidFill>
            <a:schemeClr val="bg1"/>
          </a:solidFill>
          <a:ln>
            <a:solidFill>
              <a:srgbClr val="1B3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559BD1D2-715F-684D-B917-2117974C2AF5}"/>
              </a:ext>
            </a:extLst>
          </p:cNvPr>
          <p:cNvSpPr/>
          <p:nvPr/>
        </p:nvSpPr>
        <p:spPr>
          <a:xfrm>
            <a:off x="437448" y="4366742"/>
            <a:ext cx="2856979" cy="659796"/>
          </a:xfrm>
          <a:prstGeom prst="rect">
            <a:avLst/>
          </a:prstGeom>
        </p:spPr>
        <p:txBody>
          <a:bodyPr wrap="square">
            <a:spAutoFit/>
          </a:bodyPr>
          <a:lstStyle/>
          <a:p>
            <a:pPr lvl="0" algn="just">
              <a:lnSpc>
                <a:spcPct val="115000"/>
              </a:lnSpc>
            </a:pPr>
            <a:r>
              <a:rPr lang="es-CO" sz="1100" dirty="0">
                <a:latin typeface="Arial" panose="020B0604020202020204" pitchFamily="34" charset="0"/>
                <a:ea typeface="Arial" panose="020B0604020202020204" pitchFamily="34" charset="0"/>
              </a:rPr>
              <a:t>Dispositivo que proporciona conectividad a nivel de red. Su función principal es enviar paquetes de datos de una red a otra.</a:t>
            </a:r>
          </a:p>
        </p:txBody>
      </p:sp>
      <p:sp>
        <p:nvSpPr>
          <p:cNvPr id="31" name="Rectángulo 30">
            <a:extLst>
              <a:ext uri="{FF2B5EF4-FFF2-40B4-BE49-F238E27FC236}">
                <a16:creationId xmlns:a16="http://schemas.microsoft.com/office/drawing/2014/main" id="{1F8C598C-C2A4-4244-A2CD-CD30C21F52DC}"/>
              </a:ext>
            </a:extLst>
          </p:cNvPr>
          <p:cNvSpPr/>
          <p:nvPr/>
        </p:nvSpPr>
        <p:spPr>
          <a:xfrm>
            <a:off x="38285" y="5587057"/>
            <a:ext cx="8124247" cy="749459"/>
          </a:xfrm>
          <a:prstGeom prst="rect">
            <a:avLst/>
          </a:prstGeom>
          <a:solidFill>
            <a:srgbClr val="1B3035"/>
          </a:solidFill>
          <a:ln>
            <a:solidFill>
              <a:srgbClr val="1B3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46E3C2F2-074B-3F46-9DD4-C7B67FE37B8C}"/>
              </a:ext>
            </a:extLst>
          </p:cNvPr>
          <p:cNvSpPr/>
          <p:nvPr/>
        </p:nvSpPr>
        <p:spPr>
          <a:xfrm>
            <a:off x="193363" y="5672291"/>
            <a:ext cx="7717738" cy="553998"/>
          </a:xfrm>
          <a:prstGeom prst="rect">
            <a:avLst/>
          </a:prstGeom>
        </p:spPr>
        <p:txBody>
          <a:bodyPr wrap="square">
            <a:spAutoFit/>
          </a:bodyPr>
          <a:lstStyle/>
          <a:p>
            <a:pPr algn="just"/>
            <a:r>
              <a:rPr lang="es-CO" sz="1000" dirty="0">
                <a:solidFill>
                  <a:schemeClr val="bg1"/>
                </a:solidFill>
                <a:latin typeface="Arial" panose="020B0604020202020204" pitchFamily="34" charset="0"/>
                <a:ea typeface="Arial" panose="020B0604020202020204" pitchFamily="34" charset="0"/>
              </a:rPr>
              <a:t>Los </a:t>
            </a:r>
            <a:r>
              <a:rPr lang="es-CO" sz="1000" i="1" dirty="0">
                <a:solidFill>
                  <a:schemeClr val="bg1"/>
                </a:solidFill>
                <a:latin typeface="Arial" panose="020B0604020202020204" pitchFamily="34" charset="0"/>
                <a:ea typeface="Arial" panose="020B0604020202020204" pitchFamily="34" charset="0"/>
              </a:rPr>
              <a:t>data centers </a:t>
            </a:r>
            <a:r>
              <a:rPr lang="es-CO" sz="1000" dirty="0">
                <a:solidFill>
                  <a:schemeClr val="bg1"/>
                </a:solidFill>
                <a:latin typeface="Arial" panose="020B0604020202020204" pitchFamily="34" charset="0"/>
                <a:ea typeface="Arial" panose="020B0604020202020204" pitchFamily="34" charset="0"/>
              </a:rPr>
              <a:t>están siempre sometidos a un constante control del espacio y temperatura para que todo esté siempre en óptimas condiciones. Además cuentan con una protección contra incendios, es por ello que ninguno de sus componentes está hecho con material inflamable como cartón o papel.</a:t>
            </a:r>
          </a:p>
        </p:txBody>
      </p:sp>
      <p:sp>
        <p:nvSpPr>
          <p:cNvPr id="33" name="Google Shape;115;p6">
            <a:extLst>
              <a:ext uri="{FF2B5EF4-FFF2-40B4-BE49-F238E27FC236}">
                <a16:creationId xmlns:a16="http://schemas.microsoft.com/office/drawing/2014/main" id="{E5A18E38-DD26-7441-B5DD-9107A9612F77}"/>
              </a:ext>
            </a:extLst>
          </p:cNvPr>
          <p:cNvSpPr txBox="1"/>
          <p:nvPr/>
        </p:nvSpPr>
        <p:spPr>
          <a:xfrm>
            <a:off x="8447139" y="970348"/>
            <a:ext cx="3623576"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No 6.</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9691455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530799"/>
            <a:ext cx="3948174" cy="132719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/vector-gratis/ilustracion-concepto-servidor_5357389.htm#query=data%20center&amp;position=15&amp;from_view=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Ilustración del concepto de servidor vector gratuito">
            <a:extLst>
              <a:ext uri="{FF2B5EF4-FFF2-40B4-BE49-F238E27FC236}">
                <a16:creationId xmlns:a16="http://schemas.microsoft.com/office/drawing/2014/main" id="{ABCBB766-A54B-934C-A897-BD2EB988B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285" y="2466417"/>
            <a:ext cx="3341784" cy="3341784"/>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2F31B089-0589-4848-812A-48530172E966}"/>
              </a:ext>
            </a:extLst>
          </p:cNvPr>
          <p:cNvSpPr/>
          <p:nvPr/>
        </p:nvSpPr>
        <p:spPr>
          <a:xfrm>
            <a:off x="3565003" y="1181528"/>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8" name="Elipse 7">
            <a:extLst>
              <a:ext uri="{FF2B5EF4-FFF2-40B4-BE49-F238E27FC236}">
                <a16:creationId xmlns:a16="http://schemas.microsoft.com/office/drawing/2014/main" id="{95A05C78-E7B2-8444-922A-C9B8C3DC1965}"/>
              </a:ext>
            </a:extLst>
          </p:cNvPr>
          <p:cNvSpPr/>
          <p:nvPr/>
        </p:nvSpPr>
        <p:spPr>
          <a:xfrm>
            <a:off x="3565002" y="178502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9" name="Elipse 8">
            <a:extLst>
              <a:ext uri="{FF2B5EF4-FFF2-40B4-BE49-F238E27FC236}">
                <a16:creationId xmlns:a16="http://schemas.microsoft.com/office/drawing/2014/main" id="{3E48D97B-C3C4-B74D-92F3-EDFE4C802A58}"/>
              </a:ext>
            </a:extLst>
          </p:cNvPr>
          <p:cNvSpPr/>
          <p:nvPr/>
        </p:nvSpPr>
        <p:spPr>
          <a:xfrm>
            <a:off x="3565001" y="244256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10" name="Elipse 9">
            <a:extLst>
              <a:ext uri="{FF2B5EF4-FFF2-40B4-BE49-F238E27FC236}">
                <a16:creationId xmlns:a16="http://schemas.microsoft.com/office/drawing/2014/main" id="{7E9A283C-47EB-2945-BACE-C46BF1B8FB7A}"/>
              </a:ext>
            </a:extLst>
          </p:cNvPr>
          <p:cNvSpPr/>
          <p:nvPr/>
        </p:nvSpPr>
        <p:spPr>
          <a:xfrm>
            <a:off x="3565001" y="303744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11" name="Elipse 10">
            <a:extLst>
              <a:ext uri="{FF2B5EF4-FFF2-40B4-BE49-F238E27FC236}">
                <a16:creationId xmlns:a16="http://schemas.microsoft.com/office/drawing/2014/main" id="{3CABE51C-C2FF-6547-9D87-C6B46C003C90}"/>
              </a:ext>
            </a:extLst>
          </p:cNvPr>
          <p:cNvSpPr/>
          <p:nvPr/>
        </p:nvSpPr>
        <p:spPr>
          <a:xfrm>
            <a:off x="3565001" y="3632313"/>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12" name="Elipse 11">
            <a:extLst>
              <a:ext uri="{FF2B5EF4-FFF2-40B4-BE49-F238E27FC236}">
                <a16:creationId xmlns:a16="http://schemas.microsoft.com/office/drawing/2014/main" id="{0D1CCD85-D395-8441-B920-019B90CA8A33}"/>
              </a:ext>
            </a:extLst>
          </p:cNvPr>
          <p:cNvSpPr/>
          <p:nvPr/>
        </p:nvSpPr>
        <p:spPr>
          <a:xfrm>
            <a:off x="3565000" y="4289859"/>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13" name="Elipse 12">
            <a:extLst>
              <a:ext uri="{FF2B5EF4-FFF2-40B4-BE49-F238E27FC236}">
                <a16:creationId xmlns:a16="http://schemas.microsoft.com/office/drawing/2014/main" id="{EF97CAA0-32EA-A844-9782-9C0B1D6F2BC3}"/>
              </a:ext>
            </a:extLst>
          </p:cNvPr>
          <p:cNvSpPr/>
          <p:nvPr/>
        </p:nvSpPr>
        <p:spPr>
          <a:xfrm>
            <a:off x="3565000" y="4884731"/>
            <a:ext cx="400693" cy="400693"/>
          </a:xfrm>
          <a:prstGeom prst="ellipse">
            <a:avLst/>
          </a:prstGeom>
          <a:solidFill>
            <a:srgbClr val="1B3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3" name="Rectángulo 2">
            <a:extLst>
              <a:ext uri="{FF2B5EF4-FFF2-40B4-BE49-F238E27FC236}">
                <a16:creationId xmlns:a16="http://schemas.microsoft.com/office/drawing/2014/main" id="{168F3447-F0E5-9B42-84B8-D6AC3E60A8E5}"/>
              </a:ext>
            </a:extLst>
          </p:cNvPr>
          <p:cNvSpPr/>
          <p:nvPr/>
        </p:nvSpPr>
        <p:spPr>
          <a:xfrm>
            <a:off x="4249816" y="1227985"/>
            <a:ext cx="165782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Servidores y racks</a:t>
            </a:r>
            <a:endParaRPr lang="es-CO" dirty="0"/>
          </a:p>
        </p:txBody>
      </p:sp>
      <p:sp>
        <p:nvSpPr>
          <p:cNvPr id="4" name="Rectángulo 3">
            <a:extLst>
              <a:ext uri="{FF2B5EF4-FFF2-40B4-BE49-F238E27FC236}">
                <a16:creationId xmlns:a16="http://schemas.microsoft.com/office/drawing/2014/main" id="{D9B86CE8-516C-8344-BD76-05B68D6ACA3A}"/>
              </a:ext>
            </a:extLst>
          </p:cNvPr>
          <p:cNvSpPr/>
          <p:nvPr/>
        </p:nvSpPr>
        <p:spPr>
          <a:xfrm>
            <a:off x="4249816" y="1785023"/>
            <a:ext cx="1220206"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Conectividad</a:t>
            </a:r>
            <a:endParaRPr lang="es-CO" dirty="0"/>
          </a:p>
        </p:txBody>
      </p:sp>
      <p:sp>
        <p:nvSpPr>
          <p:cNvPr id="5" name="Rectángulo 4">
            <a:extLst>
              <a:ext uri="{FF2B5EF4-FFF2-40B4-BE49-F238E27FC236}">
                <a16:creationId xmlns:a16="http://schemas.microsoft.com/office/drawing/2014/main" id="{48BD176E-F549-6A45-90BC-703242641DAD}"/>
              </a:ext>
            </a:extLst>
          </p:cNvPr>
          <p:cNvSpPr/>
          <p:nvPr/>
        </p:nvSpPr>
        <p:spPr>
          <a:xfrm>
            <a:off x="4249816" y="2442569"/>
            <a:ext cx="2880917"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Potencia o fuente de alimentación</a:t>
            </a:r>
            <a:endParaRPr lang="es-CO" dirty="0"/>
          </a:p>
        </p:txBody>
      </p:sp>
      <p:sp>
        <p:nvSpPr>
          <p:cNvPr id="6" name="Rectángulo 5">
            <a:extLst>
              <a:ext uri="{FF2B5EF4-FFF2-40B4-BE49-F238E27FC236}">
                <a16:creationId xmlns:a16="http://schemas.microsoft.com/office/drawing/2014/main" id="{A019A727-076D-8C4A-AE34-FA9D2AEF1D8A}"/>
              </a:ext>
            </a:extLst>
          </p:cNvPr>
          <p:cNvSpPr/>
          <p:nvPr/>
        </p:nvSpPr>
        <p:spPr>
          <a:xfrm>
            <a:off x="4249816" y="3083898"/>
            <a:ext cx="2204450"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Sistemas de enfriamiento</a:t>
            </a:r>
            <a:endParaRPr lang="es-CO" dirty="0"/>
          </a:p>
        </p:txBody>
      </p:sp>
      <p:sp>
        <p:nvSpPr>
          <p:cNvPr id="7" name="Rectángulo 6">
            <a:extLst>
              <a:ext uri="{FF2B5EF4-FFF2-40B4-BE49-F238E27FC236}">
                <a16:creationId xmlns:a16="http://schemas.microsoft.com/office/drawing/2014/main" id="{4DBFC2D2-8E1D-B243-9152-A632885E7B72}"/>
              </a:ext>
            </a:extLst>
          </p:cNvPr>
          <p:cNvSpPr/>
          <p:nvPr/>
        </p:nvSpPr>
        <p:spPr>
          <a:xfrm>
            <a:off x="4255693" y="3678770"/>
            <a:ext cx="3906839"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SAI (Sistema de Alimentación Ininterrumpida) </a:t>
            </a:r>
            <a:endParaRPr lang="es-CO" dirty="0"/>
          </a:p>
        </p:txBody>
      </p:sp>
      <p:sp>
        <p:nvSpPr>
          <p:cNvPr id="14" name="Rectángulo 13">
            <a:extLst>
              <a:ext uri="{FF2B5EF4-FFF2-40B4-BE49-F238E27FC236}">
                <a16:creationId xmlns:a16="http://schemas.microsoft.com/office/drawing/2014/main" id="{360A6782-99D5-9243-B395-992E33FCE82A}"/>
              </a:ext>
            </a:extLst>
          </p:cNvPr>
          <p:cNvSpPr/>
          <p:nvPr/>
        </p:nvSpPr>
        <p:spPr>
          <a:xfrm>
            <a:off x="4249816" y="4336316"/>
            <a:ext cx="721672"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Router</a:t>
            </a:r>
            <a:endParaRPr lang="es-CO" dirty="0"/>
          </a:p>
        </p:txBody>
      </p:sp>
      <p:sp>
        <p:nvSpPr>
          <p:cNvPr id="15" name="Rectángulo 14">
            <a:extLst>
              <a:ext uri="{FF2B5EF4-FFF2-40B4-BE49-F238E27FC236}">
                <a16:creationId xmlns:a16="http://schemas.microsoft.com/office/drawing/2014/main" id="{46C7119C-4F57-F942-9B80-5C608020B5CB}"/>
              </a:ext>
            </a:extLst>
          </p:cNvPr>
          <p:cNvSpPr/>
          <p:nvPr/>
        </p:nvSpPr>
        <p:spPr>
          <a:xfrm>
            <a:off x="4249816" y="4931188"/>
            <a:ext cx="713657" cy="307777"/>
          </a:xfrm>
          <a:prstGeom prst="rect">
            <a:avLst/>
          </a:prstGeom>
        </p:spPr>
        <p:txBody>
          <a:bodyPr wrap="none">
            <a:spAutoFit/>
          </a:bodyPr>
          <a:lstStyle/>
          <a:p>
            <a:r>
              <a:rPr lang="es-CO" dirty="0" err="1">
                <a:latin typeface="Arial" panose="020B0604020202020204" pitchFamily="34" charset="0"/>
                <a:ea typeface="Arial" panose="020B0604020202020204" pitchFamily="34" charset="0"/>
              </a:rPr>
              <a:t>Switch</a:t>
            </a:r>
            <a:endParaRPr lang="es-CO" dirty="0"/>
          </a:p>
        </p:txBody>
      </p:sp>
      <p:sp>
        <p:nvSpPr>
          <p:cNvPr id="16" name="Rectángulo redondeado 15">
            <a:extLst>
              <a:ext uri="{FF2B5EF4-FFF2-40B4-BE49-F238E27FC236}">
                <a16:creationId xmlns:a16="http://schemas.microsoft.com/office/drawing/2014/main" id="{341C614A-56B7-6D40-A227-FF0AED436D6E}"/>
              </a:ext>
            </a:extLst>
          </p:cNvPr>
          <p:cNvSpPr/>
          <p:nvPr/>
        </p:nvSpPr>
        <p:spPr>
          <a:xfrm>
            <a:off x="4171179" y="1227985"/>
            <a:ext cx="187332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Rectángulo redondeado 21">
            <a:extLst>
              <a:ext uri="{FF2B5EF4-FFF2-40B4-BE49-F238E27FC236}">
                <a16:creationId xmlns:a16="http://schemas.microsoft.com/office/drawing/2014/main" id="{92F2ADB3-6C00-E944-88AA-3ED3B20DC475}"/>
              </a:ext>
            </a:extLst>
          </p:cNvPr>
          <p:cNvSpPr/>
          <p:nvPr/>
        </p:nvSpPr>
        <p:spPr>
          <a:xfrm>
            <a:off x="4171180" y="1767668"/>
            <a:ext cx="1542100"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Rectángulo redondeado 22">
            <a:extLst>
              <a:ext uri="{FF2B5EF4-FFF2-40B4-BE49-F238E27FC236}">
                <a16:creationId xmlns:a16="http://schemas.microsoft.com/office/drawing/2014/main" id="{A22A47E8-BBD7-A041-BE58-B0A8B9260BCB}"/>
              </a:ext>
            </a:extLst>
          </p:cNvPr>
          <p:cNvSpPr/>
          <p:nvPr/>
        </p:nvSpPr>
        <p:spPr>
          <a:xfrm>
            <a:off x="4171178" y="2400273"/>
            <a:ext cx="3024878"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4" name="Rectángulo redondeado 23">
            <a:extLst>
              <a:ext uri="{FF2B5EF4-FFF2-40B4-BE49-F238E27FC236}">
                <a16:creationId xmlns:a16="http://schemas.microsoft.com/office/drawing/2014/main" id="{7862E497-4CFF-DB45-97C7-94698B515A2D}"/>
              </a:ext>
            </a:extLst>
          </p:cNvPr>
          <p:cNvSpPr/>
          <p:nvPr/>
        </p:nvSpPr>
        <p:spPr>
          <a:xfrm>
            <a:off x="4171178" y="3066545"/>
            <a:ext cx="2439253"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Rectángulo redondeado 24">
            <a:extLst>
              <a:ext uri="{FF2B5EF4-FFF2-40B4-BE49-F238E27FC236}">
                <a16:creationId xmlns:a16="http://schemas.microsoft.com/office/drawing/2014/main" id="{726DFE52-AECD-C343-B116-A79360B4DD8B}"/>
              </a:ext>
            </a:extLst>
          </p:cNvPr>
          <p:cNvSpPr/>
          <p:nvPr/>
        </p:nvSpPr>
        <p:spPr>
          <a:xfrm>
            <a:off x="4171177" y="3648915"/>
            <a:ext cx="3906839"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redondeado 25">
            <a:extLst>
              <a:ext uri="{FF2B5EF4-FFF2-40B4-BE49-F238E27FC236}">
                <a16:creationId xmlns:a16="http://schemas.microsoft.com/office/drawing/2014/main" id="{B947FB18-D882-D541-90F2-4CAC6979DD36}"/>
              </a:ext>
            </a:extLst>
          </p:cNvPr>
          <p:cNvSpPr/>
          <p:nvPr/>
        </p:nvSpPr>
        <p:spPr>
          <a:xfrm>
            <a:off x="4169623" y="4315187"/>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Rectángulo redondeado 26">
            <a:extLst>
              <a:ext uri="{FF2B5EF4-FFF2-40B4-BE49-F238E27FC236}">
                <a16:creationId xmlns:a16="http://schemas.microsoft.com/office/drawing/2014/main" id="{B604A7F9-0B76-0944-8058-BA48C095367C}"/>
              </a:ext>
            </a:extLst>
          </p:cNvPr>
          <p:cNvSpPr/>
          <p:nvPr/>
        </p:nvSpPr>
        <p:spPr>
          <a:xfrm>
            <a:off x="4150624" y="4907958"/>
            <a:ext cx="1028971" cy="354236"/>
          </a:xfrm>
          <a:prstGeom prst="roundRect">
            <a:avLst/>
          </a:prstGeom>
          <a:noFill/>
          <a:ln w="3175">
            <a:solidFill>
              <a:srgbClr val="03E8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a:extLst>
              <a:ext uri="{FF2B5EF4-FFF2-40B4-BE49-F238E27FC236}">
                <a16:creationId xmlns:a16="http://schemas.microsoft.com/office/drawing/2014/main" id="{79B97096-CAD1-E74A-9901-286E98C5A816}"/>
              </a:ext>
            </a:extLst>
          </p:cNvPr>
          <p:cNvSpPr/>
          <p:nvPr/>
        </p:nvSpPr>
        <p:spPr>
          <a:xfrm>
            <a:off x="38285" y="821933"/>
            <a:ext cx="8124247" cy="491104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30">
            <a:extLst>
              <a:ext uri="{FF2B5EF4-FFF2-40B4-BE49-F238E27FC236}">
                <a16:creationId xmlns:a16="http://schemas.microsoft.com/office/drawing/2014/main" id="{169E5B59-A393-BA47-91D9-11E89C105358}"/>
              </a:ext>
            </a:extLst>
          </p:cNvPr>
          <p:cNvSpPr/>
          <p:nvPr/>
        </p:nvSpPr>
        <p:spPr>
          <a:xfrm>
            <a:off x="38285" y="5587057"/>
            <a:ext cx="8124247" cy="749459"/>
          </a:xfrm>
          <a:prstGeom prst="rect">
            <a:avLst/>
          </a:prstGeom>
          <a:solidFill>
            <a:srgbClr val="1B3035"/>
          </a:solidFill>
          <a:ln>
            <a:solidFill>
              <a:srgbClr val="1B3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CC5F965B-9739-1240-8144-601E8F090411}"/>
              </a:ext>
            </a:extLst>
          </p:cNvPr>
          <p:cNvSpPr/>
          <p:nvPr/>
        </p:nvSpPr>
        <p:spPr>
          <a:xfrm>
            <a:off x="193363" y="5672291"/>
            <a:ext cx="7717738" cy="553998"/>
          </a:xfrm>
          <a:prstGeom prst="rect">
            <a:avLst/>
          </a:prstGeom>
        </p:spPr>
        <p:txBody>
          <a:bodyPr wrap="square">
            <a:spAutoFit/>
          </a:bodyPr>
          <a:lstStyle/>
          <a:p>
            <a:pPr algn="just"/>
            <a:r>
              <a:rPr lang="es-CO" sz="1000" dirty="0">
                <a:solidFill>
                  <a:schemeClr val="bg1"/>
                </a:solidFill>
                <a:latin typeface="Arial" panose="020B0604020202020204" pitchFamily="34" charset="0"/>
                <a:ea typeface="Arial" panose="020B0604020202020204" pitchFamily="34" charset="0"/>
              </a:rPr>
              <a:t>Los </a:t>
            </a:r>
            <a:r>
              <a:rPr lang="es-CO" sz="1000" i="1" dirty="0">
                <a:solidFill>
                  <a:schemeClr val="bg1"/>
                </a:solidFill>
                <a:latin typeface="Arial" panose="020B0604020202020204" pitchFamily="34" charset="0"/>
                <a:ea typeface="Arial" panose="020B0604020202020204" pitchFamily="34" charset="0"/>
              </a:rPr>
              <a:t>data centers </a:t>
            </a:r>
            <a:r>
              <a:rPr lang="es-CO" sz="1000" dirty="0">
                <a:solidFill>
                  <a:schemeClr val="bg1"/>
                </a:solidFill>
                <a:latin typeface="Arial" panose="020B0604020202020204" pitchFamily="34" charset="0"/>
                <a:ea typeface="Arial" panose="020B0604020202020204" pitchFamily="34" charset="0"/>
              </a:rPr>
              <a:t>están siempre sometidos a un constante control del espacio y temperatura para que todo esté siempre en óptimas condiciones. Además cuentan con una protección contra incendios, es por ello que ninguno de sus componentes está hecho con material inflamable como cartón o papel.</a:t>
            </a:r>
          </a:p>
        </p:txBody>
      </p:sp>
      <p:sp>
        <p:nvSpPr>
          <p:cNvPr id="18" name="Llamada rectangular redondeada 17">
            <a:extLst>
              <a:ext uri="{FF2B5EF4-FFF2-40B4-BE49-F238E27FC236}">
                <a16:creationId xmlns:a16="http://schemas.microsoft.com/office/drawing/2014/main" id="{AA823753-4356-9742-882A-4E0F6BC8602A}"/>
              </a:ext>
            </a:extLst>
          </p:cNvPr>
          <p:cNvSpPr/>
          <p:nvPr/>
        </p:nvSpPr>
        <p:spPr>
          <a:xfrm>
            <a:off x="196984" y="4709664"/>
            <a:ext cx="3318420" cy="1105898"/>
          </a:xfrm>
          <a:prstGeom prst="wedgeRoundRectCallout">
            <a:avLst>
              <a:gd name="adj1" fmla="val 54093"/>
              <a:gd name="adj2" fmla="val -19998"/>
              <a:gd name="adj3" fmla="val 16667"/>
            </a:avLst>
          </a:prstGeom>
          <a:solidFill>
            <a:schemeClr val="bg1"/>
          </a:solidFill>
          <a:ln>
            <a:solidFill>
              <a:srgbClr val="1B3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559BD1D2-715F-684D-B917-2117974C2AF5}"/>
              </a:ext>
            </a:extLst>
          </p:cNvPr>
          <p:cNvSpPr/>
          <p:nvPr/>
        </p:nvSpPr>
        <p:spPr>
          <a:xfrm>
            <a:off x="427704" y="4834961"/>
            <a:ext cx="2856979" cy="854465"/>
          </a:xfrm>
          <a:prstGeom prst="rect">
            <a:avLst/>
          </a:prstGeom>
        </p:spPr>
        <p:txBody>
          <a:bodyPr wrap="square">
            <a:spAutoFit/>
          </a:bodyPr>
          <a:lstStyle/>
          <a:p>
            <a:pPr lvl="0" algn="just">
              <a:lnSpc>
                <a:spcPct val="115000"/>
              </a:lnSpc>
            </a:pPr>
            <a:r>
              <a:rPr lang="es-CO" sz="1100" dirty="0">
                <a:latin typeface="Arial" panose="020B0604020202020204" pitchFamily="34" charset="0"/>
                <a:ea typeface="Arial" panose="020B0604020202020204" pitchFamily="34" charset="0"/>
              </a:rPr>
              <a:t>Es un dispositivo digital de interconexión de equipos. Su función es interconectar dos o más segmentos de red, de forma parecida a los puentes de red.</a:t>
            </a:r>
          </a:p>
        </p:txBody>
      </p:sp>
      <p:sp>
        <p:nvSpPr>
          <p:cNvPr id="33" name="Google Shape;115;p6">
            <a:extLst>
              <a:ext uri="{FF2B5EF4-FFF2-40B4-BE49-F238E27FC236}">
                <a16:creationId xmlns:a16="http://schemas.microsoft.com/office/drawing/2014/main" id="{E40B3CFB-806F-1E44-A861-E0E3083CD458}"/>
              </a:ext>
            </a:extLst>
          </p:cNvPr>
          <p:cNvSpPr txBox="1"/>
          <p:nvPr/>
        </p:nvSpPr>
        <p:spPr>
          <a:xfrm>
            <a:off x="8447139" y="970348"/>
            <a:ext cx="3623576"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a:t>
            </a:r>
            <a:r>
              <a:rPr lang="es-ES" sz="1400" b="0" i="0" u="none" strike="noStrike" cap="none">
                <a:solidFill>
                  <a:schemeClr val="dk1"/>
                </a:solidFill>
                <a:latin typeface="Arial"/>
                <a:ea typeface="Arial"/>
                <a:cs typeface="Arial"/>
                <a:sym typeface="Arial"/>
              </a:rPr>
              <a:t>No 7.</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86342419"/>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1039</Words>
  <Application>Microsoft Office PowerPoint</Application>
  <PresentationFormat>Panorámica</PresentationFormat>
  <Paragraphs>152</Paragraphs>
  <Slides>9</Slides>
  <Notes>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10</cp:revision>
  <dcterms:modified xsi:type="dcterms:W3CDTF">2022-05-11T22:05:25Z</dcterms:modified>
</cp:coreProperties>
</file>