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341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47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107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537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CF02_5_1_interactivo_auditoría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1" y="1257300"/>
            <a:ext cx="3543332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interactivo de cuatro botones, tal y como se presenta en las siguientes diapositivas. El ícono de cada botón está relacionado con su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respectivo contenido.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compliance</a:t>
            </a:r>
            <a:r>
              <a:rPr lang="es-ES" sz="1200" dirty="0">
                <a:solidFill>
                  <a:schemeClr val="dk1"/>
                </a:solidFill>
              </a:rPr>
              <a:t>-concept-</a:t>
            </a:r>
            <a:r>
              <a:rPr lang="es-ES" sz="1200" dirty="0" err="1">
                <a:solidFill>
                  <a:schemeClr val="dk1"/>
                </a:solidFill>
              </a:rPr>
              <a:t>with</a:t>
            </a:r>
            <a:r>
              <a:rPr lang="es-ES" sz="1200" dirty="0">
                <a:solidFill>
                  <a:schemeClr val="dk1"/>
                </a:solidFill>
              </a:rPr>
              <a:t>-</a:t>
            </a:r>
            <a:r>
              <a:rPr lang="es-ES" sz="1200" dirty="0" err="1">
                <a:solidFill>
                  <a:schemeClr val="dk1"/>
                </a:solidFill>
              </a:rPr>
              <a:t>blurred-city-abstract-lights-background</a:t>
            </a:r>
            <a:r>
              <a:rPr lang="es-ES" sz="1200" dirty="0">
                <a:solidFill>
                  <a:schemeClr val="dk1"/>
                </a:solidFill>
              </a:rPr>
              <a:t>/392517016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ompliance concept with blurred city abstract lights background">
            <a:extLst>
              <a:ext uri="{FF2B5EF4-FFF2-40B4-BE49-F238E27FC236}">
                <a16:creationId xmlns:a16="http://schemas.microsoft.com/office/drawing/2014/main" id="{2D442500-9013-A342-A329-BA6C4A4E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8" y="1257300"/>
            <a:ext cx="7530534" cy="40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compliance</a:t>
            </a:r>
            <a:r>
              <a:rPr lang="es-ES" sz="1200" dirty="0">
                <a:solidFill>
                  <a:schemeClr val="dk1"/>
                </a:solidFill>
              </a:rPr>
              <a:t>-concept-</a:t>
            </a:r>
            <a:r>
              <a:rPr lang="es-ES" sz="1200" dirty="0" err="1">
                <a:solidFill>
                  <a:schemeClr val="dk1"/>
                </a:solidFill>
              </a:rPr>
              <a:t>with</a:t>
            </a:r>
            <a:r>
              <a:rPr lang="es-ES" sz="1200" dirty="0">
                <a:solidFill>
                  <a:schemeClr val="dk1"/>
                </a:solidFill>
              </a:rPr>
              <a:t>-</a:t>
            </a:r>
            <a:r>
              <a:rPr lang="es-ES" sz="1200" dirty="0" err="1">
                <a:solidFill>
                  <a:schemeClr val="dk1"/>
                </a:solidFill>
              </a:rPr>
              <a:t>blurred-city-abstract-lights-background</a:t>
            </a:r>
            <a:r>
              <a:rPr lang="es-ES" sz="1200" dirty="0">
                <a:solidFill>
                  <a:schemeClr val="dk1"/>
                </a:solidFill>
              </a:rPr>
              <a:t>/392517016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ompliance concept with blurred city abstract lights background">
            <a:extLst>
              <a:ext uri="{FF2B5EF4-FFF2-40B4-BE49-F238E27FC236}">
                <a16:creationId xmlns:a16="http://schemas.microsoft.com/office/drawing/2014/main" id="{2D442500-9013-A342-A329-BA6C4A4E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8" y="1257300"/>
            <a:ext cx="7530534" cy="40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lamada rectangular redondeada 1">
            <a:extLst>
              <a:ext uri="{FF2B5EF4-FFF2-40B4-BE49-F238E27FC236}">
                <a16:creationId xmlns:a16="http://schemas.microsoft.com/office/drawing/2014/main" id="{F27ECFC6-AA3E-4646-B08A-94BAF0E5F35A}"/>
              </a:ext>
            </a:extLst>
          </p:cNvPr>
          <p:cNvSpPr/>
          <p:nvPr/>
        </p:nvSpPr>
        <p:spPr>
          <a:xfrm>
            <a:off x="2876764" y="1551398"/>
            <a:ext cx="4859676" cy="3390472"/>
          </a:xfrm>
          <a:prstGeom prst="wedgeRoundRectCallout">
            <a:avLst>
              <a:gd name="adj1" fmla="val -55505"/>
              <a:gd name="adj2" fmla="val -26894"/>
              <a:gd name="adj3" fmla="val 16667"/>
            </a:avLst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6C124EE-D613-C540-8F65-5FF4D75300A3}"/>
              </a:ext>
            </a:extLst>
          </p:cNvPr>
          <p:cNvSpPr/>
          <p:nvPr/>
        </p:nvSpPr>
        <p:spPr>
          <a:xfrm>
            <a:off x="3265469" y="2334854"/>
            <a:ext cx="4082265" cy="218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Eficacia y eficiencia de las operaciones</a:t>
            </a:r>
          </a:p>
          <a:p>
            <a:pPr lvl="0" algn="just">
              <a:lnSpc>
                <a:spcPct val="115000"/>
              </a:lnSpc>
            </a:pPr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r>
              <a:rPr lang="es-CO" sz="1300" dirty="0">
                <a:latin typeface="Arial" panose="020B0604020202020204" pitchFamily="34" charset="0"/>
                <a:ea typeface="Arial" panose="020B0604020202020204" pitchFamily="34" charset="0"/>
              </a:rPr>
              <a:t>Este aspecto está relacionado con la medición de cómo se están llevando a cabo las operaciones de negocio y/o departamento al cual se le está realizando la revisión. Es importante establecer que una auditoría no es un proceso que se lleva o se realiza al azar sino que está diseñado de manera sistemática para la verificación y cumplimiento de los objetivos del negocio.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639DB80-596F-DD48-9641-E4E5BA0F32B2}"/>
              </a:ext>
            </a:extLst>
          </p:cNvPr>
          <p:cNvSpPr/>
          <p:nvPr/>
        </p:nvSpPr>
        <p:spPr>
          <a:xfrm>
            <a:off x="7111428" y="1769775"/>
            <a:ext cx="472611" cy="4726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4215522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compliance</a:t>
            </a:r>
            <a:r>
              <a:rPr lang="es-ES" sz="1200" dirty="0">
                <a:solidFill>
                  <a:schemeClr val="dk1"/>
                </a:solidFill>
              </a:rPr>
              <a:t>-concept-</a:t>
            </a:r>
            <a:r>
              <a:rPr lang="es-ES" sz="1200" dirty="0" err="1">
                <a:solidFill>
                  <a:schemeClr val="dk1"/>
                </a:solidFill>
              </a:rPr>
              <a:t>with</a:t>
            </a:r>
            <a:r>
              <a:rPr lang="es-ES" sz="1200" dirty="0">
                <a:solidFill>
                  <a:schemeClr val="dk1"/>
                </a:solidFill>
              </a:rPr>
              <a:t>-</a:t>
            </a:r>
            <a:r>
              <a:rPr lang="es-ES" sz="1200" dirty="0" err="1">
                <a:solidFill>
                  <a:schemeClr val="dk1"/>
                </a:solidFill>
              </a:rPr>
              <a:t>blurred-city-abstract-lights-background</a:t>
            </a:r>
            <a:r>
              <a:rPr lang="es-ES" sz="1200" dirty="0">
                <a:solidFill>
                  <a:schemeClr val="dk1"/>
                </a:solidFill>
              </a:rPr>
              <a:t>/392517016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ompliance concept with blurred city abstract lights background">
            <a:extLst>
              <a:ext uri="{FF2B5EF4-FFF2-40B4-BE49-F238E27FC236}">
                <a16:creationId xmlns:a16="http://schemas.microsoft.com/office/drawing/2014/main" id="{2D442500-9013-A342-A329-BA6C4A4E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8" y="1257300"/>
            <a:ext cx="7530534" cy="40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lamada rectangular redondeada 1">
            <a:extLst>
              <a:ext uri="{FF2B5EF4-FFF2-40B4-BE49-F238E27FC236}">
                <a16:creationId xmlns:a16="http://schemas.microsoft.com/office/drawing/2014/main" id="{F27ECFC6-AA3E-4646-B08A-94BAF0E5F35A}"/>
              </a:ext>
            </a:extLst>
          </p:cNvPr>
          <p:cNvSpPr/>
          <p:nvPr/>
        </p:nvSpPr>
        <p:spPr>
          <a:xfrm>
            <a:off x="376418" y="1489753"/>
            <a:ext cx="4859676" cy="3390472"/>
          </a:xfrm>
          <a:prstGeom prst="wedgeRoundRectCallout">
            <a:avLst>
              <a:gd name="adj1" fmla="val 56969"/>
              <a:gd name="adj2" fmla="val -24773"/>
              <a:gd name="adj3" fmla="val 16667"/>
            </a:avLst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6C124EE-D613-C540-8F65-5FF4D75300A3}"/>
              </a:ext>
            </a:extLst>
          </p:cNvPr>
          <p:cNvSpPr/>
          <p:nvPr/>
        </p:nvSpPr>
        <p:spPr>
          <a:xfrm>
            <a:off x="728156" y="2009781"/>
            <a:ext cx="4156199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Protección de activos</a:t>
            </a:r>
          </a:p>
          <a:p>
            <a:pPr lvl="0" algn="just"/>
            <a:endParaRPr lang="es-CO" sz="13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r>
              <a:rPr lang="es-CO" sz="1300" dirty="0">
                <a:latin typeface="Arial" panose="020B0604020202020204" pitchFamily="34" charset="0"/>
                <a:ea typeface="Arial" panose="020B0604020202020204" pitchFamily="34" charset="0"/>
              </a:rPr>
              <a:t>Esto está enfocado a la parte material de los activos de la organización donde se debe verificar la manera y/o forma en que han sido obtenidos y establecer métodos de verificación de estos procesos.</a:t>
            </a:r>
          </a:p>
          <a:p>
            <a:pPr lvl="0" algn="just"/>
            <a:endParaRPr lang="es-CO" sz="13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r>
              <a:rPr lang="es-CO" sz="1300" dirty="0">
                <a:latin typeface="Arial" panose="020B0604020202020204" pitchFamily="34" charset="0"/>
                <a:ea typeface="Arial" panose="020B0604020202020204" pitchFamily="34" charset="0"/>
              </a:rPr>
              <a:t>Debe contener una documentación donde se registran los hallazgos encontrados y que pueden servir de evidencia para sustentar un mal procedimiento realizado en la empresa y establecer los planes de mejora para superar esta eventualidad.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639DB80-596F-DD48-9641-E4E5BA0F32B2}"/>
              </a:ext>
            </a:extLst>
          </p:cNvPr>
          <p:cNvSpPr/>
          <p:nvPr/>
        </p:nvSpPr>
        <p:spPr>
          <a:xfrm>
            <a:off x="4611082" y="1708130"/>
            <a:ext cx="472611" cy="4726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8669228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compliance</a:t>
            </a:r>
            <a:r>
              <a:rPr lang="es-ES" sz="1200" dirty="0">
                <a:solidFill>
                  <a:schemeClr val="dk1"/>
                </a:solidFill>
              </a:rPr>
              <a:t>-concept-</a:t>
            </a:r>
            <a:r>
              <a:rPr lang="es-ES" sz="1200" dirty="0" err="1">
                <a:solidFill>
                  <a:schemeClr val="dk1"/>
                </a:solidFill>
              </a:rPr>
              <a:t>with</a:t>
            </a:r>
            <a:r>
              <a:rPr lang="es-ES" sz="1200" dirty="0">
                <a:solidFill>
                  <a:schemeClr val="dk1"/>
                </a:solidFill>
              </a:rPr>
              <a:t>-</a:t>
            </a:r>
            <a:r>
              <a:rPr lang="es-ES" sz="1200" dirty="0" err="1">
                <a:solidFill>
                  <a:schemeClr val="dk1"/>
                </a:solidFill>
              </a:rPr>
              <a:t>blurred-city-abstract-lights-background</a:t>
            </a:r>
            <a:r>
              <a:rPr lang="es-ES" sz="1200" dirty="0">
                <a:solidFill>
                  <a:schemeClr val="dk1"/>
                </a:solidFill>
              </a:rPr>
              <a:t>/392517016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ompliance concept with blurred city abstract lights background">
            <a:extLst>
              <a:ext uri="{FF2B5EF4-FFF2-40B4-BE49-F238E27FC236}">
                <a16:creationId xmlns:a16="http://schemas.microsoft.com/office/drawing/2014/main" id="{2D442500-9013-A342-A329-BA6C4A4E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8" y="1257300"/>
            <a:ext cx="7530534" cy="40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lamada rectangular redondeada 1">
            <a:extLst>
              <a:ext uri="{FF2B5EF4-FFF2-40B4-BE49-F238E27FC236}">
                <a16:creationId xmlns:a16="http://schemas.microsoft.com/office/drawing/2014/main" id="{F27ECFC6-AA3E-4646-B08A-94BAF0E5F35A}"/>
              </a:ext>
            </a:extLst>
          </p:cNvPr>
          <p:cNvSpPr/>
          <p:nvPr/>
        </p:nvSpPr>
        <p:spPr>
          <a:xfrm>
            <a:off x="2806255" y="2332234"/>
            <a:ext cx="4859676" cy="2817636"/>
          </a:xfrm>
          <a:prstGeom prst="wedgeRoundRectCallout">
            <a:avLst>
              <a:gd name="adj1" fmla="val -57619"/>
              <a:gd name="adj2" fmla="val 22803"/>
              <a:gd name="adj3" fmla="val 16667"/>
            </a:avLst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6C124EE-D613-C540-8F65-5FF4D75300A3}"/>
              </a:ext>
            </a:extLst>
          </p:cNvPr>
          <p:cNvSpPr/>
          <p:nvPr/>
        </p:nvSpPr>
        <p:spPr>
          <a:xfrm>
            <a:off x="3273740" y="2765399"/>
            <a:ext cx="392500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Cumplimiento de leyes, regulaciones y contratos</a:t>
            </a:r>
          </a:p>
          <a:p>
            <a:pPr lvl="0" algn="just"/>
            <a:endParaRPr lang="es-CO" sz="13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Existen muchas regulaciones hoy día con la temática de procesamiento y almacenamiento de la información,  soportado en las leyes y decretos que incluyen regulaciones de la misma. En el caso de los contratos, se debe estipular si estos se realizaron cumpliendo con un riguroso proceso de registro y seguimiento; actividad que se refleja en el proceso de la auditoría.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639DB80-596F-DD48-9641-E4E5BA0F32B2}"/>
              </a:ext>
            </a:extLst>
          </p:cNvPr>
          <p:cNvSpPr/>
          <p:nvPr/>
        </p:nvSpPr>
        <p:spPr>
          <a:xfrm>
            <a:off x="6967200" y="2644626"/>
            <a:ext cx="472611" cy="4726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026021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compliance</a:t>
            </a:r>
            <a:r>
              <a:rPr lang="es-ES" sz="1200" dirty="0">
                <a:solidFill>
                  <a:schemeClr val="dk1"/>
                </a:solidFill>
              </a:rPr>
              <a:t>-concept-</a:t>
            </a:r>
            <a:r>
              <a:rPr lang="es-ES" sz="1200" dirty="0" err="1">
                <a:solidFill>
                  <a:schemeClr val="dk1"/>
                </a:solidFill>
              </a:rPr>
              <a:t>with</a:t>
            </a:r>
            <a:r>
              <a:rPr lang="es-ES" sz="1200" dirty="0">
                <a:solidFill>
                  <a:schemeClr val="dk1"/>
                </a:solidFill>
              </a:rPr>
              <a:t>-</a:t>
            </a:r>
            <a:r>
              <a:rPr lang="es-ES" sz="1200" dirty="0" err="1">
                <a:solidFill>
                  <a:schemeClr val="dk1"/>
                </a:solidFill>
              </a:rPr>
              <a:t>blurred-city-abstract-lights-background</a:t>
            </a:r>
            <a:r>
              <a:rPr lang="es-ES" sz="1200" dirty="0">
                <a:solidFill>
                  <a:schemeClr val="dk1"/>
                </a:solidFill>
              </a:rPr>
              <a:t>/392517016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ompliance concept with blurred city abstract lights background">
            <a:extLst>
              <a:ext uri="{FF2B5EF4-FFF2-40B4-BE49-F238E27FC236}">
                <a16:creationId xmlns:a16="http://schemas.microsoft.com/office/drawing/2014/main" id="{2D442500-9013-A342-A329-BA6C4A4E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8" y="1257300"/>
            <a:ext cx="7530534" cy="40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lamada rectangular redondeada 1">
            <a:extLst>
              <a:ext uri="{FF2B5EF4-FFF2-40B4-BE49-F238E27FC236}">
                <a16:creationId xmlns:a16="http://schemas.microsoft.com/office/drawing/2014/main" id="{F27ECFC6-AA3E-4646-B08A-94BAF0E5F35A}"/>
              </a:ext>
            </a:extLst>
          </p:cNvPr>
          <p:cNvSpPr/>
          <p:nvPr/>
        </p:nvSpPr>
        <p:spPr>
          <a:xfrm>
            <a:off x="499708" y="1880171"/>
            <a:ext cx="4859676" cy="3390472"/>
          </a:xfrm>
          <a:prstGeom prst="wedgeRoundRectCallout">
            <a:avLst>
              <a:gd name="adj1" fmla="val 59295"/>
              <a:gd name="adj2" fmla="val 20378"/>
              <a:gd name="adj3" fmla="val 16667"/>
            </a:avLst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6C124EE-D613-C540-8F65-5FF4D75300A3}"/>
              </a:ext>
            </a:extLst>
          </p:cNvPr>
          <p:cNvSpPr/>
          <p:nvPr/>
        </p:nvSpPr>
        <p:spPr>
          <a:xfrm>
            <a:off x="821681" y="2334853"/>
            <a:ext cx="414899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Confiabilidad e integridad de la información financiera y operativa</a:t>
            </a:r>
          </a:p>
          <a:p>
            <a:pPr lvl="0" algn="just"/>
            <a:endParaRPr lang="es-CO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r>
              <a:rPr lang="es-CO" sz="1300" dirty="0">
                <a:latin typeface="Arial" panose="020B0604020202020204" pitchFamily="34" charset="0"/>
                <a:ea typeface="Arial" panose="020B0604020202020204" pitchFamily="34" charset="0"/>
              </a:rPr>
              <a:t>Es importante destacar que en un proceso de auditoría la información suministrada, por la organización que está siendo evaluada, sea confiable y verificable. En algunas ocasiones, sucede que los datos sufren alteraciones y modificaciones al momento de ser entregados en el proceso de auditoría  para evitar represalias. De hecho, es sancionable entregar información maquillada o modificada en un proceso de auditoría.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639DB80-596F-DD48-9641-E4E5BA0F32B2}"/>
              </a:ext>
            </a:extLst>
          </p:cNvPr>
          <p:cNvSpPr/>
          <p:nvPr/>
        </p:nvSpPr>
        <p:spPr>
          <a:xfrm>
            <a:off x="4734372" y="2098548"/>
            <a:ext cx="472611" cy="4726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540557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455</Words>
  <Application>Microsoft Macintosh PowerPoint</Application>
  <PresentationFormat>Panorámica</PresentationFormat>
  <Paragraphs>30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14</cp:revision>
  <dcterms:modified xsi:type="dcterms:W3CDTF">2022-05-10T02:57:55Z</dcterms:modified>
</cp:coreProperties>
</file>