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69" r:id="rId3"/>
    <p:sldId id="273" r:id="rId4"/>
    <p:sldId id="260" r:id="rId5"/>
    <p:sldId id="274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jhkn8Xp4CMQ+4gJfX4eKNiCzBO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0B20FA-9D5F-4369-A9EC-188287536164}">
  <a:tblStyle styleId="{7C0B20FA-9D5F-4369-A9EC-188287536164}" styleName="Table_0">
    <a:wholeTbl>
      <a:tcTxStyle>
        <a:font>
          <a:latin typeface="Arial"/>
          <a:ea typeface="Arial"/>
          <a:cs typeface="Arial"/>
        </a:font>
        <a:schemeClr val="tx1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61476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74495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76475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05550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71682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30244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7300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09508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/>
          <p:nvPr/>
        </p:nvSpPr>
        <p:spPr>
          <a:xfrm>
            <a:off x="1902234" y="2823358"/>
            <a:ext cx="8136824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ts val="450"/>
            </a:pPr>
            <a:r>
              <a:rPr lang="es-ES" sz="1800" dirty="0">
                <a:solidFill>
                  <a:schemeClr val="lt1"/>
                </a:solidFill>
              </a:rPr>
              <a:t>CF02_5_1_video_proceso auditoría</a:t>
            </a:r>
          </a:p>
        </p:txBody>
      </p:sp>
      <p:sp>
        <p:nvSpPr>
          <p:cNvPr id="85" name="Google Shape;85;p2"/>
          <p:cNvSpPr/>
          <p:nvPr/>
        </p:nvSpPr>
        <p:spPr>
          <a:xfrm>
            <a:off x="1902234" y="4350894"/>
            <a:ext cx="7891761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dk1"/>
              </a:buClr>
              <a:buSzPts val="1200"/>
            </a:pPr>
            <a:r>
              <a:rPr lang="es-ES" b="1" dirty="0">
                <a:solidFill>
                  <a:schemeClr val="dk1"/>
                </a:solidFill>
              </a:rPr>
              <a:t>Video </a:t>
            </a:r>
            <a:r>
              <a:rPr lang="es-ES" b="1" dirty="0" err="1">
                <a:solidFill>
                  <a:schemeClr val="dk1"/>
                </a:solidFill>
              </a:rPr>
              <a:t>Motion</a:t>
            </a:r>
            <a:r>
              <a:rPr lang="es-ES" b="1" dirty="0">
                <a:solidFill>
                  <a:schemeClr val="dk1"/>
                </a:solidFill>
              </a:rPr>
              <a:t> </a:t>
            </a:r>
            <a:r>
              <a:rPr lang="es-ES" b="1" dirty="0" err="1">
                <a:solidFill>
                  <a:schemeClr val="dk1"/>
                </a:solidFill>
              </a:rPr>
              <a:t>Graphics</a:t>
            </a:r>
            <a:r>
              <a:rPr lang="es-ES" b="1" dirty="0">
                <a:solidFill>
                  <a:schemeClr val="dk1"/>
                </a:solidFill>
              </a:rPr>
              <a:t> + Presentador</a:t>
            </a:r>
            <a:r>
              <a:rPr lang="es-ES" b="1" dirty="0"/>
              <a:t> </a:t>
            </a:r>
          </a:p>
          <a:p>
            <a:pPr>
              <a:buClr>
                <a:schemeClr val="dk1"/>
              </a:buClr>
              <a:buSzPts val="1200"/>
            </a:pPr>
            <a:r>
              <a:rPr lang="es-ES" dirty="0">
                <a:solidFill>
                  <a:schemeClr val="dk1"/>
                </a:solidFill>
              </a:rPr>
              <a:t>Producción audiovisual donde el presentador del equipo de producción lee un guion por medio de </a:t>
            </a:r>
            <a:r>
              <a:rPr lang="es-ES" dirty="0" err="1">
                <a:solidFill>
                  <a:schemeClr val="dk1"/>
                </a:solidFill>
              </a:rPr>
              <a:t>telepronter</a:t>
            </a:r>
            <a:r>
              <a:rPr lang="es-ES" dirty="0">
                <a:solidFill>
                  <a:schemeClr val="dk1"/>
                </a:solidFill>
              </a:rPr>
              <a:t> y a medida que habla se acompaña de imágenes y material pregrabado.</a:t>
            </a:r>
            <a:endParaRPr lang="es-ES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Luego, se presenta un informe con los hallazgos encontrados, que luego se presentan a los directivos.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57" name="Google Shape;157;p7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7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El informe de los auditores internos se entregará directamente a la junta directiva o la alta dirección, evitando el riesgo de ser influenciados por otros equipos o gerentes.</a:t>
            </a:r>
            <a:endParaRPr lang="es-CO" sz="18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r>
              <a:rPr lang="es-ES" sz="1200" dirty="0">
                <a:solidFill>
                  <a:schemeClr val="dk1"/>
                </a:solidFill>
              </a:rPr>
              <a:t>: https://</a:t>
            </a:r>
            <a:r>
              <a:rPr lang="es-ES" sz="1200" dirty="0" err="1">
                <a:solidFill>
                  <a:schemeClr val="dk1"/>
                </a:solidFill>
              </a:rPr>
              <a:t>stock.adobe.com</a:t>
            </a:r>
            <a:r>
              <a:rPr lang="es-ES" sz="1200" dirty="0">
                <a:solidFill>
                  <a:schemeClr val="dk1"/>
                </a:solidFill>
              </a:rPr>
              <a:t>/</a:t>
            </a:r>
            <a:r>
              <a:rPr lang="es-ES" sz="1200" dirty="0" err="1">
                <a:solidFill>
                  <a:schemeClr val="dk1"/>
                </a:solidFill>
              </a:rPr>
              <a:t>co</a:t>
            </a:r>
            <a:r>
              <a:rPr lang="es-ES" sz="1200" dirty="0">
                <a:solidFill>
                  <a:schemeClr val="dk1"/>
                </a:solidFill>
              </a:rPr>
              <a:t>/video/document-contract-review-analysis-inspection-of-agreement-contract-compliance-verification/452452178?asset_id=483046077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/>
          </a:p>
        </p:txBody>
      </p:sp>
      <p:grpSp>
        <p:nvGrpSpPr>
          <p:cNvPr id="162" name="Google Shape;162;p7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63" name="Google Shape;163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p7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242" name="Picture 2" descr="Online digital document inspection or assessment evaluation on laptop computer, contract review, analysis, inspection of agreement contract, compliance verification. Vector illustration ">
            <a:extLst>
              <a:ext uri="{FF2B5EF4-FFF2-40B4-BE49-F238E27FC236}">
                <a16:creationId xmlns:a16="http://schemas.microsoft.com/office/drawing/2014/main" id="{ED646DF1-6AE6-3446-A05E-7699E39AAA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05" r="7577" b="10492"/>
          <a:stretch/>
        </p:blipFill>
        <p:spPr bwMode="auto">
          <a:xfrm>
            <a:off x="92278" y="7776"/>
            <a:ext cx="6677636" cy="331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000263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Aparece nuevamente el presentador ante cámara.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57" name="Google Shape;157;p7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7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El objetivo de una auditoría, entonces, es obtener información precisa sobre el desempeño, la gobernanza y los riesgos del equipo.</a:t>
            </a:r>
          </a:p>
        </p:txBody>
      </p:sp>
      <p:sp>
        <p:nvSpPr>
          <p:cNvPr id="159" name="Google Shape;159;p7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/>
          </a:p>
        </p:txBody>
      </p:sp>
      <p:grpSp>
        <p:nvGrpSpPr>
          <p:cNvPr id="162" name="Google Shape;162;p7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63" name="Google Shape;163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p7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" name="Picture 2" descr="Hombre silueta Modelo 3D $19 - .obj .3ds .max .ma .c4d - Free3D">
            <a:extLst>
              <a:ext uri="{FF2B5EF4-FFF2-40B4-BE49-F238E27FC236}">
                <a16:creationId xmlns:a16="http://schemas.microsoft.com/office/drawing/2014/main" id="{043229BF-E017-874B-8F19-D4D6C486DE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19" t="-398" r="34401" b="65843"/>
          <a:stretch/>
        </p:blipFill>
        <p:spPr bwMode="auto">
          <a:xfrm>
            <a:off x="1947284" y="33366"/>
            <a:ext cx="2930555" cy="328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375755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Continua el presentador y al lado un vector acompañando su mensaje.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57" name="Google Shape;157;p7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7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Por lo tanto, si la independencia u objetividad del auditor entra en duda en algún momento, es necesario informar a la administración para que se tomen los correctivos necesarios y garantizar que el proceso se realice de manera objetiva.</a:t>
            </a:r>
          </a:p>
        </p:txBody>
      </p:sp>
      <p:sp>
        <p:nvSpPr>
          <p:cNvPr id="159" name="Google Shape;159;p7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r>
              <a:rPr lang="es-ES" sz="1200" dirty="0">
                <a:solidFill>
                  <a:schemeClr val="dk1"/>
                </a:solidFill>
              </a:rPr>
              <a:t>: https</a:t>
            </a:r>
            <a:r>
              <a:rPr lang="es-ES" sz="1200">
                <a:solidFill>
                  <a:schemeClr val="dk1"/>
                </a:solidFill>
              </a:rPr>
              <a:t>://</a:t>
            </a:r>
            <a:r>
              <a:rPr lang="es-ES" sz="1200" smtClean="0">
                <a:solidFill>
                  <a:schemeClr val="dk1"/>
                </a:solidFill>
              </a:rPr>
              <a:t>www.freepik.es/vector-gratis/participacion-negocio-calculo-dividendos-porcentaje-tamano-contribucion-monto-deposito-contabilidad-auditoria-personajes-dibujos-animados-accionistas-ilustracion-metafora-concepto-aislado-vector_12083656.htm#page=3&amp;query=auditor%C3%ADa&amp;position=13&amp;from_view=search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/>
          </a:p>
        </p:txBody>
      </p:sp>
      <p:grpSp>
        <p:nvGrpSpPr>
          <p:cNvPr id="162" name="Google Shape;162;p7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63" name="Google Shape;163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p7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" name="Picture 2" descr="Hombre silueta Modelo 3D $19 - .obj .3ds .max .ma .c4d - Free3D">
            <a:extLst>
              <a:ext uri="{FF2B5EF4-FFF2-40B4-BE49-F238E27FC236}">
                <a16:creationId xmlns:a16="http://schemas.microsoft.com/office/drawing/2014/main" id="{3C513438-E7CC-A04F-9076-BEFDA5EDF7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19" t="-398" r="34401" b="65843"/>
          <a:stretch/>
        </p:blipFill>
        <p:spPr bwMode="auto">
          <a:xfrm>
            <a:off x="3321253" y="33366"/>
            <a:ext cx="2930555" cy="328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Participación en el negocio, cálculo de dividendos, porcentaje. tamaño de la contribución, monto del depósito, contabilidad y auditoría. personajes de dibujos animados de accionistas. ilustración de metáfora de concepto aislado de vector. vector gratuito">
            <a:extLst>
              <a:ext uri="{FF2B5EF4-FFF2-40B4-BE49-F238E27FC236}">
                <a16:creationId xmlns:a16="http://schemas.microsoft.com/office/drawing/2014/main" id="{67AEB88F-98F9-9144-84DC-6A2037A38C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7" t="9288" r="6875" b="11592"/>
          <a:stretch/>
        </p:blipFill>
        <p:spPr bwMode="auto">
          <a:xfrm>
            <a:off x="762388" y="604933"/>
            <a:ext cx="2319860" cy="224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526794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video cierra con el presentador ante la cámara.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57" name="Google Shape;157;p7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7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Los datos e información recolectada son el insumo que tiene la organización para realizar los planes de mejora en sus procesos y llegar a la calidad deseada en los mismos, ya que en muchos casos de eso depende una certificación.</a:t>
            </a:r>
          </a:p>
        </p:txBody>
      </p:sp>
      <p:sp>
        <p:nvSpPr>
          <p:cNvPr id="159" name="Google Shape;159;p7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/>
          </a:p>
        </p:txBody>
      </p:sp>
      <p:grpSp>
        <p:nvGrpSpPr>
          <p:cNvPr id="162" name="Google Shape;162;p7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63" name="Google Shape;163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p7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" name="Picture 2" descr="Hombre silueta Modelo 3D $19 - .obj .3ds .max .ma .c4d - Free3D">
            <a:extLst>
              <a:ext uri="{FF2B5EF4-FFF2-40B4-BE49-F238E27FC236}">
                <a16:creationId xmlns:a16="http://schemas.microsoft.com/office/drawing/2014/main" id="{1E9E7548-504C-3943-B071-D15649E896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19" t="-398" r="34401" b="65843"/>
          <a:stretch/>
        </p:blipFill>
        <p:spPr bwMode="auto">
          <a:xfrm>
            <a:off x="1947284" y="33366"/>
            <a:ext cx="2930555" cy="328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002775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CO" dirty="0"/>
              <a:t>Inicia con el logo animado del SENA.</a:t>
            </a:r>
          </a:p>
          <a:p>
            <a:endParaRPr lang="es-CO" dirty="0"/>
          </a:p>
          <a:p>
            <a:r>
              <a:rPr lang="es-CO" dirty="0"/>
              <a:t>Título: </a:t>
            </a:r>
            <a:r>
              <a:rPr lang="es-CO" b="1" dirty="0"/>
              <a:t>La auditoría</a:t>
            </a:r>
          </a:p>
        </p:txBody>
      </p:sp>
      <p:sp>
        <p:nvSpPr>
          <p:cNvPr id="92" name="Google Shape;92;p3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3" name="Google Shape;93;p3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CO" dirty="0"/>
              <a:t>Música de inicio</a:t>
            </a:r>
          </a:p>
        </p:txBody>
      </p:sp>
      <p:sp>
        <p:nvSpPr>
          <p:cNvPr id="95" name="Google Shape;95;p3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SENA logo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/>
          </a:p>
        </p:txBody>
      </p:sp>
      <p:grpSp>
        <p:nvGrpSpPr>
          <p:cNvPr id="98" name="Google Shape;98;p3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99" name="Google Shape;9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A90BD7-7D29-1F48-ADCE-00217F210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4" b="9110"/>
          <a:stretch/>
        </p:blipFill>
        <p:spPr bwMode="auto">
          <a:xfrm>
            <a:off x="101777" y="-12004"/>
            <a:ext cx="6668137" cy="337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video inicia con el presentador hablando a la cámara y al lado en vectores aparece un gráfico representando un proceso de auditoría.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9" name="Google Shape;109;p4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350"/>
            </a:pP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Una auditoría interna se realiza por la necesidad que tienen las organizaciones de mantener el control para hacer más eficaz en su funcionamiento.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6867525" y="4921321"/>
            <a:ext cx="5333999" cy="193667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ts val="300"/>
            </a:pPr>
            <a:r>
              <a:rPr lang="es-E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</a:t>
            </a:r>
            <a:r>
              <a:rPr lang="es-ES" sz="1100" dirty="0">
                <a:solidFill>
                  <a:schemeClr val="dk1"/>
                </a:solidFill>
              </a:rPr>
              <a:t>https://</a:t>
            </a:r>
            <a:r>
              <a:rPr lang="es-ES" sz="1100" dirty="0" err="1">
                <a:solidFill>
                  <a:schemeClr val="dk1"/>
                </a:solidFill>
              </a:rPr>
              <a:t>www.freepik.es</a:t>
            </a:r>
            <a:r>
              <a:rPr lang="es-ES" sz="1100" dirty="0">
                <a:solidFill>
                  <a:schemeClr val="dk1"/>
                </a:solidFill>
              </a:rPr>
              <a:t>/vector-gratis/analisis-estadistico-personaje-dibujos-animados-hombre-lupa-analizando-datos-diagrama-circular-segmentos-coloridos-estadisticas-auditoria-ilustracion-concepto-investigacion_11668491.htm#query=auditor%C3%ADa&amp;position=2&amp;from_view=</a:t>
            </a:r>
            <a:r>
              <a:rPr lang="es-ES" sz="1100" dirty="0" err="1">
                <a:solidFill>
                  <a:schemeClr val="dk1"/>
                </a:solidFill>
              </a:rPr>
              <a:t>search</a:t>
            </a:r>
            <a:endParaRPr lang="es-ES" sz="11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1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/>
          </a:p>
        </p:txBody>
      </p:sp>
      <p:grpSp>
        <p:nvGrpSpPr>
          <p:cNvPr id="114" name="Google Shape;114;p4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15" name="Google Shape;115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4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" name="Picture 2" descr="Hombre silueta Modelo 3D $19 - .obj .3ds .max .ma .c4d - Free3D">
            <a:extLst>
              <a:ext uri="{FF2B5EF4-FFF2-40B4-BE49-F238E27FC236}">
                <a16:creationId xmlns:a16="http://schemas.microsoft.com/office/drawing/2014/main" id="{50E6E3A1-1191-DD40-AC21-3F3E91D6FF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19" t="-398" r="34401" b="65843"/>
          <a:stretch/>
        </p:blipFill>
        <p:spPr bwMode="auto">
          <a:xfrm>
            <a:off x="3078843" y="33366"/>
            <a:ext cx="2930555" cy="328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Análisis estadístico. personaje de dibujos animados de hombre con lupa analizando datos. diagrama circular con segmentos coloridos. estadísticas, auditoría, ilustración del concepto de investigación vector gratuito">
            <a:extLst>
              <a:ext uri="{FF2B5EF4-FFF2-40B4-BE49-F238E27FC236}">
                <a16:creationId xmlns:a16="http://schemas.microsoft.com/office/drawing/2014/main" id="{384DB374-BA6A-A64D-938D-7159A44AC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0" y="1084470"/>
            <a:ext cx="1982140" cy="198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C3E1CBC0-E36E-EB4B-A70F-B5FE921F2F31}"/>
              </a:ext>
            </a:extLst>
          </p:cNvPr>
          <p:cNvSpPr/>
          <p:nvPr/>
        </p:nvSpPr>
        <p:spPr>
          <a:xfrm>
            <a:off x="745230" y="782348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800" b="1" dirty="0">
                <a:latin typeface="Arial" panose="020B0604020202020204" pitchFamily="34" charset="0"/>
                <a:ea typeface="Arial" panose="020B0604020202020204" pitchFamily="34" charset="0"/>
              </a:rPr>
              <a:t>Auditoría interna </a:t>
            </a:r>
            <a:endParaRPr lang="es-CO" sz="1800" b="1"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6896100" y="1257300"/>
            <a:ext cx="4703424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Luego, aparece otro gráfico mostrando tres puntos clave en el análisis del mismo.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25" name="Google Shape;125;p5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A través de la auditoría se revisa el sistema de control interno, las políticas y procedimientos definidos para proteger los activos del negocio y, de esta forma, poder evitar fraudes, sabotajes e incrementar la eficiencia y eficacia operativa.</a:t>
            </a:r>
          </a:p>
        </p:txBody>
      </p:sp>
      <p:sp>
        <p:nvSpPr>
          <p:cNvPr id="127" name="Google Shape;127;p5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r>
              <a:rPr lang="es-ES" sz="1200" dirty="0">
                <a:solidFill>
                  <a:schemeClr val="dk1"/>
                </a:solidFill>
              </a:rPr>
              <a:t>: https://</a:t>
            </a:r>
            <a:r>
              <a:rPr lang="es-ES" sz="1200" dirty="0" err="1">
                <a:solidFill>
                  <a:schemeClr val="dk1"/>
                </a:solidFill>
              </a:rPr>
              <a:t>www.freepik.es</a:t>
            </a:r>
            <a:r>
              <a:rPr lang="es-ES" sz="1200" dirty="0">
                <a:solidFill>
                  <a:schemeClr val="dk1"/>
                </a:solidFill>
              </a:rPr>
              <a:t>/vector-gratis/analisis-datos-estadisticos-administracion-financiera-diagrama-circular-segmentos-coloridos-grafico-circular-negocios-estadistica-auditoria-consultoria_11669068.htm#query=auditor%C3%ADa&amp;position=15&amp;from_view=</a:t>
            </a:r>
            <a:r>
              <a:rPr lang="es-ES" sz="1200" dirty="0" err="1">
                <a:solidFill>
                  <a:schemeClr val="dk1"/>
                </a:solidFill>
              </a:rPr>
              <a:t>search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/>
          </a:p>
        </p:txBody>
      </p:sp>
      <p:grpSp>
        <p:nvGrpSpPr>
          <p:cNvPr id="130" name="Google Shape;130;p5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31" name="Google Shape;131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5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" name="Picture 2" descr="Hombre silueta Modelo 3D $19 - .obj .3ds .max .ma .c4d - Free3D">
            <a:extLst>
              <a:ext uri="{FF2B5EF4-FFF2-40B4-BE49-F238E27FC236}">
                <a16:creationId xmlns:a16="http://schemas.microsoft.com/office/drawing/2014/main" id="{796A51BA-1373-724E-8A4D-745B1F6A7A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19" t="-398" r="34401" b="65843"/>
          <a:stretch/>
        </p:blipFill>
        <p:spPr bwMode="auto">
          <a:xfrm>
            <a:off x="3321253" y="22299"/>
            <a:ext cx="2930555" cy="328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nálisis de datos estadísticos. administración financiera. diagrama circular con segmentos coloridos, gráfico circular de negocios. estadística, auditoría, consultoría. vector gratuito">
            <a:extLst>
              <a:ext uri="{FF2B5EF4-FFF2-40B4-BE49-F238E27FC236}">
                <a16:creationId xmlns:a16="http://schemas.microsoft.com/office/drawing/2014/main" id="{1A59134E-DB01-B84C-8D78-AA8CC09BB7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10482" r="9433" b="11225"/>
          <a:stretch/>
        </p:blipFill>
        <p:spPr bwMode="auto">
          <a:xfrm>
            <a:off x="475365" y="1218484"/>
            <a:ext cx="1962740" cy="193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A44B8FD-4755-C249-B54B-63A224DF9AB3}"/>
              </a:ext>
            </a:extLst>
          </p:cNvPr>
          <p:cNvSpPr/>
          <p:nvPr/>
        </p:nvSpPr>
        <p:spPr>
          <a:xfrm>
            <a:off x="1280863" y="384763"/>
            <a:ext cx="255230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Sistema de control interno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Políticas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Procedimientos</a:t>
            </a:r>
            <a:endParaRPr lang="es-CO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F6C5443-3179-6840-AD9A-485D06BCE8DC}"/>
              </a:ext>
            </a:extLst>
          </p:cNvPr>
          <p:cNvCxnSpPr/>
          <p:nvPr/>
        </p:nvCxnSpPr>
        <p:spPr>
          <a:xfrm flipV="1">
            <a:off x="1192776" y="472612"/>
            <a:ext cx="0" cy="1151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6896100" y="1257300"/>
            <a:ext cx="4097248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Queda entonces el presentador hablándole a la cámara.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183587" y="4448595"/>
            <a:ext cx="6457950" cy="1346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Este proceso se da de manera independiente del pensamiento de los directivos o del personal involucrado en los procesos de negocio de la organización, siendo lo más objetiva e imparcial posible. El papel del auditor es garantizar que estos resultados no sufran manipulación y que estos se encuentren aislados de los involucrados. Sólo conocerán los resultados del proceso al finalizar la auditoría.</a:t>
            </a:r>
          </a:p>
          <a:p>
            <a:pPr algn="just">
              <a:lnSpc>
                <a:spcPct val="115000"/>
              </a:lnSpc>
            </a:pPr>
            <a:endParaRPr lang="es-CO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/>
          </a:p>
        </p:txBody>
      </p:sp>
      <p:grpSp>
        <p:nvGrpSpPr>
          <p:cNvPr id="146" name="Google Shape;146;p6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47" name="Google Shape;147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6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" name="Picture 2" descr="Hombre silueta Modelo 3D $19 - .obj .3ds .max .ma .c4d - Free3D">
            <a:extLst>
              <a:ext uri="{FF2B5EF4-FFF2-40B4-BE49-F238E27FC236}">
                <a16:creationId xmlns:a16="http://schemas.microsoft.com/office/drawing/2014/main" id="{56948326-8674-554F-A1E1-B35AF659B8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19" t="-398" r="34401" b="65843"/>
          <a:stretch/>
        </p:blipFill>
        <p:spPr bwMode="auto">
          <a:xfrm>
            <a:off x="1947284" y="33366"/>
            <a:ext cx="2930555" cy="328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</a:t>
            </a:r>
            <a:r>
              <a:rPr lang="es-ES" dirty="0">
                <a:solidFill>
                  <a:schemeClr val="dk1"/>
                </a:solidFill>
              </a:rPr>
              <a:t>a el presentador y ocurre una transición a la animación.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57" name="Google Shape;157;p7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7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Ahora bien,  existe una leve diferencia entre auditoría interna y externa.</a:t>
            </a:r>
          </a:p>
        </p:txBody>
      </p:sp>
      <p:sp>
        <p:nvSpPr>
          <p:cNvPr id="159" name="Google Shape;159;p7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/>
          </a:p>
        </p:txBody>
      </p:sp>
      <p:grpSp>
        <p:nvGrpSpPr>
          <p:cNvPr id="162" name="Google Shape;162;p7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63" name="Google Shape;163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p7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" name="Picture 2" descr="Hombre silueta Modelo 3D $19 - .obj .3ds .max .ma .c4d - Free3D">
            <a:extLst>
              <a:ext uri="{FF2B5EF4-FFF2-40B4-BE49-F238E27FC236}">
                <a16:creationId xmlns:a16="http://schemas.microsoft.com/office/drawing/2014/main" id="{1F140A77-19A4-774F-A993-58AB5957A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19" t="-398" r="34401" b="65843"/>
          <a:stretch/>
        </p:blipFill>
        <p:spPr bwMode="auto">
          <a:xfrm>
            <a:off x="1947284" y="33366"/>
            <a:ext cx="2930555" cy="328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822492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"/>
          <p:cNvSpPr txBox="1"/>
          <p:nvPr/>
        </p:nvSpPr>
        <p:spPr>
          <a:xfrm>
            <a:off x="6896100" y="1257300"/>
            <a:ext cx="4785617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muestra un personaje revisando cada proceso de la empresa.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57" name="Google Shape;157;p7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7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La auditoría externa es cuando la empresa contrata a una empresa certificada para este proceso y por tanto, no tiene ningún vínculo comercial o de cualquier otra naturaleza.</a:t>
            </a:r>
          </a:p>
        </p:txBody>
      </p:sp>
      <p:sp>
        <p:nvSpPr>
          <p:cNvPr id="159" name="Google Shape;159;p7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r>
              <a:rPr lang="es-ES" sz="1200" dirty="0">
                <a:solidFill>
                  <a:schemeClr val="dk1"/>
                </a:solidFill>
              </a:rPr>
              <a:t>: https://</a:t>
            </a:r>
            <a:r>
              <a:rPr lang="es-ES" sz="1200" dirty="0" err="1">
                <a:solidFill>
                  <a:schemeClr val="dk1"/>
                </a:solidFill>
              </a:rPr>
              <a:t>stock.adobe.com</a:t>
            </a:r>
            <a:r>
              <a:rPr lang="es-ES" sz="1200" dirty="0">
                <a:solidFill>
                  <a:schemeClr val="dk1"/>
                </a:solidFill>
              </a:rPr>
              <a:t>/</a:t>
            </a:r>
            <a:r>
              <a:rPr lang="es-ES" sz="1200" dirty="0" err="1">
                <a:solidFill>
                  <a:schemeClr val="dk1"/>
                </a:solidFill>
              </a:rPr>
              <a:t>co</a:t>
            </a:r>
            <a:r>
              <a:rPr lang="es-ES" sz="1200" dirty="0">
                <a:solidFill>
                  <a:schemeClr val="dk1"/>
                </a:solidFill>
              </a:rPr>
              <a:t>/video/businessman-looking-through-sliding-around-documents-and-papers-loopable-2d-animation-accounting-and-auditing-service-for-business-online-documentation-database-concept-select-contract-or-offer/447682709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/>
          </a:p>
        </p:txBody>
      </p:sp>
      <p:grpSp>
        <p:nvGrpSpPr>
          <p:cNvPr id="162" name="Google Shape;162;p7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63" name="Google Shape;163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p7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B4D4096D-983C-0243-B34C-DA6BE57633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558"/>
          <a:stretch/>
        </p:blipFill>
        <p:spPr>
          <a:xfrm>
            <a:off x="92278" y="-5110"/>
            <a:ext cx="6677636" cy="3337572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DF65DD5-2E05-D746-9901-AED4A63E161C}"/>
              </a:ext>
            </a:extLst>
          </p:cNvPr>
          <p:cNvSpPr/>
          <p:nvPr/>
        </p:nvSpPr>
        <p:spPr>
          <a:xfrm>
            <a:off x="366094" y="217585"/>
            <a:ext cx="17059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Auditoría externa </a:t>
            </a:r>
            <a:endParaRPr lang="es-C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659057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Luego, se presenta otro personaje (empleado) analizando tamb</a:t>
            </a:r>
            <a:r>
              <a:rPr lang="es-ES" dirty="0">
                <a:solidFill>
                  <a:schemeClr val="dk1"/>
                </a:solidFill>
              </a:rPr>
              <a:t>ién los procesos.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57" name="Google Shape;157;p7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7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s-CO" dirty="0" smtClean="0">
                <a:latin typeface="Arial" panose="020B0604020202020204" pitchFamily="34" charset="0"/>
                <a:ea typeface="Arial" panose="020B0604020202020204" pitchFamily="34" charset="0"/>
              </a:rPr>
              <a:t>En l</a:t>
            </a:r>
            <a:r>
              <a:rPr lang="es-CO" dirty="0" smtClean="0">
                <a:latin typeface="Arial" panose="020B0604020202020204" pitchFamily="34" charset="0"/>
                <a:ea typeface="Arial" panose="020B0604020202020204" pitchFamily="34" charset="0"/>
              </a:rPr>
              <a:t>a </a:t>
            </a: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auditoría interna, por su parte, los procesos son llevados a cabo por alguien contratado en la empresa que puede tener la calidad de empleado pero debe cumplir con las características de ser calificado o certificado en el proceso y contar con la experiencia suficiente para realizar dicho proceso.</a:t>
            </a:r>
          </a:p>
        </p:txBody>
      </p:sp>
      <p:sp>
        <p:nvSpPr>
          <p:cNvPr id="159" name="Google Shape;159;p7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6867525" y="5270643"/>
            <a:ext cx="5333999" cy="158735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ts val="300"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</a:t>
            </a:r>
            <a:r>
              <a:rPr lang="es-ES" dirty="0">
                <a:solidFill>
                  <a:schemeClr val="dk1"/>
                </a:solidFill>
              </a:rPr>
              <a:t>https://</a:t>
            </a:r>
            <a:r>
              <a:rPr lang="es-ES" dirty="0" err="1">
                <a:solidFill>
                  <a:schemeClr val="dk1"/>
                </a:solidFill>
              </a:rPr>
              <a:t>stock.adobe.com</a:t>
            </a:r>
            <a:r>
              <a:rPr lang="es-ES" dirty="0">
                <a:solidFill>
                  <a:schemeClr val="dk1"/>
                </a:solidFill>
              </a:rPr>
              <a:t>/</a:t>
            </a:r>
            <a:r>
              <a:rPr lang="es-ES" dirty="0" err="1">
                <a:solidFill>
                  <a:schemeClr val="dk1"/>
                </a:solidFill>
              </a:rPr>
              <a:t>co</a:t>
            </a:r>
            <a:r>
              <a:rPr lang="es-ES" dirty="0">
                <a:solidFill>
                  <a:schemeClr val="dk1"/>
                </a:solidFill>
              </a:rPr>
              <a:t>/video/young-female-character-work-at-laptop-animation-financial-graphs-and-charts-business-accounting-analysis-audit-research-infographics-finance-statistics-office-worker-manager/495642171</a:t>
            </a:r>
            <a:endParaRPr lang="es-E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/>
          </a:p>
        </p:txBody>
      </p:sp>
      <p:grpSp>
        <p:nvGrpSpPr>
          <p:cNvPr id="162" name="Google Shape;162;p7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63" name="Google Shape;163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p7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3BC2AFBB-870C-1343-AE21-409436F2E8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8" t="3114" r="-578" b="8532"/>
          <a:stretch/>
        </p:blipFill>
        <p:spPr>
          <a:xfrm>
            <a:off x="92278" y="-19185"/>
            <a:ext cx="6727622" cy="333142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CE6BF4D3-0D44-9D43-9ECA-C46387836468}"/>
              </a:ext>
            </a:extLst>
          </p:cNvPr>
          <p:cNvSpPr/>
          <p:nvPr/>
        </p:nvSpPr>
        <p:spPr>
          <a:xfrm>
            <a:off x="241128" y="371474"/>
            <a:ext cx="18277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b="1" dirty="0">
                <a:latin typeface="Arial" panose="020B0604020202020204" pitchFamily="34" charset="0"/>
                <a:ea typeface="Arial" panose="020B0604020202020204" pitchFamily="34" charset="0"/>
              </a:rPr>
              <a:t>Auditoría interna</a:t>
            </a:r>
            <a:endParaRPr lang="es-CO" sz="1600" b="1" dirty="0"/>
          </a:p>
        </p:txBody>
      </p:sp>
    </p:spTree>
    <p:extLst>
      <p:ext uri="{BB962C8B-B14F-4D97-AF65-F5344CB8AC3E}">
        <p14:creationId xmlns:p14="http://schemas.microsoft.com/office/powerpoint/2010/main" val="1901558568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"/>
          <p:cNvSpPr txBox="1"/>
          <p:nvPr/>
        </p:nvSpPr>
        <p:spPr>
          <a:xfrm>
            <a:off x="6896100" y="1257300"/>
            <a:ext cx="464177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Luego se muestra con más detalle diferentes formatos para su imparcialidad.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57" name="Google Shape;157;p7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7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En este aspecto, es mucho más compleja la imparcialidad pero se deben buscar los mecanismos para que esto funcione, pues de lo contrario, los hallazgos no serán del todo verídicos.</a:t>
            </a:r>
          </a:p>
        </p:txBody>
      </p:sp>
      <p:sp>
        <p:nvSpPr>
          <p:cNvPr id="159" name="Google Shape;159;p7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r>
              <a:rPr lang="es-ES" sz="1200" dirty="0">
                <a:solidFill>
                  <a:schemeClr val="dk1"/>
                </a:solidFill>
              </a:rPr>
              <a:t>: https://</a:t>
            </a:r>
            <a:r>
              <a:rPr lang="es-ES" sz="1200" dirty="0" err="1">
                <a:solidFill>
                  <a:schemeClr val="dk1"/>
                </a:solidFill>
              </a:rPr>
              <a:t>www.freepik.es</a:t>
            </a:r>
            <a:r>
              <a:rPr lang="es-ES" sz="1200" dirty="0">
                <a:solidFill>
                  <a:schemeClr val="dk1"/>
                </a:solidFill>
              </a:rPr>
              <a:t>/vector-gratis/analisis-financiero-personaje-dibujos-animados-hombre-lupa-analizando-diagrama-circular-segmentos-coloridos-evaluacion-auditoria-investigacion_10782759.htm#page=3&amp;query=auditor%C3%ADa&amp;position=27&amp;from_view=</a:t>
            </a:r>
            <a:r>
              <a:rPr lang="es-ES" sz="1200" dirty="0" err="1">
                <a:solidFill>
                  <a:schemeClr val="dk1"/>
                </a:solidFill>
              </a:rPr>
              <a:t>search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/>
          </a:p>
        </p:txBody>
      </p:sp>
      <p:grpSp>
        <p:nvGrpSpPr>
          <p:cNvPr id="162" name="Google Shape;162;p7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63" name="Google Shape;163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p7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266" name="Picture 2" descr="Análisis financiero. personaje de dibujos animados de hombre con lupa analizando diagrama circular con segmentos coloridos. evaluación, auditoría, investigación vector gratuito">
            <a:extLst>
              <a:ext uri="{FF2B5EF4-FFF2-40B4-BE49-F238E27FC236}">
                <a16:creationId xmlns:a16="http://schemas.microsoft.com/office/drawing/2014/main" id="{7355602F-03E0-DA44-B386-7265BA9B8E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3" t="10834" r="5833" b="10412"/>
          <a:stretch/>
        </p:blipFill>
        <p:spPr bwMode="auto">
          <a:xfrm>
            <a:off x="1808251" y="81310"/>
            <a:ext cx="3264405" cy="296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040604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775</Words>
  <Application>Microsoft Office PowerPoint</Application>
  <PresentationFormat>Panorámica</PresentationFormat>
  <Paragraphs>71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Usuario</cp:lastModifiedBy>
  <cp:revision>27</cp:revision>
  <dcterms:modified xsi:type="dcterms:W3CDTF">2022-05-11T23:36:56Z</dcterms:modified>
</cp:coreProperties>
</file>