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223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439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865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257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135909" y="2518399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CF02_5_2_interactivo_componentes_auditoría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374926" y="1113462"/>
            <a:ext cx="3695495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interactivo de tres botones (cada círculo). Al dar clic sobre cada uno, aparece su contenido al lado derecho de la imagen.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58DA7AC-2D04-1D41-A5F7-0DE81CCF92F1}"/>
              </a:ext>
            </a:extLst>
          </p:cNvPr>
          <p:cNvPicPr/>
          <p:nvPr/>
        </p:nvPicPr>
        <p:blipFill rotWithShape="1">
          <a:blip r:embed="rId3"/>
          <a:srcRect r="2992" b="18564"/>
          <a:stretch/>
        </p:blipFill>
        <p:spPr>
          <a:xfrm>
            <a:off x="145525" y="2065106"/>
            <a:ext cx="3299704" cy="27842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385701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58DA7AC-2D04-1D41-A5F7-0DE81CCF92F1}"/>
              </a:ext>
            </a:extLst>
          </p:cNvPr>
          <p:cNvPicPr/>
          <p:nvPr/>
        </p:nvPicPr>
        <p:blipFill rotWithShape="1">
          <a:blip r:embed="rId3"/>
          <a:srcRect r="2992" b="18564"/>
          <a:stretch/>
        </p:blipFill>
        <p:spPr>
          <a:xfrm>
            <a:off x="145525" y="2065106"/>
            <a:ext cx="3299704" cy="2784296"/>
          </a:xfrm>
          <a:prstGeom prst="rect">
            <a:avLst/>
          </a:prstGeom>
          <a:ln/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9E9F860F-FCF2-5946-98E7-564BE367F53C}"/>
              </a:ext>
            </a:extLst>
          </p:cNvPr>
          <p:cNvSpPr/>
          <p:nvPr/>
        </p:nvSpPr>
        <p:spPr>
          <a:xfrm>
            <a:off x="3328827" y="1684962"/>
            <a:ext cx="4592548" cy="3503487"/>
          </a:xfrm>
          <a:prstGeom prst="roundRect">
            <a:avLst>
              <a:gd name="adj" fmla="val 5678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09F1294-A759-7D48-B7DE-47E6635B99CE}"/>
              </a:ext>
            </a:extLst>
          </p:cNvPr>
          <p:cNvSpPr/>
          <p:nvPr/>
        </p:nvSpPr>
        <p:spPr>
          <a:xfrm>
            <a:off x="1068512" y="2270590"/>
            <a:ext cx="1582221" cy="155139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5A6F38A-1F35-3C4D-9A9B-A07C8BBEFCFA}"/>
              </a:ext>
            </a:extLst>
          </p:cNvPr>
          <p:cNvSpPr/>
          <p:nvPr/>
        </p:nvSpPr>
        <p:spPr>
          <a:xfrm>
            <a:off x="3662717" y="2065106"/>
            <a:ext cx="4041169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Aseguramiento</a:t>
            </a:r>
          </a:p>
          <a:p>
            <a:endParaRPr lang="es-CO" sz="1300" dirty="0"/>
          </a:p>
          <a:p>
            <a:r>
              <a:rPr lang="es-CO" sz="1300" dirty="0"/>
              <a:t>Este componente se refiere a garantizar que los procesos que son motivo de estudio y verificación se manejen de manera acorde a como está planteado en el plan de auditoría.</a:t>
            </a:r>
          </a:p>
          <a:p>
            <a:endParaRPr lang="es-CO" sz="1300" dirty="0"/>
          </a:p>
          <a:p>
            <a:r>
              <a:rPr lang="es-CO" sz="1300" dirty="0"/>
              <a:t>Este proceso debe garantizar la imparcialidad de los involucrados y adicional a ello debe mantener los resultados y procesos que se realizan, de tal manera que esta información sea trazable, medible y comprobable; debido a que esta será utilizada más adelante para soportar las evidencias de los hallazgos encontrados. 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6D3569B-9B4F-1B48-B88C-5502754505FC}"/>
              </a:ext>
            </a:extLst>
          </p:cNvPr>
          <p:cNvSpPr/>
          <p:nvPr/>
        </p:nvSpPr>
        <p:spPr>
          <a:xfrm>
            <a:off x="7429082" y="1767155"/>
            <a:ext cx="400692" cy="4006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4964799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58DA7AC-2D04-1D41-A5F7-0DE81CCF92F1}"/>
              </a:ext>
            </a:extLst>
          </p:cNvPr>
          <p:cNvPicPr/>
          <p:nvPr/>
        </p:nvPicPr>
        <p:blipFill rotWithShape="1">
          <a:blip r:embed="rId3"/>
          <a:srcRect r="2992" b="18564"/>
          <a:stretch/>
        </p:blipFill>
        <p:spPr>
          <a:xfrm>
            <a:off x="145525" y="2065106"/>
            <a:ext cx="3299704" cy="2784296"/>
          </a:xfrm>
          <a:prstGeom prst="rect">
            <a:avLst/>
          </a:prstGeom>
          <a:ln/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9E9F860F-FCF2-5946-98E7-564BE367F53C}"/>
              </a:ext>
            </a:extLst>
          </p:cNvPr>
          <p:cNvSpPr/>
          <p:nvPr/>
        </p:nvSpPr>
        <p:spPr>
          <a:xfrm>
            <a:off x="3435656" y="1972638"/>
            <a:ext cx="4592548" cy="3164440"/>
          </a:xfrm>
          <a:prstGeom prst="roundRect">
            <a:avLst>
              <a:gd name="adj" fmla="val 5678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09F1294-A759-7D48-B7DE-47E6635B99CE}"/>
              </a:ext>
            </a:extLst>
          </p:cNvPr>
          <p:cNvSpPr/>
          <p:nvPr/>
        </p:nvSpPr>
        <p:spPr>
          <a:xfrm>
            <a:off x="1637862" y="3154168"/>
            <a:ext cx="1582221" cy="155139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5A6F38A-1F35-3C4D-9A9B-A07C8BBEFCFA}"/>
              </a:ext>
            </a:extLst>
          </p:cNvPr>
          <p:cNvSpPr/>
          <p:nvPr/>
        </p:nvSpPr>
        <p:spPr>
          <a:xfrm>
            <a:off x="3769546" y="2352782"/>
            <a:ext cx="404116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Objetividad</a:t>
            </a:r>
          </a:p>
          <a:p>
            <a:endParaRPr lang="es-CO" b="1" dirty="0"/>
          </a:p>
          <a:p>
            <a:r>
              <a:rPr lang="es-CO" sz="1300" dirty="0"/>
              <a:t>Este componente debe garantizar que el uso de la información y la interacción con los involucrados no comprometa la veracidad de la información y procesos que se realizan. </a:t>
            </a:r>
          </a:p>
          <a:p>
            <a:endParaRPr lang="es-CO" sz="1300" dirty="0"/>
          </a:p>
          <a:p>
            <a:r>
              <a:rPr lang="es-CO" sz="1300" dirty="0"/>
              <a:t>La objetividad también involucra al auditor que está llevando a cabo el proceso puesto que pueden existir intereses que no quieran que cierta información o hallazgos salgan a la luz. Todo esto puede ver comprometido el proceso de la auditoría.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6D3569B-9B4F-1B48-B88C-5502754505FC}"/>
              </a:ext>
            </a:extLst>
          </p:cNvPr>
          <p:cNvSpPr/>
          <p:nvPr/>
        </p:nvSpPr>
        <p:spPr>
          <a:xfrm>
            <a:off x="7431929" y="2152436"/>
            <a:ext cx="400692" cy="4006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1073432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58DA7AC-2D04-1D41-A5F7-0DE81CCF92F1}"/>
              </a:ext>
            </a:extLst>
          </p:cNvPr>
          <p:cNvPicPr/>
          <p:nvPr/>
        </p:nvPicPr>
        <p:blipFill rotWithShape="1">
          <a:blip r:embed="rId3"/>
          <a:srcRect r="2992" b="18564"/>
          <a:stretch/>
        </p:blipFill>
        <p:spPr>
          <a:xfrm>
            <a:off x="145525" y="2065106"/>
            <a:ext cx="3299704" cy="2784296"/>
          </a:xfrm>
          <a:prstGeom prst="rect">
            <a:avLst/>
          </a:prstGeom>
          <a:ln/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9E9F860F-FCF2-5946-98E7-564BE367F53C}"/>
              </a:ext>
            </a:extLst>
          </p:cNvPr>
          <p:cNvSpPr/>
          <p:nvPr/>
        </p:nvSpPr>
        <p:spPr>
          <a:xfrm>
            <a:off x="3445229" y="1257300"/>
            <a:ext cx="4592548" cy="4496228"/>
          </a:xfrm>
          <a:prstGeom prst="roundRect">
            <a:avLst>
              <a:gd name="adj" fmla="val 5678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09F1294-A759-7D48-B7DE-47E6635B99CE}"/>
              </a:ext>
            </a:extLst>
          </p:cNvPr>
          <p:cNvSpPr/>
          <p:nvPr/>
        </p:nvSpPr>
        <p:spPr>
          <a:xfrm>
            <a:off x="487157" y="3154168"/>
            <a:ext cx="1582221" cy="155139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5A6F38A-1F35-3C4D-9A9B-A07C8BBEFCFA}"/>
              </a:ext>
            </a:extLst>
          </p:cNvPr>
          <p:cNvSpPr/>
          <p:nvPr/>
        </p:nvSpPr>
        <p:spPr>
          <a:xfrm>
            <a:off x="3660802" y="1568827"/>
            <a:ext cx="43769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Visión</a:t>
            </a:r>
          </a:p>
          <a:p>
            <a:endParaRPr lang="es-CO" b="1" dirty="0"/>
          </a:p>
          <a:p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Este componente está relacionado con dos aspectos muy importantes: el primero de ellos es la manera en cómo se puede obtener y sacar datos de donde no se encuentran. El segundo aspecto se refiere a cómo se visualizan los procesos, es decir ver más allá de lo que se está entregando en la auditoría. En algunas ocasiones no se entrega la información completa y esta es ocultada para entorpecer o no evidenciar un proceso. El auditor debe tener esa capacidad de poder mediante la información entregada y estudiando los procesos de la organización evidenciar esa información o procesos que no se están incluyendo en la información inicial.</a:t>
            </a:r>
          </a:p>
          <a:p>
            <a:endParaRPr lang="es-CO" sz="1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Siempre es necesario que los involucrados sientan confianza en el proceso, ya que por lo general tiende a causar malestar y rechazo, pues no se como una evaluación que va a permitir mejorar los procesos internos de la compañía sino que los empleados tienen la percepción de que les va evaluar y que posiblemente los hallazgos generarán despidos e inconvenientes en su trabajo.</a:t>
            </a:r>
            <a:endParaRPr lang="es-CO" sz="13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6D3569B-9B4F-1B48-B88C-5502754505FC}"/>
              </a:ext>
            </a:extLst>
          </p:cNvPr>
          <p:cNvSpPr/>
          <p:nvPr/>
        </p:nvSpPr>
        <p:spPr>
          <a:xfrm>
            <a:off x="7505502" y="1404349"/>
            <a:ext cx="400692" cy="4006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1394081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384</Words>
  <Application>Microsoft Office PowerPoint</Application>
  <PresentationFormat>Panorámica</PresentationFormat>
  <Paragraphs>24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15</cp:revision>
  <dcterms:modified xsi:type="dcterms:W3CDTF">2022-05-11T23:38:10Z</dcterms:modified>
</cp:coreProperties>
</file>