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236D"/>
    <a:srgbClr val="00A3CA"/>
    <a:srgbClr val="EF3D32"/>
    <a:srgbClr val="B78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CF02_5_3_gráfico_elementos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35AD791-AE7D-4E40-8091-296B0F14901C}"/>
              </a:ext>
            </a:extLst>
          </p:cNvPr>
          <p:cNvSpPr/>
          <p:nvPr/>
        </p:nvSpPr>
        <p:spPr>
          <a:xfrm>
            <a:off x="3287730" y="742949"/>
            <a:ext cx="4798031" cy="4815370"/>
          </a:xfrm>
          <a:prstGeom prst="rect">
            <a:avLst/>
          </a:prstGeom>
          <a:solidFill>
            <a:srgbClr val="B12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410886" y="1060440"/>
            <a:ext cx="3623576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137078"/>
            <a:ext cx="3948174" cy="17209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 https://</a:t>
            </a:r>
            <a:r>
              <a:rPr lang="es-ES" sz="1100" dirty="0" err="1">
                <a:solidFill>
                  <a:schemeClr val="dk1"/>
                </a:solidFill>
              </a:rPr>
              <a:t>stock.adobe.com</a:t>
            </a:r>
            <a:r>
              <a:rPr lang="es-ES" sz="1100" dirty="0">
                <a:solidFill>
                  <a:schemeClr val="dk1"/>
                </a:solidFill>
              </a:rPr>
              <a:t>/</a:t>
            </a:r>
            <a:r>
              <a:rPr lang="es-ES" sz="1100" dirty="0" err="1">
                <a:solidFill>
                  <a:schemeClr val="dk1"/>
                </a:solidFill>
              </a:rPr>
              <a:t>co</a:t>
            </a:r>
            <a:r>
              <a:rPr lang="es-ES" sz="1100" dirty="0">
                <a:solidFill>
                  <a:schemeClr val="dk1"/>
                </a:solidFill>
              </a:rPr>
              <a:t>/</a:t>
            </a:r>
            <a:r>
              <a:rPr lang="es-ES" sz="1100" dirty="0" err="1">
                <a:solidFill>
                  <a:schemeClr val="dk1"/>
                </a:solidFill>
              </a:rPr>
              <a:t>images</a:t>
            </a:r>
            <a:r>
              <a:rPr lang="es-ES" sz="1100" dirty="0">
                <a:solidFill>
                  <a:schemeClr val="dk1"/>
                </a:solidFill>
              </a:rPr>
              <a:t>/id/344648649?as_audience=</a:t>
            </a:r>
            <a:r>
              <a:rPr lang="es-ES" sz="1100" dirty="0" err="1">
                <a:solidFill>
                  <a:schemeClr val="dk1"/>
                </a:solidFill>
              </a:rPr>
              <a:t>srp&amp;as_campaign</a:t>
            </a:r>
            <a:r>
              <a:rPr lang="es-ES" sz="1100" dirty="0">
                <a:solidFill>
                  <a:schemeClr val="dk1"/>
                </a:solidFill>
              </a:rPr>
              <a:t>=</a:t>
            </a:r>
            <a:r>
              <a:rPr lang="es-ES" sz="1100" dirty="0" err="1">
                <a:solidFill>
                  <a:schemeClr val="dk1"/>
                </a:solidFill>
              </a:rPr>
              <a:t>Freepik&amp;get_facets</a:t>
            </a:r>
            <a:r>
              <a:rPr lang="es-ES" sz="1100" dirty="0">
                <a:solidFill>
                  <a:schemeClr val="dk1"/>
                </a:solidFill>
              </a:rPr>
              <a:t>=1&amp;order=</a:t>
            </a:r>
            <a:r>
              <a:rPr lang="es-ES" sz="1100" dirty="0" err="1">
                <a:solidFill>
                  <a:schemeClr val="dk1"/>
                </a:solidFill>
              </a:rPr>
              <a:t>relevance&amp;safe_search</a:t>
            </a:r>
            <a:r>
              <a:rPr lang="es-ES" sz="1100" dirty="0">
                <a:solidFill>
                  <a:schemeClr val="dk1"/>
                </a:solidFill>
              </a:rPr>
              <a:t>=1&amp;as_content=</a:t>
            </a:r>
            <a:r>
              <a:rPr lang="es-ES" sz="1100" dirty="0" err="1">
                <a:solidFill>
                  <a:schemeClr val="dk1"/>
                </a:solidFill>
              </a:rPr>
              <a:t>api&amp;k</a:t>
            </a:r>
            <a:r>
              <a:rPr lang="es-ES" sz="1100" dirty="0">
                <a:solidFill>
                  <a:schemeClr val="dk1"/>
                </a:solidFill>
              </a:rPr>
              <a:t>=auditor%C3%ADa&amp;filterscontent_typezip_vector=1&amp;tduid=58d5dcab88cd4f318bf9cd67f089f83c&amp;as_channel=</a:t>
            </a:r>
            <a:r>
              <a:rPr lang="es-ES" sz="1100" dirty="0" err="1">
                <a:solidFill>
                  <a:schemeClr val="dk1"/>
                </a:solidFill>
              </a:rPr>
              <a:t>affiliate&amp;as_campclass</a:t>
            </a:r>
            <a:r>
              <a:rPr lang="es-ES" sz="1100" dirty="0">
                <a:solidFill>
                  <a:schemeClr val="dk1"/>
                </a:solidFill>
              </a:rPr>
              <a:t>=</a:t>
            </a:r>
            <a:r>
              <a:rPr lang="es-ES" sz="1100" dirty="0" err="1">
                <a:solidFill>
                  <a:schemeClr val="dk1"/>
                </a:solidFill>
              </a:rPr>
              <a:t>redirect&amp;as_source</a:t>
            </a:r>
            <a:r>
              <a:rPr lang="es-ES" sz="1100" dirty="0">
                <a:solidFill>
                  <a:schemeClr val="dk1"/>
                </a:solidFill>
              </a:rPr>
              <a:t>=</a:t>
            </a:r>
            <a:r>
              <a:rPr lang="es-ES" sz="1100" dirty="0" err="1">
                <a:solidFill>
                  <a:schemeClr val="dk1"/>
                </a:solidFill>
              </a:rPr>
              <a:t>arvato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D002F61-0A77-F54D-A4B6-E200A2D70374}"/>
              </a:ext>
            </a:extLst>
          </p:cNvPr>
          <p:cNvSpPr/>
          <p:nvPr/>
        </p:nvSpPr>
        <p:spPr>
          <a:xfrm>
            <a:off x="3416046" y="667820"/>
            <a:ext cx="354570" cy="5024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8679200-34D9-0E4C-B554-26FBF800C04D}"/>
              </a:ext>
            </a:extLst>
          </p:cNvPr>
          <p:cNvSpPr/>
          <p:nvPr/>
        </p:nvSpPr>
        <p:spPr>
          <a:xfrm>
            <a:off x="3416046" y="950031"/>
            <a:ext cx="45103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 programa de pruebas cubre todas las operaciones del alcance del GCN.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Todos los planes se han probado y de modo realista.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Todo el personal ha participado de forma activa en los ejercicios.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Todas las ubicaciones para la recuperación de actividades y centros de mando se han probado.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Todos los sistemas críticos de recuperación se han probado.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Toda la recuperación crítica de telecomunicaciones se ha probado.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Toda la recopilación, recuperación y restauración de información se han probado.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Todos los proveedores y empresas de servicio subcontratadas críticos se han probado.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Todos los proveedores de servicios de recuperación se han probado.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 ha ensayado la reubicación de toda la plantilla.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Los diversos planes se corresponden entre sí y se han probado juntos para garantizar su cohesión.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 evalúa cada prueba del programa para garantizar que no expone a la organización a niveles de riesgo inaceptablemente más altos.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 prueba posee una magnitud y complejidad adecuadas para los objetivos de recuperación, perfil de riesgo y nivel de madurez de la GCN en la organización.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 prueba es realista, se planifica de forma cuidadosa y está acordada con las partes interesadas.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 prueba posee objetivos y criterios de éxito claramente definidos que han sido autorizados por la alta dirección.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 prueba genera un informe resumido y análisis posterior.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 ejercicio genera un informe posterior que contiene medidas correctivas y un calendario para su puesta en marcha.</a:t>
            </a:r>
          </a:p>
        </p:txBody>
      </p:sp>
      <p:pic>
        <p:nvPicPr>
          <p:cNvPr id="2050" name="Picture 2" descr="Money savings estimation, files organization system, financial report icons set. Budget planning, records management, cash flow statement metaphors. Vector isolated concept metaphor illustrations">
            <a:extLst>
              <a:ext uri="{FF2B5EF4-FFF2-40B4-BE49-F238E27FC236}">
                <a16:creationId xmlns:a16="http://schemas.microsoft.com/office/drawing/2014/main" id="{1E002BA6-5AF4-C845-8858-261E71A9C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8" t="10584" r="5703" b="29509"/>
          <a:stretch/>
        </p:blipFill>
        <p:spPr bwMode="auto">
          <a:xfrm>
            <a:off x="154113" y="2527138"/>
            <a:ext cx="3133617" cy="31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27D273E-E6B1-4A4D-9827-13A1E8DBA2C7}"/>
              </a:ext>
            </a:extLst>
          </p:cNvPr>
          <p:cNvSpPr/>
          <p:nvPr/>
        </p:nvSpPr>
        <p:spPr>
          <a:xfrm>
            <a:off x="25797" y="647271"/>
            <a:ext cx="8176932" cy="5024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363</Words>
  <Application>Microsoft Macintosh PowerPoint</Application>
  <PresentationFormat>Panorámica</PresentationFormat>
  <Paragraphs>21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13</cp:revision>
  <dcterms:modified xsi:type="dcterms:W3CDTF">2022-05-10T03:40:13Z</dcterms:modified>
</cp:coreProperties>
</file>