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9" r:id="rId3"/>
    <p:sldId id="272" r:id="rId4"/>
    <p:sldId id="273" r:id="rId5"/>
    <p:sldId id="260" r:id="rId6"/>
    <p:sldId id="274" r:id="rId7"/>
    <p:sldId id="275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hkn8Xp4CMQ+4gJfX4eKNiCzBO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2B6"/>
    <a:srgbClr val="A5E7EA"/>
    <a:srgbClr val="1B2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0B20FA-9D5F-4369-A9EC-188287536164}">
  <a:tblStyle styleId="{7C0B20FA-9D5F-4369-A9EC-188287536164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3909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0704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7881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7693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92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/>
          <p:nvPr/>
        </p:nvSpPr>
        <p:spPr>
          <a:xfrm>
            <a:off x="1902234" y="2823358"/>
            <a:ext cx="8136824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CF02_5_3_video_ejemplo de hallazgo</a:t>
            </a:r>
          </a:p>
        </p:txBody>
      </p:sp>
      <p:sp>
        <p:nvSpPr>
          <p:cNvPr id="85" name="Google Shape;85;p2"/>
          <p:cNvSpPr/>
          <p:nvPr/>
        </p:nvSpPr>
        <p:spPr>
          <a:xfrm>
            <a:off x="1902234" y="4350894"/>
            <a:ext cx="789176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1200"/>
            </a:pPr>
            <a:r>
              <a:rPr lang="es-ES" b="1" dirty="0">
                <a:solidFill>
                  <a:schemeClr val="dk1"/>
                </a:solidFill>
              </a:rPr>
              <a:t>Video </a:t>
            </a:r>
            <a:r>
              <a:rPr lang="es-ES" b="1" dirty="0" err="1">
                <a:solidFill>
                  <a:schemeClr val="dk1"/>
                </a:solidFill>
              </a:rPr>
              <a:t>Motion</a:t>
            </a:r>
            <a:r>
              <a:rPr lang="es-ES" b="1" dirty="0">
                <a:solidFill>
                  <a:schemeClr val="dk1"/>
                </a:solidFill>
              </a:rPr>
              <a:t> </a:t>
            </a:r>
            <a:r>
              <a:rPr lang="es-ES" b="1" dirty="0" err="1">
                <a:solidFill>
                  <a:schemeClr val="dk1"/>
                </a:solidFill>
              </a:rPr>
              <a:t>Graphics</a:t>
            </a:r>
            <a:r>
              <a:rPr lang="es-ES" b="1" dirty="0">
                <a:solidFill>
                  <a:schemeClr val="dk1"/>
                </a:solidFill>
              </a:rPr>
              <a:t> + Presentador</a:t>
            </a:r>
            <a:r>
              <a:rPr lang="es-ES" b="1" dirty="0"/>
              <a:t> </a:t>
            </a:r>
          </a:p>
          <a:p>
            <a:pPr>
              <a:buClr>
                <a:schemeClr val="dk1"/>
              </a:buClr>
              <a:buSzPts val="1200"/>
            </a:pPr>
            <a:r>
              <a:rPr lang="es-ES" dirty="0">
                <a:solidFill>
                  <a:schemeClr val="dk1"/>
                </a:solidFill>
              </a:rPr>
              <a:t>Producción audiovisual donde el presentador del equipo de producción lee un guion por medio de </a:t>
            </a:r>
            <a:r>
              <a:rPr lang="es-ES" dirty="0" err="1">
                <a:solidFill>
                  <a:schemeClr val="dk1"/>
                </a:solidFill>
              </a:rPr>
              <a:t>telepronter</a:t>
            </a:r>
            <a:r>
              <a:rPr lang="es-ES" dirty="0">
                <a:solidFill>
                  <a:schemeClr val="dk1"/>
                </a:solidFill>
              </a:rPr>
              <a:t> y a medida que habla se acompaña de imágenes y material pregrabado.</a:t>
            </a:r>
            <a:endParaRPr lang="es-ES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modo de infografía o gráfico, que continúe con la identidad visual, se van presentando cada uno de los aspectos, conforme se van diciendo.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92278" y="4397160"/>
            <a:ext cx="6575650" cy="309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Revisiones del SGCN incluyendo proveedores y subcontratistas esenciales.</a:t>
            </a:r>
            <a:endParaRPr lang="es-CO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Comentarios de las partes interesadas, incluyendo observaciones independientes.</a:t>
            </a:r>
            <a:endParaRPr lang="es-CO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Técnicas, productos o procedimientos que mejoren la eficacia del SGCN.</a:t>
            </a:r>
            <a:endParaRPr lang="es-CO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El estado de las acciones preventivas y correctivas y recomendaciones de mejora.</a:t>
            </a:r>
            <a:endParaRPr lang="es-CO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El nivel de los riesgos residuales y el riesgo aceptable.</a:t>
            </a:r>
            <a:endParaRPr lang="es-CO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30" name="Google Shape;130;p5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31" name="Google Shape;13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723BCA6-E4CE-E64B-8C45-ADFBF765A440}"/>
              </a:ext>
            </a:extLst>
          </p:cNvPr>
          <p:cNvSpPr/>
          <p:nvPr/>
        </p:nvSpPr>
        <p:spPr>
          <a:xfrm>
            <a:off x="511133" y="354635"/>
            <a:ext cx="1880171" cy="776628"/>
          </a:xfrm>
          <a:prstGeom prst="rect">
            <a:avLst/>
          </a:prstGeom>
          <a:solidFill>
            <a:srgbClr val="A5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13835F5-C6C9-C946-BBD8-D3E09CF51184}"/>
              </a:ext>
            </a:extLst>
          </p:cNvPr>
          <p:cNvSpPr/>
          <p:nvPr/>
        </p:nvSpPr>
        <p:spPr>
          <a:xfrm>
            <a:off x="2479390" y="354635"/>
            <a:ext cx="1880171" cy="776628"/>
          </a:xfrm>
          <a:prstGeom prst="rect">
            <a:avLst/>
          </a:prstGeom>
          <a:solidFill>
            <a:srgbClr val="80B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C235E43-8F6F-CD44-8945-DEB5723F89F9}"/>
              </a:ext>
            </a:extLst>
          </p:cNvPr>
          <p:cNvSpPr/>
          <p:nvPr/>
        </p:nvSpPr>
        <p:spPr>
          <a:xfrm>
            <a:off x="4447647" y="354635"/>
            <a:ext cx="1880171" cy="776628"/>
          </a:xfrm>
          <a:prstGeom prst="rect">
            <a:avLst/>
          </a:prstGeom>
          <a:solidFill>
            <a:srgbClr val="A5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B938229-F708-F349-8D32-8219179163CA}"/>
              </a:ext>
            </a:extLst>
          </p:cNvPr>
          <p:cNvSpPr/>
          <p:nvPr/>
        </p:nvSpPr>
        <p:spPr>
          <a:xfrm>
            <a:off x="520658" y="1257300"/>
            <a:ext cx="1880171" cy="776628"/>
          </a:xfrm>
          <a:prstGeom prst="rect">
            <a:avLst/>
          </a:prstGeom>
          <a:solidFill>
            <a:srgbClr val="80B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B822854-15C2-3346-8979-34CDBCA106A5}"/>
              </a:ext>
            </a:extLst>
          </p:cNvPr>
          <p:cNvSpPr/>
          <p:nvPr/>
        </p:nvSpPr>
        <p:spPr>
          <a:xfrm>
            <a:off x="2488915" y="1257300"/>
            <a:ext cx="1880171" cy="776628"/>
          </a:xfrm>
          <a:prstGeom prst="rect">
            <a:avLst/>
          </a:prstGeom>
          <a:solidFill>
            <a:srgbClr val="A5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9ED78CF-337D-1449-87E9-7DD290447030}"/>
              </a:ext>
            </a:extLst>
          </p:cNvPr>
          <p:cNvSpPr/>
          <p:nvPr/>
        </p:nvSpPr>
        <p:spPr>
          <a:xfrm>
            <a:off x="728419" y="481339"/>
            <a:ext cx="1464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Proveedores y subcontratistas</a:t>
            </a:r>
            <a:endParaRPr lang="es-C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C5DA9EF-2159-CE45-B7D7-F4BAD980D3B7}"/>
              </a:ext>
            </a:extLst>
          </p:cNvPr>
          <p:cNvSpPr/>
          <p:nvPr/>
        </p:nvSpPr>
        <p:spPr>
          <a:xfrm>
            <a:off x="2760392" y="471562"/>
            <a:ext cx="1575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Comentarios y observaciones</a:t>
            </a:r>
            <a:endParaRPr lang="es-CO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21D6C22-C089-0544-942F-3028C7A2D197}"/>
              </a:ext>
            </a:extLst>
          </p:cNvPr>
          <p:cNvSpPr/>
          <p:nvPr/>
        </p:nvSpPr>
        <p:spPr>
          <a:xfrm>
            <a:off x="4778013" y="484618"/>
            <a:ext cx="1317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Mejoramiento de la eficacia </a:t>
            </a:r>
            <a:endParaRPr lang="es-CO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007181F-AA20-D748-9B4F-D85AC7CDE61B}"/>
              </a:ext>
            </a:extLst>
          </p:cNvPr>
          <p:cNvSpPr/>
          <p:nvPr/>
        </p:nvSpPr>
        <p:spPr>
          <a:xfrm>
            <a:off x="545879" y="1404552"/>
            <a:ext cx="1880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Acciones preventivas y correctivas </a:t>
            </a:r>
            <a:endParaRPr lang="es-CO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51ED2D3-1899-164F-9497-4387CB9B3801}"/>
              </a:ext>
            </a:extLst>
          </p:cNvPr>
          <p:cNvSpPr/>
          <p:nvPr/>
        </p:nvSpPr>
        <p:spPr>
          <a:xfrm>
            <a:off x="2567894" y="1393547"/>
            <a:ext cx="1735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Riesgos residuales y aceptables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562224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Hasta formar los nueve aspectos a tener presente en un SGCN.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92278" y="4397160"/>
            <a:ext cx="6457950" cy="174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6. Las vulnerabilidades o amenazas no abordadas adecuadamente en el análisis de riesgos previos.</a:t>
            </a:r>
            <a:endParaRPr lang="es-CO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/>
            <a:r>
              <a:rPr lang="es-CO" sz="1800" dirty="0">
                <a:latin typeface="Arial" panose="020B0604020202020204" pitchFamily="34" charset="0"/>
                <a:ea typeface="Arial" panose="020B0604020202020204" pitchFamily="34" charset="0"/>
              </a:rPr>
              <a:t>7. </a:t>
            </a: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Las acciones de seguimiento de las revisiones anteriores acometidas por la dirección.</a:t>
            </a:r>
            <a:endParaRPr lang="es-CO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/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8. Cambios internos o externos que pudieran afectar al SGCN.</a:t>
            </a:r>
            <a:endParaRPr lang="es-CO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/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9. Resultados de los ejercicios realizados, lecciones aprendidas de posibles incidentes y programas de formación en educación y concienciación.</a:t>
            </a:r>
            <a:endParaRPr lang="es-CO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46" name="Google Shape;146;p6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47" name="Google Shape;147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2D357AD-0B56-5649-9773-29621CA46D9E}"/>
              </a:ext>
            </a:extLst>
          </p:cNvPr>
          <p:cNvSpPr/>
          <p:nvPr/>
        </p:nvSpPr>
        <p:spPr>
          <a:xfrm>
            <a:off x="511133" y="354635"/>
            <a:ext cx="1880171" cy="776628"/>
          </a:xfrm>
          <a:prstGeom prst="rect">
            <a:avLst/>
          </a:prstGeom>
          <a:solidFill>
            <a:srgbClr val="A5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7E6CEC6-96B4-4F49-98F8-33FA2A922EC9}"/>
              </a:ext>
            </a:extLst>
          </p:cNvPr>
          <p:cNvSpPr/>
          <p:nvPr/>
        </p:nvSpPr>
        <p:spPr>
          <a:xfrm>
            <a:off x="2479390" y="354635"/>
            <a:ext cx="1880171" cy="776628"/>
          </a:xfrm>
          <a:prstGeom prst="rect">
            <a:avLst/>
          </a:prstGeom>
          <a:solidFill>
            <a:srgbClr val="80B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C7249FA-61A4-624D-AAE5-752FF625152D}"/>
              </a:ext>
            </a:extLst>
          </p:cNvPr>
          <p:cNvSpPr/>
          <p:nvPr/>
        </p:nvSpPr>
        <p:spPr>
          <a:xfrm>
            <a:off x="4447647" y="354635"/>
            <a:ext cx="1880171" cy="776628"/>
          </a:xfrm>
          <a:prstGeom prst="rect">
            <a:avLst/>
          </a:prstGeom>
          <a:solidFill>
            <a:srgbClr val="A5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462EFB6-4A27-5249-99F7-73F259A7BEBC}"/>
              </a:ext>
            </a:extLst>
          </p:cNvPr>
          <p:cNvSpPr/>
          <p:nvPr/>
        </p:nvSpPr>
        <p:spPr>
          <a:xfrm>
            <a:off x="520658" y="1257300"/>
            <a:ext cx="1880171" cy="776628"/>
          </a:xfrm>
          <a:prstGeom prst="rect">
            <a:avLst/>
          </a:prstGeom>
          <a:solidFill>
            <a:srgbClr val="80B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E06D943-F4C0-B34C-BE71-CF99243BFF05}"/>
              </a:ext>
            </a:extLst>
          </p:cNvPr>
          <p:cNvSpPr/>
          <p:nvPr/>
        </p:nvSpPr>
        <p:spPr>
          <a:xfrm>
            <a:off x="2488915" y="1257300"/>
            <a:ext cx="1880171" cy="776628"/>
          </a:xfrm>
          <a:prstGeom prst="rect">
            <a:avLst/>
          </a:prstGeom>
          <a:solidFill>
            <a:srgbClr val="A5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68008F7-6438-8140-AB55-B2F3A4E635B6}"/>
              </a:ext>
            </a:extLst>
          </p:cNvPr>
          <p:cNvSpPr/>
          <p:nvPr/>
        </p:nvSpPr>
        <p:spPr>
          <a:xfrm>
            <a:off x="4457172" y="1257300"/>
            <a:ext cx="1880171" cy="776628"/>
          </a:xfrm>
          <a:prstGeom prst="rect">
            <a:avLst/>
          </a:prstGeom>
          <a:solidFill>
            <a:srgbClr val="80B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27F89A2-B687-4140-A019-496F3D6D17F0}"/>
              </a:ext>
            </a:extLst>
          </p:cNvPr>
          <p:cNvSpPr/>
          <p:nvPr/>
        </p:nvSpPr>
        <p:spPr>
          <a:xfrm>
            <a:off x="520658" y="2121410"/>
            <a:ext cx="1880171" cy="776628"/>
          </a:xfrm>
          <a:prstGeom prst="rect">
            <a:avLst/>
          </a:prstGeom>
          <a:solidFill>
            <a:srgbClr val="A5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10B8D79-7107-1A40-8CCE-37426F0F7803}"/>
              </a:ext>
            </a:extLst>
          </p:cNvPr>
          <p:cNvSpPr/>
          <p:nvPr/>
        </p:nvSpPr>
        <p:spPr>
          <a:xfrm>
            <a:off x="2488915" y="2121410"/>
            <a:ext cx="1880171" cy="776628"/>
          </a:xfrm>
          <a:prstGeom prst="rect">
            <a:avLst/>
          </a:prstGeom>
          <a:solidFill>
            <a:srgbClr val="80B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97B3C8E-35ED-9B4C-A4C0-B1F277BC13E0}"/>
              </a:ext>
            </a:extLst>
          </p:cNvPr>
          <p:cNvSpPr/>
          <p:nvPr/>
        </p:nvSpPr>
        <p:spPr>
          <a:xfrm>
            <a:off x="4457172" y="2121410"/>
            <a:ext cx="1880171" cy="776628"/>
          </a:xfrm>
          <a:prstGeom prst="rect">
            <a:avLst/>
          </a:prstGeom>
          <a:solidFill>
            <a:srgbClr val="A5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9144973-1080-8F4F-8FE7-DC6FC66812C5}"/>
              </a:ext>
            </a:extLst>
          </p:cNvPr>
          <p:cNvSpPr/>
          <p:nvPr/>
        </p:nvSpPr>
        <p:spPr>
          <a:xfrm>
            <a:off x="728419" y="481339"/>
            <a:ext cx="1464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Proveedores y subcontratistas</a:t>
            </a:r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3B2FEAC-B241-2D4F-BEA4-41ECBF8663FC}"/>
              </a:ext>
            </a:extLst>
          </p:cNvPr>
          <p:cNvSpPr/>
          <p:nvPr/>
        </p:nvSpPr>
        <p:spPr>
          <a:xfrm>
            <a:off x="2760392" y="471562"/>
            <a:ext cx="1575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Comentarios y observaciones</a:t>
            </a: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87A88A5-9F68-3B4C-9E75-229970C8552D}"/>
              </a:ext>
            </a:extLst>
          </p:cNvPr>
          <p:cNvSpPr/>
          <p:nvPr/>
        </p:nvSpPr>
        <p:spPr>
          <a:xfrm>
            <a:off x="4778013" y="484618"/>
            <a:ext cx="1317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Mejoramiento de la eficacia 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E5340DE-CADF-544E-9E87-30D2CAAD5DC7}"/>
              </a:ext>
            </a:extLst>
          </p:cNvPr>
          <p:cNvSpPr/>
          <p:nvPr/>
        </p:nvSpPr>
        <p:spPr>
          <a:xfrm>
            <a:off x="545879" y="1404552"/>
            <a:ext cx="1880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Acciones preventivas y correctivas 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4ECA78-09E5-4047-9D87-81E8A036A9FE}"/>
              </a:ext>
            </a:extLst>
          </p:cNvPr>
          <p:cNvSpPr/>
          <p:nvPr/>
        </p:nvSpPr>
        <p:spPr>
          <a:xfrm>
            <a:off x="2567894" y="1393547"/>
            <a:ext cx="1735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Riesgos residuales y aceptables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897791F-2E0C-2C43-800D-6BF18EF2FBF5}"/>
              </a:ext>
            </a:extLst>
          </p:cNvPr>
          <p:cNvSpPr/>
          <p:nvPr/>
        </p:nvSpPr>
        <p:spPr>
          <a:xfrm>
            <a:off x="4657012" y="1364726"/>
            <a:ext cx="1539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Vulnerabilidades o amenazas </a:t>
            </a:r>
            <a:endParaRPr lang="es-CO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CADC368-44C5-C14D-9A4C-ED7B7CEF7842}"/>
              </a:ext>
            </a:extLst>
          </p:cNvPr>
          <p:cNvSpPr/>
          <p:nvPr/>
        </p:nvSpPr>
        <p:spPr>
          <a:xfrm>
            <a:off x="2656977" y="2264950"/>
            <a:ext cx="1637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Cambios internos o externos</a:t>
            </a:r>
            <a:endParaRPr lang="es-C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C97AD9D-977A-BD4A-A1B0-579E4374A2FC}"/>
              </a:ext>
            </a:extLst>
          </p:cNvPr>
          <p:cNvSpPr/>
          <p:nvPr/>
        </p:nvSpPr>
        <p:spPr>
          <a:xfrm>
            <a:off x="4596940" y="2372671"/>
            <a:ext cx="1637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Resultados</a:t>
            </a:r>
            <a:endParaRPr lang="es-CO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2A0D5F5-4278-B644-A84D-E04EA66D3BD2}"/>
              </a:ext>
            </a:extLst>
          </p:cNvPr>
          <p:cNvSpPr/>
          <p:nvPr/>
        </p:nvSpPr>
        <p:spPr>
          <a:xfrm>
            <a:off x="667425" y="2325984"/>
            <a:ext cx="1637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Seguimiento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3317291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Finalmente cierra el presentador hablándole a 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cámara.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Finalmente, cabe decir que todas las decisiones suelen ir acompañadas de la aprobación de la disposición de los requisitos económicos y presupuestarios en consonancia con las necesidades de recursos detectadas por la propia organización.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63" name="Google Shape;163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Picture 2" descr="Hombre silueta Modelo 3D $19 - .obj .3ds .max .ma .c4d - Free3D">
            <a:extLst>
              <a:ext uri="{FF2B5EF4-FFF2-40B4-BE49-F238E27FC236}">
                <a16:creationId xmlns:a16="http://schemas.microsoft.com/office/drawing/2014/main" id="{62F18EDC-AD93-5C49-A390-32CBE2060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9" t="-398" r="34401" b="65843"/>
          <a:stretch/>
        </p:blipFill>
        <p:spPr bwMode="auto">
          <a:xfrm>
            <a:off x="2180821" y="33366"/>
            <a:ext cx="2930555" cy="32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3551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dirty="0"/>
              <a:t>Inicia con el logo animado del SENA.</a:t>
            </a:r>
          </a:p>
          <a:p>
            <a:endParaRPr lang="es-CO" dirty="0"/>
          </a:p>
          <a:p>
            <a:r>
              <a:rPr lang="es-CO" dirty="0"/>
              <a:t>Título: </a:t>
            </a:r>
            <a:r>
              <a:rPr lang="es-CO" b="1" dirty="0"/>
              <a:t>Planes de mejora continua</a:t>
            </a:r>
          </a:p>
        </p:txBody>
      </p:sp>
      <p:sp>
        <p:nvSpPr>
          <p:cNvPr id="92" name="Google Shape;92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dirty="0"/>
              <a:t>Música de inicio</a:t>
            </a:r>
          </a:p>
        </p:txBody>
      </p:sp>
      <p:sp>
        <p:nvSpPr>
          <p:cNvPr id="95" name="Google Shape;95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SENA logo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98" name="Google Shape;98;p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99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A90BD7-7D29-1F48-ADCE-00217F2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4" b="9110"/>
          <a:stretch/>
        </p:blipFill>
        <p:spPr bwMode="auto">
          <a:xfrm>
            <a:off x="101777" y="-12004"/>
            <a:ext cx="6668137" cy="337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6896100" y="1257300"/>
            <a:ext cx="474452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video inicia con el presentador hablándole a la cámara.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50"/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En la construcción de los planes de mejora continua siempre se deben contemplar los recursos sugeridos.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98" name="Google Shape;98;p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99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Picture 2" descr="Hombre silueta Modelo 3D $19 - .obj .3ds .max .ma .c4d - Free3D">
            <a:extLst>
              <a:ext uri="{FF2B5EF4-FFF2-40B4-BE49-F238E27FC236}">
                <a16:creationId xmlns:a16="http://schemas.microsoft.com/office/drawing/2014/main" id="{0AD14703-43A6-8B48-9864-B5F71BB83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9" t="-398" r="34401" b="65843"/>
          <a:stretch/>
        </p:blipFill>
        <p:spPr bwMode="auto">
          <a:xfrm>
            <a:off x="1954198" y="33366"/>
            <a:ext cx="2930555" cy="32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896100" y="1257300"/>
            <a:ext cx="4857536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 aparece al lado de él o ella un vector que refuerza la idea de lo que está explicando.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50"/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Por ejemplo,  un centro de datos no cuenta con los mecanismos necesarios que garanticen que solo personal autorizado y con los conocimientos específicos sean quienes manipulen los dispositivos que allí se encuentran.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www.freepik.es</a:t>
            </a:r>
            <a:r>
              <a:rPr lang="es-ES" sz="1200" dirty="0">
                <a:solidFill>
                  <a:schemeClr val="dk1"/>
                </a:solidFill>
              </a:rPr>
              <a:t>/vector-gratis/ilustracion-concepto-alojamiento-nube_6183217.htm#query=data%20center&amp;position=13&amp;from_view=</a:t>
            </a:r>
            <a:r>
              <a:rPr lang="es-ES" sz="1200" dirty="0" err="1">
                <a:solidFill>
                  <a:schemeClr val="dk1"/>
                </a:solidFill>
              </a:rPr>
              <a:t>search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14" name="Google Shape;114;p4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15" name="Google Shape;11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Picture 2" descr="Hombre silueta Modelo 3D $19 - .obj .3ds .max .ma .c4d - Free3D">
            <a:extLst>
              <a:ext uri="{FF2B5EF4-FFF2-40B4-BE49-F238E27FC236}">
                <a16:creationId xmlns:a16="http://schemas.microsoft.com/office/drawing/2014/main" id="{6C9D5E33-3B19-0242-834E-CC90F6D9C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9" t="-398" r="34401" b="65843"/>
          <a:stretch/>
        </p:blipFill>
        <p:spPr bwMode="auto">
          <a:xfrm>
            <a:off x="3321253" y="22299"/>
            <a:ext cx="2930555" cy="32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lustración de concepto de alojamiento de la nube vector gratuito">
            <a:extLst>
              <a:ext uri="{FF2B5EF4-FFF2-40B4-BE49-F238E27FC236}">
                <a16:creationId xmlns:a16="http://schemas.microsoft.com/office/drawing/2014/main" id="{1CA231F5-EC8D-4C4A-B93F-EF8E54C01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" t="8993" r="6492" b="6689"/>
          <a:stretch/>
        </p:blipFill>
        <p:spPr bwMode="auto">
          <a:xfrm>
            <a:off x="357457" y="1257300"/>
            <a:ext cx="2847663" cy="182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6896100" y="1257300"/>
            <a:ext cx="4826713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Cambia la pantalla para mostrar el ejemplo. Aparece un data center con una persona que otorga el acceso para ingresar, tal como se muestra en la referencia.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50"/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Actualmente, solo se cuenta con candado común y corriente y es la secretaria, quien tiene copia de esta llave y le permite el ingreso a personas que no hace parte de esta área. En un proceso de auditoría, este hallazgo se reporta como negativo en el informe.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www.freepik.es</a:t>
            </a:r>
            <a:r>
              <a:rPr lang="es-ES" sz="1200" dirty="0">
                <a:solidFill>
                  <a:schemeClr val="dk1"/>
                </a:solidFill>
              </a:rPr>
              <a:t>/vector-gratis/plantilla-centro-datos-isometricos_9587428.htm#page=3&amp;query=data%20center&amp;position=31&amp;from_view=</a:t>
            </a:r>
            <a:r>
              <a:rPr lang="es-ES" sz="1200" dirty="0" err="1">
                <a:solidFill>
                  <a:schemeClr val="dk1"/>
                </a:solidFill>
              </a:rPr>
              <a:t>search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30" name="Google Shape;130;p5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31" name="Google Shape;13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22" name="Picture 2" descr="Plantilla de centro de datos isométricos vector gratuito">
            <a:extLst>
              <a:ext uri="{FF2B5EF4-FFF2-40B4-BE49-F238E27FC236}">
                <a16:creationId xmlns:a16="http://schemas.microsoft.com/office/drawing/2014/main" id="{D16F41DE-AA93-1E4B-A160-CA9EFED3F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653" y="81310"/>
            <a:ext cx="3745644" cy="320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 de manera dividida y apareciendo, conforme se van diciendo, se muestran tres procesos a implementar para subsanar el hallazgo anterior.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50"/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El </a:t>
            </a:r>
            <a:r>
              <a:rPr lang="es-CO" dirty="0" smtClean="0">
                <a:latin typeface="Arial" panose="020B0604020202020204" pitchFamily="34" charset="0"/>
                <a:ea typeface="Arial" panose="020B0604020202020204" pitchFamily="34" charset="0"/>
              </a:rPr>
              <a:t>sistema </a:t>
            </a: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de gestión de la continuidad del negocio deberá, entonces, realizar los cambios necesarios para subsanarlo y por ende, necesitará de algunos recursos como: la compra de una chapa con tecnología biométrica para cumplir con la norma de seguridad, segundo, la contratación de una empresa o persona que realice la configuración e instalación de la medida de seguridad y luego, registrar la mejora realizada.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6867525" y="4787850"/>
            <a:ext cx="5333999" cy="20701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https://www.freepik.es/vector-gratis/conjunto-composicion-ingenieros-ti-2x2_6346198.htm#page=4&amp;query=data%20center&amp;position=20&amp;from_view=searchhttps://</a:t>
            </a:r>
            <a:r>
              <a:rPr lang="es-ES" sz="1200" dirty="0" smtClean="0">
                <a:solidFill>
                  <a:schemeClr val="dk1"/>
                </a:solidFill>
              </a:rPr>
              <a:t>stock.adobe.com/co/images/id/443449414?as_audience=srp&amp;as_campaign=Freepik&amp;get_facets=1&amp;order=relevance&amp;safe_search=1&amp;as_content=api&amp;k=data%20center%20biometrico&amp;filterscontent_typezip_vector=1&amp;tduid=58d5dcab88cd4f318bf9cd67f089f83c&amp;as_channel=affiliate&amp;as_campclass=redirect&amp;as_source=arvato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46" name="Google Shape;146;p6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47" name="Google Shape;147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46" name="Picture 2" descr="Conjunto de composición de ingenieros de ti 2x2 vector gratuito">
            <a:extLst>
              <a:ext uri="{FF2B5EF4-FFF2-40B4-BE49-F238E27FC236}">
                <a16:creationId xmlns:a16="http://schemas.microsoft.com/office/drawing/2014/main" id="{5ED62136-114E-6548-BD3B-F63FA008A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8" t="8981" r="3008" b="56019"/>
          <a:stretch/>
        </p:blipFill>
        <p:spPr bwMode="auto">
          <a:xfrm>
            <a:off x="2155413" y="972476"/>
            <a:ext cx="2297800" cy="177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onjunto de composición de ingenieros de ti 2x2 vector gratuito">
            <a:extLst>
              <a:ext uri="{FF2B5EF4-FFF2-40B4-BE49-F238E27FC236}">
                <a16:creationId xmlns:a16="http://schemas.microsoft.com/office/drawing/2014/main" id="{F104A767-F17C-9849-85E0-912A01E74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3" t="60186" r="2293" b="4814"/>
          <a:stretch/>
        </p:blipFill>
        <p:spPr bwMode="auto">
          <a:xfrm>
            <a:off x="4472114" y="993710"/>
            <a:ext cx="2297800" cy="177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B6E965C-68E3-B444-912A-13C8A6608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11" y="992261"/>
            <a:ext cx="1773138" cy="17731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97C22BC-6334-7A46-A0A4-625F9802F113}"/>
              </a:ext>
            </a:extLst>
          </p:cNvPr>
          <p:cNvSpPr/>
          <p:nvPr/>
        </p:nvSpPr>
        <p:spPr>
          <a:xfrm>
            <a:off x="709341" y="294612"/>
            <a:ext cx="1152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Norma de seguridad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A687EE-9E68-C843-B728-328D3F0EC592}"/>
              </a:ext>
            </a:extLst>
          </p:cNvPr>
          <p:cNvSpPr/>
          <p:nvPr/>
        </p:nvSpPr>
        <p:spPr>
          <a:xfrm>
            <a:off x="2293687" y="294612"/>
            <a:ext cx="1867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Configuración e instalación 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DBAC2BB-7408-5840-91C1-2DD578E072F6}"/>
              </a:ext>
            </a:extLst>
          </p:cNvPr>
          <p:cNvSpPr/>
          <p:nvPr/>
        </p:nvSpPr>
        <p:spPr>
          <a:xfrm>
            <a:off x="4783284" y="357616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Registrar la mejora </a:t>
            </a:r>
            <a:endParaRPr lang="es-CO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6896100" y="1257300"/>
            <a:ext cx="4364376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Después se muestra un computador donde se deja registrado cada uno de los procesos realizados.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Todo lo anterior se debe dar bajo parámetros de calidad y siguiendo los procesos internos de la organización, ya que posteriormente, esta misma solución, luego será auditada.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stock.adobe.com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</a:t>
            </a:r>
            <a:r>
              <a:rPr lang="es-ES" sz="1200" dirty="0">
                <a:solidFill>
                  <a:schemeClr val="dk1"/>
                </a:solidFill>
              </a:rPr>
              <a:t>/video/business-analytics-financial-data-report-web-traffic-analysis-information-on-web-dashboard-with-graph-chart-data-monitoring-software-application-technology-2d-animation-4k-video-clip/467631545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63" name="Google Shape;163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6280039A-FECB-FA4D-BBF2-CA54EEA67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875"/>
          <a:stretch/>
        </p:blipFill>
        <p:spPr>
          <a:xfrm>
            <a:off x="92278" y="-3293"/>
            <a:ext cx="6677636" cy="331553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dirty="0">
                <a:solidFill>
                  <a:schemeClr val="dk1"/>
                </a:solidFill>
              </a:rPr>
              <a:t>Aparece nuevamente el presentador y al lado de él un equipo analizando dichos procesos.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50"/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La implementación de los planes de mejora continua, en la mayoría de las ocasiones, tiene asignado a un  equipo de trabajo encargado de velar porque estos procesos se lleven a cabo de la manera correcta y garanticen que se subsane el problema que se vio reflejado en la auditoría.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www.freepik.es</a:t>
            </a:r>
            <a:r>
              <a:rPr lang="es-ES" sz="1200" dirty="0">
                <a:solidFill>
                  <a:schemeClr val="dk1"/>
                </a:solidFill>
              </a:rPr>
              <a:t>/vector-gratis/personas-analizando-tablas-crecimiento_12643932.htm#&amp;position=4&amp;from_view=</a:t>
            </a:r>
            <a:r>
              <a:rPr lang="es-ES" sz="1200" dirty="0" err="1">
                <a:solidFill>
                  <a:schemeClr val="dk1"/>
                </a:solidFill>
              </a:rPr>
              <a:t>detail#query</a:t>
            </a:r>
            <a:r>
              <a:rPr lang="es-ES" sz="1200" dirty="0">
                <a:solidFill>
                  <a:schemeClr val="dk1"/>
                </a:solidFill>
              </a:rPr>
              <a:t>=</a:t>
            </a:r>
            <a:r>
              <a:rPr lang="es-ES" sz="1200" dirty="0" err="1">
                <a:solidFill>
                  <a:schemeClr val="dk1"/>
                </a:solidFill>
              </a:rPr>
              <a:t>a&amp;position</a:t>
            </a:r>
            <a:r>
              <a:rPr lang="es-ES" sz="1200" dirty="0">
                <a:solidFill>
                  <a:schemeClr val="dk1"/>
                </a:solidFill>
              </a:rPr>
              <a:t>=4&amp;from_view=</a:t>
            </a:r>
            <a:r>
              <a:rPr lang="es-ES" sz="1200" dirty="0" err="1">
                <a:solidFill>
                  <a:schemeClr val="dk1"/>
                </a:solidFill>
              </a:rPr>
              <a:t>detail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98" name="Google Shape;98;p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99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Picture 2" descr="Hombre silueta Modelo 3D $19 - .obj .3ds .max .ma .c4d - Free3D">
            <a:extLst>
              <a:ext uri="{FF2B5EF4-FFF2-40B4-BE49-F238E27FC236}">
                <a16:creationId xmlns:a16="http://schemas.microsoft.com/office/drawing/2014/main" id="{F9706D7D-3619-9746-8591-B77CF6B54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9" t="-398" r="34401" b="65843"/>
          <a:stretch/>
        </p:blipFill>
        <p:spPr bwMode="auto">
          <a:xfrm>
            <a:off x="3321253" y="22299"/>
            <a:ext cx="2930555" cy="32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ersonas analizando tablas de crecimiento vector gratuito">
            <a:extLst>
              <a:ext uri="{FF2B5EF4-FFF2-40B4-BE49-F238E27FC236}">
                <a16:creationId xmlns:a16="http://schemas.microsoft.com/office/drawing/2014/main" id="{191DD2E3-8D5C-7942-A705-42F6B8D47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2" y="941528"/>
            <a:ext cx="3156821" cy="210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599280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Continúa el presentador y ahora aparece al lado de él la palabra: Aspectos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50"/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Es por ello que se deben tener en cuenta los siguientes aspectos en un plan de mejora continua en un SGCN.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14" name="Google Shape;114;p4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15" name="Google Shape;11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Picture 2" descr="Hombre silueta Modelo 3D $19 - .obj .3ds .max .ma .c4d - Free3D">
            <a:extLst>
              <a:ext uri="{FF2B5EF4-FFF2-40B4-BE49-F238E27FC236}">
                <a16:creationId xmlns:a16="http://schemas.microsoft.com/office/drawing/2014/main" id="{E8AA99FC-4ADB-934B-8FD7-A835EFD83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9" t="-398" r="34401" b="65843"/>
          <a:stretch/>
        </p:blipFill>
        <p:spPr bwMode="auto">
          <a:xfrm>
            <a:off x="3321253" y="65450"/>
            <a:ext cx="2930555" cy="32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E935F69-BAB8-6940-BCC4-8F9AD6D20E4A}"/>
              </a:ext>
            </a:extLst>
          </p:cNvPr>
          <p:cNvSpPr/>
          <p:nvPr/>
        </p:nvSpPr>
        <p:spPr>
          <a:xfrm>
            <a:off x="1103850" y="1352845"/>
            <a:ext cx="19143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000" b="1" dirty="0">
                <a:latin typeface="Arial" panose="020B0604020202020204" pitchFamily="34" charset="0"/>
                <a:ea typeface="Arial" panose="020B0604020202020204" pitchFamily="34" charset="0"/>
              </a:rPr>
              <a:t>Aspectos</a:t>
            </a:r>
            <a:endParaRPr lang="es-CO" sz="3000" b="1" dirty="0"/>
          </a:p>
        </p:txBody>
      </p:sp>
    </p:spTree>
    <p:extLst>
      <p:ext uri="{BB962C8B-B14F-4D97-AF65-F5344CB8AC3E}">
        <p14:creationId xmlns:p14="http://schemas.microsoft.com/office/powerpoint/2010/main" val="278064473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878</Words>
  <Application>Microsoft Office PowerPoint</Application>
  <PresentationFormat>Panorámica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Usuario</cp:lastModifiedBy>
  <cp:revision>28</cp:revision>
  <dcterms:modified xsi:type="dcterms:W3CDTF">2022-05-11T23:41:49Z</dcterms:modified>
</cp:coreProperties>
</file>