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CF02_5_4_gráfico_documentación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436151" y="1095785"/>
            <a:ext cx="3654398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</a:t>
            </a:r>
            <a:r>
              <a:rPr lang="es-ES" dirty="0">
                <a:solidFill>
                  <a:schemeClr val="dk1"/>
                </a:solidFill>
              </a:rPr>
              <a:t>r realizar gráfico de acuerdo </a:t>
            </a:r>
            <a:r>
              <a:rPr lang="es-ES">
                <a:solidFill>
                  <a:schemeClr val="dk1"/>
                </a:solidFill>
              </a:rPr>
              <a:t>a referencia visual dada.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4947662"/>
            <a:ext cx="3948174" cy="19103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stock.adobe.com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images</a:t>
            </a:r>
            <a:r>
              <a:rPr lang="es-ES" sz="1200" dirty="0">
                <a:solidFill>
                  <a:schemeClr val="dk1"/>
                </a:solidFill>
              </a:rPr>
              <a:t>/id/209470330?as_audience=</a:t>
            </a:r>
            <a:r>
              <a:rPr lang="es-ES" sz="1200" dirty="0" err="1">
                <a:solidFill>
                  <a:schemeClr val="dk1"/>
                </a:solidFill>
              </a:rPr>
              <a:t>srp&amp;as_campaign</a:t>
            </a:r>
            <a:r>
              <a:rPr lang="es-ES" sz="1200" dirty="0">
                <a:solidFill>
                  <a:schemeClr val="dk1"/>
                </a:solidFill>
              </a:rPr>
              <a:t>=</a:t>
            </a:r>
            <a:r>
              <a:rPr lang="es-ES" sz="1200" dirty="0" err="1">
                <a:solidFill>
                  <a:schemeClr val="dk1"/>
                </a:solidFill>
              </a:rPr>
              <a:t>Freepik&amp;get_facets</a:t>
            </a:r>
            <a:r>
              <a:rPr lang="es-ES" sz="1200" dirty="0">
                <a:solidFill>
                  <a:schemeClr val="dk1"/>
                </a:solidFill>
              </a:rPr>
              <a:t>=1&amp;order=</a:t>
            </a:r>
            <a:r>
              <a:rPr lang="es-ES" sz="1200" dirty="0" err="1">
                <a:solidFill>
                  <a:schemeClr val="dk1"/>
                </a:solidFill>
              </a:rPr>
              <a:t>relevance&amp;safe_search</a:t>
            </a:r>
            <a:r>
              <a:rPr lang="es-ES" sz="1200" dirty="0">
                <a:solidFill>
                  <a:schemeClr val="dk1"/>
                </a:solidFill>
              </a:rPr>
              <a:t>=1&amp;as_content=</a:t>
            </a:r>
            <a:r>
              <a:rPr lang="es-ES" sz="1200" dirty="0" err="1">
                <a:solidFill>
                  <a:schemeClr val="dk1"/>
                </a:solidFill>
              </a:rPr>
              <a:t>api&amp;k</a:t>
            </a:r>
            <a:r>
              <a:rPr lang="es-ES" sz="1200" dirty="0">
                <a:solidFill>
                  <a:schemeClr val="dk1"/>
                </a:solidFill>
              </a:rPr>
              <a:t>=infograf%C3%ADa%20once&amp;filterscontent_typezip_vector=1&amp;tduid=58d5dcab88cd4f318bf9cd67f089f83c&amp;as_channel=</a:t>
            </a:r>
            <a:r>
              <a:rPr lang="es-ES" sz="1200" dirty="0" err="1">
                <a:solidFill>
                  <a:schemeClr val="dk1"/>
                </a:solidFill>
              </a:rPr>
              <a:t>affiliate&amp;as_campclass</a:t>
            </a:r>
            <a:r>
              <a:rPr lang="es-ES" sz="1200" dirty="0">
                <a:solidFill>
                  <a:schemeClr val="dk1"/>
                </a:solidFill>
              </a:rPr>
              <a:t>=</a:t>
            </a:r>
            <a:r>
              <a:rPr lang="es-ES" sz="1200" dirty="0" err="1">
                <a:solidFill>
                  <a:schemeClr val="dk1"/>
                </a:solidFill>
              </a:rPr>
              <a:t>redirect&amp;as_source</a:t>
            </a:r>
            <a:r>
              <a:rPr lang="es-ES" sz="1200" dirty="0">
                <a:solidFill>
                  <a:schemeClr val="dk1"/>
                </a:solidFill>
              </a:rPr>
              <a:t>=</a:t>
            </a:r>
            <a:r>
              <a:rPr lang="es-ES" sz="1200" dirty="0" err="1">
                <a:solidFill>
                  <a:schemeClr val="dk1"/>
                </a:solidFill>
              </a:rPr>
              <a:t>arvato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Vector infographic templates used for detailed reports. All 11 topics.">
            <a:extLst>
              <a:ext uri="{FF2B5EF4-FFF2-40B4-BE49-F238E27FC236}">
                <a16:creationId xmlns:a16="http://schemas.microsoft.com/office/drawing/2014/main" id="{6A5A003A-53D7-B54D-A6AE-53AC6761C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" r="6987"/>
          <a:stretch/>
        </p:blipFill>
        <p:spPr bwMode="auto">
          <a:xfrm>
            <a:off x="359596" y="1257300"/>
            <a:ext cx="7808328" cy="484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aralelogramo 1">
            <a:extLst>
              <a:ext uri="{FF2B5EF4-FFF2-40B4-BE49-F238E27FC236}">
                <a16:creationId xmlns:a16="http://schemas.microsoft.com/office/drawing/2014/main" id="{56BF0C19-01DD-1849-AFBD-5672E669D7BE}"/>
              </a:ext>
            </a:extLst>
          </p:cNvPr>
          <p:cNvSpPr/>
          <p:nvPr/>
        </p:nvSpPr>
        <p:spPr>
          <a:xfrm flipH="1">
            <a:off x="0" y="1832653"/>
            <a:ext cx="1818526" cy="523982"/>
          </a:xfrm>
          <a:prstGeom prst="parallelogram">
            <a:avLst>
              <a:gd name="adj" fmla="val 93627"/>
            </a:avLst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3C38EFEE-459F-AB46-8DEE-B135DEF90B15}"/>
              </a:ext>
            </a:extLst>
          </p:cNvPr>
          <p:cNvSpPr/>
          <p:nvPr/>
        </p:nvSpPr>
        <p:spPr>
          <a:xfrm flipH="1">
            <a:off x="635286" y="2488486"/>
            <a:ext cx="1818526" cy="523982"/>
          </a:xfrm>
          <a:prstGeom prst="parallelogram">
            <a:avLst>
              <a:gd name="adj" fmla="val 93627"/>
            </a:avLst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8E6A83E0-9B06-7242-8F31-E798A5A8A12F}"/>
              </a:ext>
            </a:extLst>
          </p:cNvPr>
          <p:cNvSpPr/>
          <p:nvPr/>
        </p:nvSpPr>
        <p:spPr>
          <a:xfrm flipH="1">
            <a:off x="1250023" y="3116441"/>
            <a:ext cx="1818526" cy="523982"/>
          </a:xfrm>
          <a:prstGeom prst="parallelogram">
            <a:avLst>
              <a:gd name="adj" fmla="val 93627"/>
            </a:avLst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F3CF490C-976A-D34A-BC34-169B3D3724AC}"/>
              </a:ext>
            </a:extLst>
          </p:cNvPr>
          <p:cNvSpPr/>
          <p:nvPr/>
        </p:nvSpPr>
        <p:spPr>
          <a:xfrm flipH="1">
            <a:off x="1818526" y="3706349"/>
            <a:ext cx="1818526" cy="523982"/>
          </a:xfrm>
          <a:prstGeom prst="parallelogram">
            <a:avLst>
              <a:gd name="adj" fmla="val 93627"/>
            </a:avLst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66F8EB1B-8B4C-7543-9868-EF26B71B216C}"/>
              </a:ext>
            </a:extLst>
          </p:cNvPr>
          <p:cNvSpPr/>
          <p:nvPr/>
        </p:nvSpPr>
        <p:spPr>
          <a:xfrm flipH="1">
            <a:off x="2453812" y="4315280"/>
            <a:ext cx="1818526" cy="523982"/>
          </a:xfrm>
          <a:prstGeom prst="parallelogram">
            <a:avLst>
              <a:gd name="adj" fmla="val 93627"/>
            </a:avLst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56AAA413-C0F8-3847-BA80-6F1BB5409FF2}"/>
              </a:ext>
            </a:extLst>
          </p:cNvPr>
          <p:cNvSpPr/>
          <p:nvPr/>
        </p:nvSpPr>
        <p:spPr>
          <a:xfrm flipH="1">
            <a:off x="3068549" y="4947662"/>
            <a:ext cx="1818526" cy="523982"/>
          </a:xfrm>
          <a:prstGeom prst="parallelogram">
            <a:avLst>
              <a:gd name="adj" fmla="val 93627"/>
            </a:avLst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95CC5C86-8C22-0443-AB71-3A6AD71A887C}"/>
              </a:ext>
            </a:extLst>
          </p:cNvPr>
          <p:cNvSpPr/>
          <p:nvPr/>
        </p:nvSpPr>
        <p:spPr>
          <a:xfrm flipH="1">
            <a:off x="3728551" y="2161652"/>
            <a:ext cx="1942783" cy="523982"/>
          </a:xfrm>
          <a:prstGeom prst="parallelogram">
            <a:avLst>
              <a:gd name="adj" fmla="val 93627"/>
            </a:avLst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975DAB75-A8C5-894D-BB02-BD942DAF3EB3}"/>
              </a:ext>
            </a:extLst>
          </p:cNvPr>
          <p:cNvSpPr/>
          <p:nvPr/>
        </p:nvSpPr>
        <p:spPr>
          <a:xfrm flipH="1">
            <a:off x="4328233" y="2794034"/>
            <a:ext cx="1942783" cy="523982"/>
          </a:xfrm>
          <a:prstGeom prst="parallelogram">
            <a:avLst>
              <a:gd name="adj" fmla="val 93627"/>
            </a:avLst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Paralelogramo 14">
            <a:extLst>
              <a:ext uri="{FF2B5EF4-FFF2-40B4-BE49-F238E27FC236}">
                <a16:creationId xmlns:a16="http://schemas.microsoft.com/office/drawing/2014/main" id="{22E7A801-5E38-B343-8ADC-43A6B7C6CFCC}"/>
              </a:ext>
            </a:extLst>
          </p:cNvPr>
          <p:cNvSpPr/>
          <p:nvPr/>
        </p:nvSpPr>
        <p:spPr>
          <a:xfrm flipH="1">
            <a:off x="4931096" y="3378432"/>
            <a:ext cx="1942783" cy="523982"/>
          </a:xfrm>
          <a:prstGeom prst="parallelogram">
            <a:avLst>
              <a:gd name="adj" fmla="val 93627"/>
            </a:avLst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C0950DEF-BCEE-9945-B415-9A66DF396A94}"/>
              </a:ext>
            </a:extLst>
          </p:cNvPr>
          <p:cNvSpPr/>
          <p:nvPr/>
        </p:nvSpPr>
        <p:spPr>
          <a:xfrm flipH="1">
            <a:off x="5545833" y="3984461"/>
            <a:ext cx="1942783" cy="523982"/>
          </a:xfrm>
          <a:prstGeom prst="parallelogram">
            <a:avLst>
              <a:gd name="adj" fmla="val 93627"/>
            </a:avLst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DD8BD832-8D2F-3C41-BA2E-3595DC506BF7}"/>
              </a:ext>
            </a:extLst>
          </p:cNvPr>
          <p:cNvSpPr/>
          <p:nvPr/>
        </p:nvSpPr>
        <p:spPr>
          <a:xfrm flipH="1">
            <a:off x="6098925" y="4600214"/>
            <a:ext cx="1942783" cy="523982"/>
          </a:xfrm>
          <a:prstGeom prst="parallelogram">
            <a:avLst>
              <a:gd name="adj" fmla="val 93627"/>
            </a:avLst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38BA827-7DBD-1940-B41D-46F03FA709C2}"/>
              </a:ext>
            </a:extLst>
          </p:cNvPr>
          <p:cNvSpPr/>
          <p:nvPr/>
        </p:nvSpPr>
        <p:spPr>
          <a:xfrm>
            <a:off x="91369" y="1894589"/>
            <a:ext cx="1635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/>
              <a:t>Documento del alcance del plan de continuidad.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5337E8-C2E9-2443-A99A-917E9D2B2D88}"/>
              </a:ext>
            </a:extLst>
          </p:cNvPr>
          <p:cNvSpPr/>
          <p:nvPr/>
        </p:nvSpPr>
        <p:spPr>
          <a:xfrm>
            <a:off x="4110310" y="2241575"/>
            <a:ext cx="16037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/>
              <a:t>Objetivo de la creación del plan de continuidad.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F90FF2-DB83-A24D-8F31-87E555ADD03C}"/>
              </a:ext>
            </a:extLst>
          </p:cNvPr>
          <p:cNvSpPr/>
          <p:nvPr/>
        </p:nvSpPr>
        <p:spPr>
          <a:xfrm>
            <a:off x="-71982" y="2473478"/>
            <a:ext cx="22414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000" dirty="0"/>
              <a:t>Matriz de riesgo de los sucesos que pueden ocasionar la interrupción de los procesos de negocio.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8D8D22-1E34-A544-8652-790CC7A8B2EB}"/>
              </a:ext>
            </a:extLst>
          </p:cNvPr>
          <p:cNvSpPr/>
          <p:nvPr/>
        </p:nvSpPr>
        <p:spPr>
          <a:xfrm>
            <a:off x="4671784" y="2732663"/>
            <a:ext cx="18674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/>
              <a:t>Matriz de impacto de acuerdo a los riesgos que se pueden presentar en el negocio.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9FBBB4-F6F4-6B4C-89CA-ABB10C95FEBC}"/>
              </a:ext>
            </a:extLst>
          </p:cNvPr>
          <p:cNvSpPr/>
          <p:nvPr/>
        </p:nvSpPr>
        <p:spPr>
          <a:xfrm>
            <a:off x="544530" y="3063913"/>
            <a:ext cx="21550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000" dirty="0"/>
              <a:t>Hojas de vida y perfil de los encargados del proceso de continuidad del negocio.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CD5541-DF83-4844-9AD5-3A87D0CE9B53}"/>
              </a:ext>
            </a:extLst>
          </p:cNvPr>
          <p:cNvSpPr/>
          <p:nvPr/>
        </p:nvSpPr>
        <p:spPr>
          <a:xfrm>
            <a:off x="5251790" y="3440368"/>
            <a:ext cx="18185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/>
              <a:t>Documento de BIA análisis de impacto al negocio.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49BB513-DCC7-FB47-BFA2-FB0A906C65B2}"/>
              </a:ext>
            </a:extLst>
          </p:cNvPr>
          <p:cNvSpPr/>
          <p:nvPr/>
        </p:nvSpPr>
        <p:spPr>
          <a:xfrm>
            <a:off x="1534922" y="3763138"/>
            <a:ext cx="18185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Documentar las estrategias del plan de continuidad.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FD80747-CA42-8541-9B8A-6976BB9355D6}"/>
              </a:ext>
            </a:extLst>
          </p:cNvPr>
          <p:cNvSpPr/>
          <p:nvPr/>
        </p:nvSpPr>
        <p:spPr>
          <a:xfrm>
            <a:off x="5796854" y="3962830"/>
            <a:ext cx="25469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/>
              <a:t>Documentar los procedimientos que se deben seguir para reanudar el negocio aplicando el plan de continuidad.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1C0453A-F366-4A4F-A4A4-6BD7FCFE0E3F}"/>
              </a:ext>
            </a:extLst>
          </p:cNvPr>
          <p:cNvSpPr/>
          <p:nvPr/>
        </p:nvSpPr>
        <p:spPr>
          <a:xfrm>
            <a:off x="1302571" y="4298143"/>
            <a:ext cx="25097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Análisis del contexto de la empresa para establecer un plan de mejora e identificación de posibles riesgos futuros.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6984AF-FCDC-C24F-8630-AF46D1BFFFE6}"/>
              </a:ext>
            </a:extLst>
          </p:cNvPr>
          <p:cNvSpPr/>
          <p:nvPr/>
        </p:nvSpPr>
        <p:spPr>
          <a:xfrm>
            <a:off x="6461814" y="4590490"/>
            <a:ext cx="19743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Documentar los resultados objetivos en la aplicación de las pruebas al plan de continuidad.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65B17B6-9966-A446-8F54-84B0860AB3E5}"/>
              </a:ext>
            </a:extLst>
          </p:cNvPr>
          <p:cNvSpPr/>
          <p:nvPr/>
        </p:nvSpPr>
        <p:spPr>
          <a:xfrm>
            <a:off x="2417660" y="4917646"/>
            <a:ext cx="21550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Documentar los planes de mejora de acuerdo a las pruebas realizadas al plan de gestión.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262</Words>
  <Application>Microsoft Macintosh PowerPoint</Application>
  <PresentationFormat>Panorámica</PresentationFormat>
  <Paragraphs>15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14</cp:revision>
  <dcterms:modified xsi:type="dcterms:W3CDTF">2022-05-10T04:10:58Z</dcterms:modified>
</cp:coreProperties>
</file>