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8" r:id="rId2"/>
    <p:sldId id="260" r:id="rId3"/>
    <p:sldId id="261"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5" Type="http://schemas.openxmlformats.org/officeDocument/2006/relationships/notesMaster" Target="notesMasters/notesMaster1.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135909" y="2518399"/>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CF02_5_4_pasos_pasos certificación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473869" y="1018567"/>
            <a:ext cx="3438641"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 sz="1400" b="0" i="0" u="none" strike="noStrike" cap="none" dirty="0">
                <a:solidFill>
                  <a:schemeClr val="dk1"/>
                </a:solidFill>
                <a:latin typeface="Arial"/>
                <a:ea typeface="Arial"/>
                <a:cs typeface="Arial"/>
                <a:sym typeface="Arial"/>
              </a:rPr>
              <a:t>Favor adecuar contenido en la referencia: </a:t>
            </a:r>
            <a:r>
              <a:rPr lang="es-CO" b="1" dirty="0"/>
              <a:t>Pasos A tipo l</a:t>
            </a:r>
          </a:p>
          <a:p>
            <a:pPr marL="0" marR="0" lvl="0" indent="0" algn="l" rtl="0">
              <a:lnSpc>
                <a:spcPct val="100000"/>
              </a:lnSpc>
              <a:spcBef>
                <a:spcPts val="0"/>
              </a:spcBef>
              <a:spcAft>
                <a:spcPts val="0"/>
              </a:spcAft>
              <a:buClr>
                <a:schemeClr val="dk1"/>
              </a:buClr>
              <a:buSzPts val="350"/>
              <a:buFont typeface="Arial"/>
              <a:buNone/>
            </a:pPr>
            <a:endParaRPr lang="en-US"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CO" dirty="0">
                <a:solidFill>
                  <a:schemeClr val="dk1"/>
                </a:solidFill>
              </a:rPr>
              <a:t>En total son cinco pasos. </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cxnSp>
        <p:nvCxnSpPr>
          <p:cNvPr id="4" name="Conector angular 3">
            <a:extLst>
              <a:ext uri="{FF2B5EF4-FFF2-40B4-BE49-F238E27FC236}">
                <a16:creationId xmlns:a16="http://schemas.microsoft.com/office/drawing/2014/main" id="{47196BC1-36E3-1346-8768-95D518E8CB14}"/>
              </a:ext>
            </a:extLst>
          </p:cNvPr>
          <p:cNvCxnSpPr>
            <a:cxnSpLocks/>
          </p:cNvCxnSpPr>
          <p:nvPr/>
        </p:nvCxnSpPr>
        <p:spPr>
          <a:xfrm>
            <a:off x="1047964" y="821933"/>
            <a:ext cx="6318607" cy="1130157"/>
          </a:xfrm>
          <a:prstGeom prst="bentConnector3">
            <a:avLst>
              <a:gd name="adj1" fmla="val 81"/>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Conector angular 11">
            <a:extLst>
              <a:ext uri="{FF2B5EF4-FFF2-40B4-BE49-F238E27FC236}">
                <a16:creationId xmlns:a16="http://schemas.microsoft.com/office/drawing/2014/main" id="{752831A2-AD2A-7F41-84E4-CA893774DBA4}"/>
              </a:ext>
            </a:extLst>
          </p:cNvPr>
          <p:cNvCxnSpPr>
            <a:cxnSpLocks/>
          </p:cNvCxnSpPr>
          <p:nvPr/>
        </p:nvCxnSpPr>
        <p:spPr>
          <a:xfrm rot="10800000" flipV="1">
            <a:off x="1057416" y="1952091"/>
            <a:ext cx="6309157" cy="1298722"/>
          </a:xfrm>
          <a:prstGeom prst="bentConnector3">
            <a:avLst>
              <a:gd name="adj1" fmla="val 169"/>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a16="http://schemas.microsoft.com/office/drawing/2014/main" id="{6978F5A4-9639-8644-A640-1D5E3D447803}"/>
              </a:ext>
            </a:extLst>
          </p:cNvPr>
          <p:cNvSpPr/>
          <p:nvPr/>
        </p:nvSpPr>
        <p:spPr>
          <a:xfrm>
            <a:off x="7052836" y="2434976"/>
            <a:ext cx="534256" cy="5342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2</a:t>
            </a:r>
          </a:p>
        </p:txBody>
      </p:sp>
      <p:cxnSp>
        <p:nvCxnSpPr>
          <p:cNvPr id="19" name="Conector angular 18">
            <a:extLst>
              <a:ext uri="{FF2B5EF4-FFF2-40B4-BE49-F238E27FC236}">
                <a16:creationId xmlns:a16="http://schemas.microsoft.com/office/drawing/2014/main" id="{0E6B671F-0C8F-AB4A-ABF3-6EC919A24E9B}"/>
              </a:ext>
            </a:extLst>
          </p:cNvPr>
          <p:cNvCxnSpPr>
            <a:cxnSpLocks/>
          </p:cNvCxnSpPr>
          <p:nvPr/>
        </p:nvCxnSpPr>
        <p:spPr>
          <a:xfrm>
            <a:off x="1057415" y="3250814"/>
            <a:ext cx="6282274" cy="1371272"/>
          </a:xfrm>
          <a:prstGeom prst="bentConnector3">
            <a:avLst>
              <a:gd name="adj1" fmla="val 447"/>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BC7546D4-07D9-8546-B23D-CE4502E500B3}"/>
              </a:ext>
            </a:extLst>
          </p:cNvPr>
          <p:cNvSpPr/>
          <p:nvPr/>
        </p:nvSpPr>
        <p:spPr>
          <a:xfrm>
            <a:off x="800244" y="3649251"/>
            <a:ext cx="534256" cy="5342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3</a:t>
            </a:r>
          </a:p>
        </p:txBody>
      </p:sp>
      <p:cxnSp>
        <p:nvCxnSpPr>
          <p:cNvPr id="23" name="Conector angular 22">
            <a:extLst>
              <a:ext uri="{FF2B5EF4-FFF2-40B4-BE49-F238E27FC236}">
                <a16:creationId xmlns:a16="http://schemas.microsoft.com/office/drawing/2014/main" id="{4C020211-329E-884E-80BB-91E0B9A1083B}"/>
              </a:ext>
            </a:extLst>
          </p:cNvPr>
          <p:cNvCxnSpPr>
            <a:cxnSpLocks/>
          </p:cNvCxnSpPr>
          <p:nvPr/>
        </p:nvCxnSpPr>
        <p:spPr>
          <a:xfrm rot="10800000" flipV="1">
            <a:off x="1057416" y="4607959"/>
            <a:ext cx="6281611" cy="1288122"/>
          </a:xfrm>
          <a:prstGeom prst="bentConnector3">
            <a:avLst>
              <a:gd name="adj1" fmla="val -49"/>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A40E5B7-2E65-5748-A468-8E063330914D}"/>
              </a:ext>
            </a:extLst>
          </p:cNvPr>
          <p:cNvSpPr/>
          <p:nvPr/>
        </p:nvSpPr>
        <p:spPr>
          <a:xfrm>
            <a:off x="7071898" y="5042490"/>
            <a:ext cx="534256" cy="5342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4</a:t>
            </a:r>
          </a:p>
        </p:txBody>
      </p:sp>
      <p:sp>
        <p:nvSpPr>
          <p:cNvPr id="16" name="Rectángulo 15">
            <a:extLst>
              <a:ext uri="{FF2B5EF4-FFF2-40B4-BE49-F238E27FC236}">
                <a16:creationId xmlns:a16="http://schemas.microsoft.com/office/drawing/2014/main" id="{57FDF195-EB6F-A043-9351-6CFCD38546C2}"/>
              </a:ext>
            </a:extLst>
          </p:cNvPr>
          <p:cNvSpPr/>
          <p:nvPr/>
        </p:nvSpPr>
        <p:spPr>
          <a:xfrm>
            <a:off x="1448958" y="537466"/>
            <a:ext cx="5603215" cy="1338828"/>
          </a:xfrm>
          <a:prstGeom prst="rect">
            <a:avLst/>
          </a:prstGeom>
        </p:spPr>
        <p:txBody>
          <a:bodyPr wrap="square">
            <a:spAutoFit/>
          </a:bodyPr>
          <a:lstStyle/>
          <a:p>
            <a:pPr lvl="0" algn="just"/>
            <a:r>
              <a:rPr lang="es-CO" sz="1100" b="1" dirty="0">
                <a:latin typeface="Arial" panose="020B0604020202020204" pitchFamily="34" charset="0"/>
                <a:ea typeface="Arial" panose="020B0604020202020204" pitchFamily="34" charset="0"/>
              </a:rPr>
              <a:t>Compromiso</a:t>
            </a:r>
          </a:p>
          <a:p>
            <a:pPr lvl="0" algn="just"/>
            <a:endParaRPr lang="es-CO" sz="1000" dirty="0">
              <a:latin typeface="Arial" panose="020B0604020202020204" pitchFamily="34" charset="0"/>
              <a:ea typeface="Arial" panose="020B0604020202020204" pitchFamily="34" charset="0"/>
            </a:endParaRPr>
          </a:p>
          <a:p>
            <a:pPr lvl="0" algn="just"/>
            <a:r>
              <a:rPr lang="es-CO" sz="1000" dirty="0">
                <a:latin typeface="Arial" panose="020B0604020202020204" pitchFamily="34" charset="0"/>
                <a:ea typeface="Arial" panose="020B0604020202020204" pitchFamily="34" charset="0"/>
              </a:rPr>
              <a:t>Primeramente debe existir un compromiso por parte de la empresa o particular en realizar el proceso de certificación. La parte interesada en la certificación debe tener experiencia en el proceso en el cual se realizará la certificación, pues en algunas ocasiones se piden las certificaciones que soporten que la persona o entidad posee la experiencia en la labor o proceso a certificar. Eso se hace para prevenir que en alguna parte del proceso se retire la parte interesada por no contar con los conocimientos o experiencia en la temática a certificar.</a:t>
            </a:r>
          </a:p>
        </p:txBody>
      </p:sp>
      <p:sp>
        <p:nvSpPr>
          <p:cNvPr id="26" name="Rectángulo 25">
            <a:extLst>
              <a:ext uri="{FF2B5EF4-FFF2-40B4-BE49-F238E27FC236}">
                <a16:creationId xmlns:a16="http://schemas.microsoft.com/office/drawing/2014/main" id="{9D5E01DC-134F-B044-B49F-16B8D05918EE}"/>
              </a:ext>
            </a:extLst>
          </p:cNvPr>
          <p:cNvSpPr/>
          <p:nvPr/>
        </p:nvSpPr>
        <p:spPr>
          <a:xfrm>
            <a:off x="1465388" y="2099441"/>
            <a:ext cx="5483609" cy="1031051"/>
          </a:xfrm>
          <a:prstGeom prst="rect">
            <a:avLst/>
          </a:prstGeom>
        </p:spPr>
        <p:txBody>
          <a:bodyPr wrap="square">
            <a:spAutoFit/>
          </a:bodyPr>
          <a:lstStyle/>
          <a:p>
            <a:pPr lvl="0" algn="r"/>
            <a:r>
              <a:rPr lang="es-CO" sz="1100" b="1" dirty="0">
                <a:latin typeface="Arial" panose="020B0604020202020204" pitchFamily="34" charset="0"/>
                <a:ea typeface="Arial" panose="020B0604020202020204" pitchFamily="34" charset="0"/>
              </a:rPr>
              <a:t>Solicitud</a:t>
            </a:r>
          </a:p>
          <a:p>
            <a:pPr lvl="0" algn="just"/>
            <a:endParaRPr lang="es-CO" sz="1000" dirty="0">
              <a:latin typeface="Arial" panose="020B0604020202020204" pitchFamily="34" charset="0"/>
              <a:ea typeface="Arial" panose="020B0604020202020204" pitchFamily="34" charset="0"/>
            </a:endParaRPr>
          </a:p>
          <a:p>
            <a:pPr lvl="0" algn="just"/>
            <a:r>
              <a:rPr lang="es-CO" sz="1000" dirty="0">
                <a:latin typeface="Arial" panose="020B0604020202020204" pitchFamily="34" charset="0"/>
                <a:ea typeface="Arial" panose="020B0604020202020204" pitchFamily="34" charset="0"/>
              </a:rPr>
              <a:t>Se debe realizar una solicitud formal a la empresa o entidad que realizará el proceso de certificación y a su vez se solicitan los documentos que soporten experiencia, conocimientos, entre otros. Estos datos se deben verificar por parte de la entidad que realizará el proceso de certificación y se procede a realizar el registro en el sistema que soporta las certificaciones.</a:t>
            </a:r>
          </a:p>
        </p:txBody>
      </p:sp>
      <p:sp>
        <p:nvSpPr>
          <p:cNvPr id="27" name="Rectángulo 26">
            <a:extLst>
              <a:ext uri="{FF2B5EF4-FFF2-40B4-BE49-F238E27FC236}">
                <a16:creationId xmlns:a16="http://schemas.microsoft.com/office/drawing/2014/main" id="{46D88D0E-8D22-544A-AFE8-13D926F9AC8E}"/>
              </a:ext>
            </a:extLst>
          </p:cNvPr>
          <p:cNvSpPr/>
          <p:nvPr/>
        </p:nvSpPr>
        <p:spPr>
          <a:xfrm>
            <a:off x="1485113" y="3427401"/>
            <a:ext cx="5151170" cy="1031051"/>
          </a:xfrm>
          <a:prstGeom prst="rect">
            <a:avLst/>
          </a:prstGeom>
        </p:spPr>
        <p:txBody>
          <a:bodyPr wrap="square">
            <a:spAutoFit/>
          </a:bodyPr>
          <a:lstStyle/>
          <a:p>
            <a:pPr lvl="0" algn="just"/>
            <a:r>
              <a:rPr lang="es-CO" sz="1100" b="1" dirty="0">
                <a:latin typeface="Arial" panose="020B0604020202020204" pitchFamily="34" charset="0"/>
                <a:ea typeface="Arial" panose="020B0604020202020204" pitchFamily="34" charset="0"/>
              </a:rPr>
              <a:t>Proceso de estudio</a:t>
            </a:r>
          </a:p>
          <a:p>
            <a:pPr lvl="0" algn="just"/>
            <a:endParaRPr lang="es-CO" sz="1000" dirty="0">
              <a:latin typeface="Arial" panose="020B0604020202020204" pitchFamily="34" charset="0"/>
              <a:ea typeface="Arial" panose="020B0604020202020204" pitchFamily="34" charset="0"/>
            </a:endParaRPr>
          </a:p>
          <a:p>
            <a:pPr lvl="0" algn="just"/>
            <a:r>
              <a:rPr lang="es-CO" sz="1000" dirty="0">
                <a:latin typeface="Arial" panose="020B0604020202020204" pitchFamily="34" charset="0"/>
                <a:ea typeface="Arial" panose="020B0604020202020204" pitchFamily="34" charset="0"/>
              </a:rPr>
              <a:t>Se le concede un tiempo en el cual la empresa o persona debe realizar un proceso de estudio de los conceptos que se certifican y también puede utilizar este tiempo para estudiar y conocer más sobre el proceso. Este tiempo lo estima el estándar de la norma, el cual concede el espacio para preparación del candidato o candidatos a certificar.</a:t>
            </a:r>
          </a:p>
        </p:txBody>
      </p:sp>
      <p:sp>
        <p:nvSpPr>
          <p:cNvPr id="30" name="Rectángulo 29">
            <a:extLst>
              <a:ext uri="{FF2B5EF4-FFF2-40B4-BE49-F238E27FC236}">
                <a16:creationId xmlns:a16="http://schemas.microsoft.com/office/drawing/2014/main" id="{5FB323DC-59D1-134C-BD3B-6CB1FB5764DC}"/>
              </a:ext>
            </a:extLst>
          </p:cNvPr>
          <p:cNvSpPr/>
          <p:nvPr/>
        </p:nvSpPr>
        <p:spPr>
          <a:xfrm>
            <a:off x="2121754" y="4771593"/>
            <a:ext cx="4846968" cy="1031051"/>
          </a:xfrm>
          <a:prstGeom prst="rect">
            <a:avLst/>
          </a:prstGeom>
        </p:spPr>
        <p:txBody>
          <a:bodyPr wrap="square">
            <a:spAutoFit/>
          </a:bodyPr>
          <a:lstStyle/>
          <a:p>
            <a:pPr lvl="0" algn="r"/>
            <a:r>
              <a:rPr lang="es-CO" sz="1100" b="1" dirty="0">
                <a:latin typeface="Arial" panose="020B0604020202020204" pitchFamily="34" charset="0"/>
                <a:ea typeface="Arial" panose="020B0604020202020204" pitchFamily="34" charset="0"/>
              </a:rPr>
              <a:t>Preparación</a:t>
            </a:r>
          </a:p>
          <a:p>
            <a:pPr lvl="0" algn="just"/>
            <a:endParaRPr lang="es-CO" sz="1000" dirty="0">
              <a:latin typeface="Arial" panose="020B0604020202020204" pitchFamily="34" charset="0"/>
              <a:ea typeface="Arial" panose="020B0604020202020204" pitchFamily="34" charset="0"/>
            </a:endParaRPr>
          </a:p>
          <a:p>
            <a:pPr lvl="0" algn="just"/>
            <a:r>
              <a:rPr lang="es-CO" sz="1000" dirty="0">
                <a:latin typeface="Arial" panose="020B0604020202020204" pitchFamily="34" charset="0"/>
                <a:ea typeface="Arial" panose="020B0604020202020204" pitchFamily="34" charset="0"/>
              </a:rPr>
              <a:t>Ofrecer un curso con los conceptos y conocimientos que se incluirán dentro de la norma de certificación. Es decir, la empresa puede ofrecerle a las partes interesadas el curso que les brinde el proceso de aprendizaje sobre los conceptos y procesos a ejecutar, aunque también es independiente y no obligatorio.</a:t>
            </a:r>
          </a:p>
        </p:txBody>
      </p:sp>
      <p:cxnSp>
        <p:nvCxnSpPr>
          <p:cNvPr id="34" name="Conector recto 33">
            <a:extLst>
              <a:ext uri="{FF2B5EF4-FFF2-40B4-BE49-F238E27FC236}">
                <a16:creationId xmlns:a16="http://schemas.microsoft.com/office/drawing/2014/main" id="{E7BC6D00-07AA-BB44-ACB9-4EAB95746ECE}"/>
              </a:ext>
            </a:extLst>
          </p:cNvPr>
          <p:cNvCxnSpPr>
            <a:cxnSpLocks/>
          </p:cNvCxnSpPr>
          <p:nvPr/>
        </p:nvCxnSpPr>
        <p:spPr>
          <a:xfrm>
            <a:off x="1057415" y="5896082"/>
            <a:ext cx="0" cy="96191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Elipse 1">
            <a:extLst>
              <a:ext uri="{FF2B5EF4-FFF2-40B4-BE49-F238E27FC236}">
                <a16:creationId xmlns:a16="http://schemas.microsoft.com/office/drawing/2014/main" id="{B41C5C45-4AA9-E142-9004-D8A6198B06A1}"/>
              </a:ext>
            </a:extLst>
          </p:cNvPr>
          <p:cNvSpPr/>
          <p:nvPr/>
        </p:nvSpPr>
        <p:spPr>
          <a:xfrm>
            <a:off x="771311" y="552717"/>
            <a:ext cx="534256" cy="5342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cxnSp>
        <p:nvCxnSpPr>
          <p:cNvPr id="6" name="Conector recto 5">
            <a:extLst>
              <a:ext uri="{FF2B5EF4-FFF2-40B4-BE49-F238E27FC236}">
                <a16:creationId xmlns:a16="http://schemas.microsoft.com/office/drawing/2014/main" id="{CCB5C089-D1A4-264F-BA3E-F9043E4A0187}"/>
              </a:ext>
            </a:extLst>
          </p:cNvPr>
          <p:cNvCxnSpPr>
            <a:cxnSpLocks/>
          </p:cNvCxnSpPr>
          <p:nvPr/>
        </p:nvCxnSpPr>
        <p:spPr>
          <a:xfrm>
            <a:off x="1057415" y="0"/>
            <a:ext cx="0" cy="92467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6272FE7C-D351-B445-9BE6-256E71D6DAF0}"/>
              </a:ext>
            </a:extLst>
          </p:cNvPr>
          <p:cNvSpPr/>
          <p:nvPr/>
        </p:nvSpPr>
        <p:spPr>
          <a:xfrm>
            <a:off x="790287" y="657546"/>
            <a:ext cx="534256" cy="5342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5</a:t>
            </a:r>
          </a:p>
        </p:txBody>
      </p:sp>
      <p:sp>
        <p:nvSpPr>
          <p:cNvPr id="9" name="Rectángulo 8">
            <a:extLst>
              <a:ext uri="{FF2B5EF4-FFF2-40B4-BE49-F238E27FC236}">
                <a16:creationId xmlns:a16="http://schemas.microsoft.com/office/drawing/2014/main" id="{25E7D976-2BCB-0B44-87CC-F91E090E4240}"/>
              </a:ext>
            </a:extLst>
          </p:cNvPr>
          <p:cNvSpPr/>
          <p:nvPr/>
        </p:nvSpPr>
        <p:spPr>
          <a:xfrm>
            <a:off x="1591671" y="280109"/>
            <a:ext cx="6394549" cy="1646605"/>
          </a:xfrm>
          <a:prstGeom prst="rect">
            <a:avLst/>
          </a:prstGeom>
        </p:spPr>
        <p:txBody>
          <a:bodyPr wrap="square">
            <a:spAutoFit/>
          </a:bodyPr>
          <a:lstStyle/>
          <a:p>
            <a:pPr lvl="0" algn="just"/>
            <a:r>
              <a:rPr lang="es-CO" sz="1100" b="1" dirty="0">
                <a:latin typeface="Arial" panose="020B0604020202020204" pitchFamily="34" charset="0"/>
                <a:ea typeface="Arial" panose="020B0604020202020204" pitchFamily="34" charset="0"/>
              </a:rPr>
              <a:t>Proceso de estudio</a:t>
            </a:r>
          </a:p>
          <a:p>
            <a:pPr lvl="0" algn="just"/>
            <a:endParaRPr lang="es-CO" sz="1000" dirty="0">
              <a:latin typeface="Arial" panose="020B0604020202020204" pitchFamily="34" charset="0"/>
              <a:ea typeface="Arial" panose="020B0604020202020204" pitchFamily="34" charset="0"/>
            </a:endParaRPr>
          </a:p>
          <a:p>
            <a:pPr lvl="0" algn="just"/>
            <a:r>
              <a:rPr lang="es-CO" sz="1000" dirty="0">
                <a:latin typeface="Arial" panose="020B0604020202020204" pitchFamily="34" charset="0"/>
                <a:ea typeface="Arial" panose="020B0604020202020204" pitchFamily="34" charset="0"/>
              </a:rPr>
              <a:t>La parte interesada será evaluada en tres momentos diferentes donde se toman evidencias del proceso. El primer momento es una evaluación escrita, la cual tiene como objetivo medir los conceptos y conocimientos que tiene la parte interesada sobre la aplicación de la norma. Luego, el segundo momento es una evaluación de desempeño en la cual se le coloca una situación en la cual el candidato debe mostrar destrezas en la ejecución de las actividades contempladas en la norma de certificación y debe cumplir el 100% de esa ejecución, y el tercer paso es una evidencia, esta puede ser consecutivo de la actividad de desempeño donde el aspirante entrega un producto y mediante una lista de chequeo se verifica si el producto entregado cumple con los requisitos exigidos por la norma.</a:t>
            </a:r>
          </a:p>
        </p:txBody>
      </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460</Words>
  <Application>Microsoft Macintosh PowerPoint</Application>
  <PresentationFormat>Panorámica</PresentationFormat>
  <Paragraphs>26</Paragraphs>
  <Slides>3</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Microsoft Office User</cp:lastModifiedBy>
  <cp:revision>14</cp:revision>
  <dcterms:modified xsi:type="dcterms:W3CDTF">2022-05-10T03:55:43Z</dcterms:modified>
</cp:coreProperties>
</file>