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B4"/>
    <a:srgbClr val="E74C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.adobe.com/co/images/timeline-chart-infographic-template-with-arrows-3-options/1489067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CF02_5_gráfico_proceso_seguimiento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2156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482805" y="1006687"/>
            <a:ext cx="3479738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178175"/>
            <a:ext cx="3948174" cy="16798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100" dirty="0">
                <a:solidFill>
                  <a:schemeClr val="dk1"/>
                </a:solidFill>
              </a:rPr>
              <a:t>: </a:t>
            </a:r>
            <a:r>
              <a:rPr lang="es-ES" sz="1100" dirty="0">
                <a:solidFill>
                  <a:schemeClr val="dk1"/>
                </a:solidFill>
                <a:hlinkClick r:id="rId3"/>
              </a:rPr>
              <a:t>https://stock.adobe.com/co/images/timeline-chart-infographic-template-with-arrows-3-options/148906795</a:t>
            </a:r>
            <a:endParaRPr lang="es-E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/>
              <a:t>https://</a:t>
            </a:r>
            <a:r>
              <a:rPr lang="es-CO" sz="1100" dirty="0" err="1"/>
              <a:t>stock.adobe.com</a:t>
            </a:r>
            <a:r>
              <a:rPr lang="es-CO" sz="1100" dirty="0"/>
              <a:t>/</a:t>
            </a:r>
            <a:r>
              <a:rPr lang="es-CO" sz="1100" dirty="0" err="1"/>
              <a:t>co</a:t>
            </a:r>
            <a:r>
              <a:rPr lang="es-CO" sz="1100" dirty="0"/>
              <a:t>/</a:t>
            </a:r>
            <a:r>
              <a:rPr lang="es-CO" sz="1100" dirty="0" err="1"/>
              <a:t>images</a:t>
            </a:r>
            <a:r>
              <a:rPr lang="es-CO" sz="1100" dirty="0"/>
              <a:t>/teamwork-and-business-line-icons-collection-big-ui-icon-set-thin-outline-icons-pack-vector-illustration-eps10/490952618?prev_url=</a:t>
            </a:r>
            <a:r>
              <a:rPr lang="es-CO" sz="1100" dirty="0" err="1"/>
              <a:t>detail</a:t>
            </a: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Timeline chart infographic template with arrows. 3 options.">
            <a:extLst>
              <a:ext uri="{FF2B5EF4-FFF2-40B4-BE49-F238E27FC236}">
                <a16:creationId xmlns:a16="http://schemas.microsoft.com/office/drawing/2014/main" id="{AB67819E-1B84-5A4C-B34E-3EA590E0F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r="10442"/>
          <a:stretch/>
        </p:blipFill>
        <p:spPr bwMode="auto">
          <a:xfrm>
            <a:off x="1191802" y="742949"/>
            <a:ext cx="6575461" cy="435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44B3058-2A04-524A-891F-849DAA24F657}"/>
              </a:ext>
            </a:extLst>
          </p:cNvPr>
          <p:cNvSpPr/>
          <p:nvPr/>
        </p:nvSpPr>
        <p:spPr>
          <a:xfrm>
            <a:off x="3544584" y="1060394"/>
            <a:ext cx="1510302" cy="616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FA28A7-965F-054B-840E-D94BB67506CC}"/>
              </a:ext>
            </a:extLst>
          </p:cNvPr>
          <p:cNvSpPr/>
          <p:nvPr/>
        </p:nvSpPr>
        <p:spPr>
          <a:xfrm>
            <a:off x="1868184" y="4223122"/>
            <a:ext cx="1510302" cy="616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F34FCC8-AC9A-ED4D-829A-7DF36FB1AA21}"/>
              </a:ext>
            </a:extLst>
          </p:cNvPr>
          <p:cNvSpPr/>
          <p:nvPr/>
        </p:nvSpPr>
        <p:spPr>
          <a:xfrm>
            <a:off x="5161051" y="4223121"/>
            <a:ext cx="1510302" cy="616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A6B7FC-5A17-904E-9D61-B7787A042F33}"/>
              </a:ext>
            </a:extLst>
          </p:cNvPr>
          <p:cNvSpPr/>
          <p:nvPr/>
        </p:nvSpPr>
        <p:spPr>
          <a:xfrm>
            <a:off x="5161051" y="754290"/>
            <a:ext cx="674671" cy="616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A2C5D8B-58D9-174F-A181-95AF0215351F}"/>
              </a:ext>
            </a:extLst>
          </p:cNvPr>
          <p:cNvSpPr/>
          <p:nvPr/>
        </p:nvSpPr>
        <p:spPr>
          <a:xfrm>
            <a:off x="3544584" y="4338258"/>
            <a:ext cx="674671" cy="616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71069B0-A5EE-F44B-A645-2344E920A5EE}"/>
              </a:ext>
            </a:extLst>
          </p:cNvPr>
          <p:cNvSpPr/>
          <p:nvPr/>
        </p:nvSpPr>
        <p:spPr>
          <a:xfrm>
            <a:off x="6840876" y="4338257"/>
            <a:ext cx="674671" cy="616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C8D7E59-E291-F844-AABC-14328EFD145F}"/>
              </a:ext>
            </a:extLst>
          </p:cNvPr>
          <p:cNvSpPr/>
          <p:nvPr/>
        </p:nvSpPr>
        <p:spPr>
          <a:xfrm>
            <a:off x="778797" y="4142999"/>
            <a:ext cx="26044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Primero, </a:t>
            </a:r>
            <a:r>
              <a:rPr lang="es-CO" sz="1000" b="1" dirty="0">
                <a:solidFill>
                  <a:srgbClr val="E74C3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 categorizan los sucesos presentados</a:t>
            </a: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, teniendo en cuenta su naturaleza.  Por ejemplo,  si el incidente presentado tiene que ver con el centro de datos se debe realizar énfasis que el incidente pertenece a la parte tecnológica, ya que al momento de realizar un balance de los sucesos es importante establecer cuántos pertenecen por tecnología, ambientales o humanos, y de esta manera poder llevar un registro mucho más detallado de cada uno de ellos.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2060A7-6EE1-BF40-A689-BAD8C16F15B3}"/>
              </a:ext>
            </a:extLst>
          </p:cNvPr>
          <p:cNvSpPr/>
          <p:nvPr/>
        </p:nvSpPr>
        <p:spPr>
          <a:xfrm>
            <a:off x="1321145" y="661180"/>
            <a:ext cx="36334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Luego, se procede a </a:t>
            </a:r>
            <a:r>
              <a:rPr lang="es-CO" sz="1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describir cómo </a:t>
            </a:r>
            <a:r>
              <a:rPr lang="es-CO" sz="1000" b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fue </a:t>
            </a:r>
            <a:r>
              <a:rPr lang="es-CO" sz="1000" b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solucionado, </a:t>
            </a: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ya que existen procedimientos establecidos para esto pero en algunas ocasiones puede que este proceso requiere de otros pasos adicionales o si, por el contrario, definitivamente no fue de ayuda la ruta planteada para su solución, lo cual podría generar una análisis sobre lo planteado para ajustarlo.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0B97C-69DA-1F44-A78E-152E2A56C2AA}"/>
              </a:ext>
            </a:extLst>
          </p:cNvPr>
          <p:cNvSpPr/>
          <p:nvPr/>
        </p:nvSpPr>
        <p:spPr>
          <a:xfrm>
            <a:off x="3791492" y="4066054"/>
            <a:ext cx="292355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Finalmente, se procede a documentarlo. Se debe llevar un </a:t>
            </a:r>
            <a:r>
              <a:rPr lang="es-CO" sz="1000" b="1" dirty="0">
                <a:solidFill>
                  <a:srgbClr val="029CB4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registro detallado de los inconvenientes presentados</a:t>
            </a:r>
            <a:r>
              <a:rPr lang="es-CO" sz="1000" dirty="0">
                <a:latin typeface="Arial" panose="020B0604020202020204" pitchFamily="34" charset="0"/>
                <a:ea typeface="Arial" panose="020B0604020202020204" pitchFamily="34" charset="0"/>
              </a:rPr>
              <a:t> y la manera en cómo se llegó a su solución; en algunas ocasiones, los pasos que se plantean sólo contemplan la ruta de acuerdo a las pruebas realizadas en el momento de la concepción del plan de gestión pero como se ha estudiado, estos procesos pueden llegar a ser dinámicos y este registro de nuevas soluciones va a enriquecer la base de datos que se tenga de estos procesos, permitiendo la existencia de más rutas de acción para tratar los incidentes.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E750E64-A573-134A-99A2-0C4D551BFF3D}"/>
              </a:ext>
            </a:extLst>
          </p:cNvPr>
          <p:cNvSpPr/>
          <p:nvPr/>
        </p:nvSpPr>
        <p:spPr>
          <a:xfrm>
            <a:off x="5587430" y="3229441"/>
            <a:ext cx="359595" cy="318499"/>
          </a:xfrm>
          <a:prstGeom prst="rect">
            <a:avLst/>
          </a:prstGeom>
          <a:solidFill>
            <a:srgbClr val="02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36BD9D6-F078-E64D-86B4-E687D1BD28A4}"/>
              </a:ext>
            </a:extLst>
          </p:cNvPr>
          <p:cNvSpPr/>
          <p:nvPr/>
        </p:nvSpPr>
        <p:spPr>
          <a:xfrm>
            <a:off x="3881919" y="2263319"/>
            <a:ext cx="359595" cy="3184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Teamwork and business line icons collection. Big UI icon set. Thin outline icons pack. Vector illustration eps10">
            <a:extLst>
              <a:ext uri="{FF2B5EF4-FFF2-40B4-BE49-F238E27FC236}">
                <a16:creationId xmlns:a16="http://schemas.microsoft.com/office/drawing/2014/main" id="{5BF7431B-1468-E541-AED2-0448E197E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4" t="81241" r="74913" b="5369"/>
          <a:stretch/>
        </p:blipFill>
        <p:spPr bwMode="auto">
          <a:xfrm>
            <a:off x="4002641" y="2289066"/>
            <a:ext cx="433227" cy="3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Teamwork and business line icons collection. Big UI icon set. Thin outline icons pack. Vector illustration eps10">
            <a:extLst>
              <a:ext uri="{FF2B5EF4-FFF2-40B4-BE49-F238E27FC236}">
                <a16:creationId xmlns:a16="http://schemas.microsoft.com/office/drawing/2014/main" id="{4A3BA8C4-FB6F-2C4C-911C-10374859E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8" t="25978" r="32188" b="62773"/>
          <a:stretch/>
        </p:blipFill>
        <p:spPr bwMode="auto">
          <a:xfrm>
            <a:off x="5617336" y="3229441"/>
            <a:ext cx="503433" cy="31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272</Words>
  <Application>Microsoft Office PowerPoint</Application>
  <PresentationFormat>Panorámica</PresentationFormat>
  <Paragraphs>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14</cp:revision>
  <dcterms:modified xsi:type="dcterms:W3CDTF">2022-05-11T22:19:04Z</dcterms:modified>
</cp:coreProperties>
</file>