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8" r:id="rId2"/>
    <p:sldId id="260" r:id="rId3"/>
    <p:sldId id="263" r:id="rId4"/>
    <p:sldId id="264" r:id="rId5"/>
    <p:sldId id="265"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8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144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244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0694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es/vector-gratis/ilustracion-concepto-documento-linea_13338131.htm#query=documentaci%C3%B3n&amp;position=6&amp;from_view=search"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CF02_5_interactivo_documentación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396330" y="1018601"/>
            <a:ext cx="3613302"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tres botones. Al dar clic sobre cada botón, aparece un cuadro de diálogo co</a:t>
            </a:r>
            <a:r>
              <a:rPr lang="es-ES" dirty="0">
                <a:solidFill>
                  <a:schemeClr val="dk1"/>
                </a:solidFill>
              </a:rPr>
              <a:t>n su respectivo texto. </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/vector-gratis/ilustracion-concepto-documento-linea_13338131.htm#query=documentaci%C3%B3n&amp;position=6&amp;from_view=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 concepto de documento en línea vector gratuito">
            <a:extLst>
              <a:ext uri="{FF2B5EF4-FFF2-40B4-BE49-F238E27FC236}">
                <a16:creationId xmlns:a16="http://schemas.microsoft.com/office/drawing/2014/main" id="{9DA11636-5055-CE47-BBC6-848D3B6C2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1" b="13430"/>
          <a:stretch/>
        </p:blipFill>
        <p:spPr bwMode="auto">
          <a:xfrm>
            <a:off x="848699" y="1866700"/>
            <a:ext cx="5788406" cy="396902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redondeado 1">
            <a:extLst>
              <a:ext uri="{FF2B5EF4-FFF2-40B4-BE49-F238E27FC236}">
                <a16:creationId xmlns:a16="http://schemas.microsoft.com/office/drawing/2014/main" id="{B6D69FDF-A2B5-504D-AA3F-30E49BFB81FB}"/>
              </a:ext>
            </a:extLst>
          </p:cNvPr>
          <p:cNvSpPr/>
          <p:nvPr/>
        </p:nvSpPr>
        <p:spPr>
          <a:xfrm>
            <a:off x="1541124" y="3339102"/>
            <a:ext cx="1551397"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6F2F7A21-06E2-8A44-BB8C-0743EB09E5B9}"/>
              </a:ext>
            </a:extLst>
          </p:cNvPr>
          <p:cNvSpPr/>
          <p:nvPr/>
        </p:nvSpPr>
        <p:spPr>
          <a:xfrm>
            <a:off x="2607924" y="2472762"/>
            <a:ext cx="1551397"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D6FA890C-CA73-B44A-A748-977B0B9D4AC6}"/>
              </a:ext>
            </a:extLst>
          </p:cNvPr>
          <p:cNvSpPr/>
          <p:nvPr/>
        </p:nvSpPr>
        <p:spPr>
          <a:xfrm>
            <a:off x="4568260" y="3228654"/>
            <a:ext cx="2212684"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E05E050-BF35-954D-B9D6-7193A4EABC5B}"/>
              </a:ext>
            </a:extLst>
          </p:cNvPr>
          <p:cNvSpPr/>
          <p:nvPr/>
        </p:nvSpPr>
        <p:spPr>
          <a:xfrm>
            <a:off x="1856599" y="3385559"/>
            <a:ext cx="96853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Lenguaje</a:t>
            </a:r>
            <a:endParaRPr lang="es-CO" b="1" dirty="0"/>
          </a:p>
        </p:txBody>
      </p:sp>
      <p:sp>
        <p:nvSpPr>
          <p:cNvPr id="4" name="Rectángulo 3">
            <a:extLst>
              <a:ext uri="{FF2B5EF4-FFF2-40B4-BE49-F238E27FC236}">
                <a16:creationId xmlns:a16="http://schemas.microsoft.com/office/drawing/2014/main" id="{BEF5AEBA-0331-4E48-92F6-815B8D1713E9}"/>
              </a:ext>
            </a:extLst>
          </p:cNvPr>
          <p:cNvSpPr/>
          <p:nvPr/>
        </p:nvSpPr>
        <p:spPr>
          <a:xfrm>
            <a:off x="2922598" y="2526701"/>
            <a:ext cx="99097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Precisión</a:t>
            </a:r>
            <a:endParaRPr lang="es-CO" b="1" dirty="0"/>
          </a:p>
        </p:txBody>
      </p:sp>
      <p:sp>
        <p:nvSpPr>
          <p:cNvPr id="5" name="Rectángulo 4">
            <a:extLst>
              <a:ext uri="{FF2B5EF4-FFF2-40B4-BE49-F238E27FC236}">
                <a16:creationId xmlns:a16="http://schemas.microsoft.com/office/drawing/2014/main" id="{58925518-3390-F949-ADA2-24483E7B55A3}"/>
              </a:ext>
            </a:extLst>
          </p:cNvPr>
          <p:cNvSpPr/>
          <p:nvPr/>
        </p:nvSpPr>
        <p:spPr>
          <a:xfrm>
            <a:off x="4677943" y="3275111"/>
            <a:ext cx="199125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Manual de incidentes</a:t>
            </a:r>
            <a:endParaRPr lang="es-CO" b="1"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/vector-gratis/ilustracion-concepto-documento-linea_13338131.htm#query=documentaci%C3%B3n&amp;position=6&amp;from_view=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 concepto de documento en línea vector gratuito">
            <a:extLst>
              <a:ext uri="{FF2B5EF4-FFF2-40B4-BE49-F238E27FC236}">
                <a16:creationId xmlns:a16="http://schemas.microsoft.com/office/drawing/2014/main" id="{9DA11636-5055-CE47-BBC6-848D3B6C2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1" b="13430"/>
          <a:stretch/>
        </p:blipFill>
        <p:spPr bwMode="auto">
          <a:xfrm>
            <a:off x="848699" y="1866700"/>
            <a:ext cx="5788406" cy="396902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redondeado 1">
            <a:extLst>
              <a:ext uri="{FF2B5EF4-FFF2-40B4-BE49-F238E27FC236}">
                <a16:creationId xmlns:a16="http://schemas.microsoft.com/office/drawing/2014/main" id="{B6D69FDF-A2B5-504D-AA3F-30E49BFB81FB}"/>
              </a:ext>
            </a:extLst>
          </p:cNvPr>
          <p:cNvSpPr/>
          <p:nvPr/>
        </p:nvSpPr>
        <p:spPr>
          <a:xfrm>
            <a:off x="1541124" y="3339102"/>
            <a:ext cx="1551397"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6F2F7A21-06E2-8A44-BB8C-0743EB09E5B9}"/>
              </a:ext>
            </a:extLst>
          </p:cNvPr>
          <p:cNvSpPr/>
          <p:nvPr/>
        </p:nvSpPr>
        <p:spPr>
          <a:xfrm>
            <a:off x="2607924" y="2472762"/>
            <a:ext cx="1551397"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D6FA890C-CA73-B44A-A748-977B0B9D4AC6}"/>
              </a:ext>
            </a:extLst>
          </p:cNvPr>
          <p:cNvSpPr/>
          <p:nvPr/>
        </p:nvSpPr>
        <p:spPr>
          <a:xfrm>
            <a:off x="4568260" y="3228654"/>
            <a:ext cx="2212684"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E05E050-BF35-954D-B9D6-7193A4EABC5B}"/>
              </a:ext>
            </a:extLst>
          </p:cNvPr>
          <p:cNvSpPr/>
          <p:nvPr/>
        </p:nvSpPr>
        <p:spPr>
          <a:xfrm>
            <a:off x="1856599" y="3385559"/>
            <a:ext cx="96853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Lenguaje</a:t>
            </a:r>
            <a:endParaRPr lang="es-CO" b="1" dirty="0"/>
          </a:p>
        </p:txBody>
      </p:sp>
      <p:sp>
        <p:nvSpPr>
          <p:cNvPr id="4" name="Rectángulo 3">
            <a:extLst>
              <a:ext uri="{FF2B5EF4-FFF2-40B4-BE49-F238E27FC236}">
                <a16:creationId xmlns:a16="http://schemas.microsoft.com/office/drawing/2014/main" id="{BEF5AEBA-0331-4E48-92F6-815B8D1713E9}"/>
              </a:ext>
            </a:extLst>
          </p:cNvPr>
          <p:cNvSpPr/>
          <p:nvPr/>
        </p:nvSpPr>
        <p:spPr>
          <a:xfrm>
            <a:off x="2922598" y="2526701"/>
            <a:ext cx="99097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Precisión</a:t>
            </a:r>
            <a:endParaRPr lang="es-CO" b="1" dirty="0"/>
          </a:p>
        </p:txBody>
      </p:sp>
      <p:sp>
        <p:nvSpPr>
          <p:cNvPr id="5" name="Rectángulo 4">
            <a:extLst>
              <a:ext uri="{FF2B5EF4-FFF2-40B4-BE49-F238E27FC236}">
                <a16:creationId xmlns:a16="http://schemas.microsoft.com/office/drawing/2014/main" id="{58925518-3390-F949-ADA2-24483E7B55A3}"/>
              </a:ext>
            </a:extLst>
          </p:cNvPr>
          <p:cNvSpPr/>
          <p:nvPr/>
        </p:nvSpPr>
        <p:spPr>
          <a:xfrm>
            <a:off x="4677943" y="3275111"/>
            <a:ext cx="199125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Manual de incidentes</a:t>
            </a:r>
            <a:endParaRPr lang="es-CO" b="1" dirty="0"/>
          </a:p>
        </p:txBody>
      </p:sp>
      <p:sp>
        <p:nvSpPr>
          <p:cNvPr id="6" name="Llamada rectangular redondeada 5">
            <a:extLst>
              <a:ext uri="{FF2B5EF4-FFF2-40B4-BE49-F238E27FC236}">
                <a16:creationId xmlns:a16="http://schemas.microsoft.com/office/drawing/2014/main" id="{AECD061B-76DC-9D4F-AF38-24C8165FCD32}"/>
              </a:ext>
            </a:extLst>
          </p:cNvPr>
          <p:cNvSpPr/>
          <p:nvPr/>
        </p:nvSpPr>
        <p:spPr>
          <a:xfrm>
            <a:off x="462337" y="742950"/>
            <a:ext cx="5633663" cy="1537914"/>
          </a:xfrm>
          <a:prstGeom prst="wedgeRoundRectCallout">
            <a:avLst>
              <a:gd name="adj1" fmla="val -26487"/>
              <a:gd name="adj2" fmla="val 128744"/>
              <a:gd name="adj3" fmla="val 16667"/>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8754AE0B-5AF9-C44D-B047-D2127F267EDC}"/>
              </a:ext>
            </a:extLst>
          </p:cNvPr>
          <p:cNvSpPr/>
          <p:nvPr/>
        </p:nvSpPr>
        <p:spPr>
          <a:xfrm>
            <a:off x="1014225" y="957909"/>
            <a:ext cx="4738794" cy="1107996"/>
          </a:xfrm>
          <a:prstGeom prst="rect">
            <a:avLst/>
          </a:prstGeom>
        </p:spPr>
        <p:txBody>
          <a:bodyPr wrap="square">
            <a:spAutoFit/>
          </a:bodyPr>
          <a:lstStyle/>
          <a:p>
            <a:pPr lvl="0" algn="just"/>
            <a:r>
              <a:rPr lang="es-CO" sz="1100" dirty="0">
                <a:solidFill>
                  <a:schemeClr val="bg1"/>
                </a:solidFill>
                <a:latin typeface="Arial" panose="020B0604020202020204" pitchFamily="34" charset="0"/>
                <a:ea typeface="Arial" panose="020B0604020202020204" pitchFamily="34" charset="0"/>
              </a:rPr>
              <a:t>Utiliza un lenguaje sencillo y práctico para que cualquier persona pueda comprender cuál es el suceso que se presentó, aunque no dejemos de lado el nombre de las palabras técnicas ya que quien esté asignado para realizar la solución pueda consultar dicho concepto, el cual es interesante que esté agregado dentro de un diccionario de conceptos y palabras claves para poderlo identificar.</a:t>
            </a:r>
          </a:p>
        </p:txBody>
      </p:sp>
    </p:spTree>
    <p:extLst>
      <p:ext uri="{BB962C8B-B14F-4D97-AF65-F5344CB8AC3E}">
        <p14:creationId xmlns:p14="http://schemas.microsoft.com/office/powerpoint/2010/main" val="428109680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/vector-gratis/ilustracion-concepto-documento-linea_13338131.htm#query=documentaci%C3%B3n&amp;position=6&amp;from_view=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 concepto de documento en línea vector gratuito">
            <a:extLst>
              <a:ext uri="{FF2B5EF4-FFF2-40B4-BE49-F238E27FC236}">
                <a16:creationId xmlns:a16="http://schemas.microsoft.com/office/drawing/2014/main" id="{9DA11636-5055-CE47-BBC6-848D3B6C2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1" b="13430"/>
          <a:stretch/>
        </p:blipFill>
        <p:spPr bwMode="auto">
          <a:xfrm>
            <a:off x="848699" y="1866700"/>
            <a:ext cx="5788406" cy="396902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redondeado 1">
            <a:extLst>
              <a:ext uri="{FF2B5EF4-FFF2-40B4-BE49-F238E27FC236}">
                <a16:creationId xmlns:a16="http://schemas.microsoft.com/office/drawing/2014/main" id="{B6D69FDF-A2B5-504D-AA3F-30E49BFB81FB}"/>
              </a:ext>
            </a:extLst>
          </p:cNvPr>
          <p:cNvSpPr/>
          <p:nvPr/>
        </p:nvSpPr>
        <p:spPr>
          <a:xfrm>
            <a:off x="1541124" y="3339102"/>
            <a:ext cx="1551397"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6F2F7A21-06E2-8A44-BB8C-0743EB09E5B9}"/>
              </a:ext>
            </a:extLst>
          </p:cNvPr>
          <p:cNvSpPr/>
          <p:nvPr/>
        </p:nvSpPr>
        <p:spPr>
          <a:xfrm>
            <a:off x="2607924" y="2472762"/>
            <a:ext cx="1551397"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D6FA890C-CA73-B44A-A748-977B0B9D4AC6}"/>
              </a:ext>
            </a:extLst>
          </p:cNvPr>
          <p:cNvSpPr/>
          <p:nvPr/>
        </p:nvSpPr>
        <p:spPr>
          <a:xfrm>
            <a:off x="4568260" y="3228654"/>
            <a:ext cx="2212684"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E05E050-BF35-954D-B9D6-7193A4EABC5B}"/>
              </a:ext>
            </a:extLst>
          </p:cNvPr>
          <p:cNvSpPr/>
          <p:nvPr/>
        </p:nvSpPr>
        <p:spPr>
          <a:xfrm>
            <a:off x="1856599" y="3385559"/>
            <a:ext cx="96853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Lenguaje</a:t>
            </a:r>
            <a:endParaRPr lang="es-CO" b="1" dirty="0"/>
          </a:p>
        </p:txBody>
      </p:sp>
      <p:sp>
        <p:nvSpPr>
          <p:cNvPr id="4" name="Rectángulo 3">
            <a:extLst>
              <a:ext uri="{FF2B5EF4-FFF2-40B4-BE49-F238E27FC236}">
                <a16:creationId xmlns:a16="http://schemas.microsoft.com/office/drawing/2014/main" id="{BEF5AEBA-0331-4E48-92F6-815B8D1713E9}"/>
              </a:ext>
            </a:extLst>
          </p:cNvPr>
          <p:cNvSpPr/>
          <p:nvPr/>
        </p:nvSpPr>
        <p:spPr>
          <a:xfrm>
            <a:off x="2922598" y="2526701"/>
            <a:ext cx="99097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Precisión</a:t>
            </a:r>
            <a:endParaRPr lang="es-CO" b="1" dirty="0"/>
          </a:p>
        </p:txBody>
      </p:sp>
      <p:sp>
        <p:nvSpPr>
          <p:cNvPr id="5" name="Rectángulo 4">
            <a:extLst>
              <a:ext uri="{FF2B5EF4-FFF2-40B4-BE49-F238E27FC236}">
                <a16:creationId xmlns:a16="http://schemas.microsoft.com/office/drawing/2014/main" id="{58925518-3390-F949-ADA2-24483E7B55A3}"/>
              </a:ext>
            </a:extLst>
          </p:cNvPr>
          <p:cNvSpPr/>
          <p:nvPr/>
        </p:nvSpPr>
        <p:spPr>
          <a:xfrm>
            <a:off x="4677943" y="3275111"/>
            <a:ext cx="199125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Manual de incidentes</a:t>
            </a:r>
            <a:endParaRPr lang="es-CO" b="1" dirty="0"/>
          </a:p>
        </p:txBody>
      </p:sp>
      <p:sp>
        <p:nvSpPr>
          <p:cNvPr id="6" name="Llamada rectangular redondeada 5">
            <a:extLst>
              <a:ext uri="{FF2B5EF4-FFF2-40B4-BE49-F238E27FC236}">
                <a16:creationId xmlns:a16="http://schemas.microsoft.com/office/drawing/2014/main" id="{AECD061B-76DC-9D4F-AF38-24C8165FCD32}"/>
              </a:ext>
            </a:extLst>
          </p:cNvPr>
          <p:cNvSpPr/>
          <p:nvPr/>
        </p:nvSpPr>
        <p:spPr>
          <a:xfrm>
            <a:off x="1075361" y="1048379"/>
            <a:ext cx="5633663" cy="1178763"/>
          </a:xfrm>
          <a:prstGeom prst="wedgeRoundRectCallout">
            <a:avLst>
              <a:gd name="adj1" fmla="val -18098"/>
              <a:gd name="adj2" fmla="val 82648"/>
              <a:gd name="adj3" fmla="val 16667"/>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8754AE0B-5AF9-C44D-B047-D2127F267EDC}"/>
              </a:ext>
            </a:extLst>
          </p:cNvPr>
          <p:cNvSpPr/>
          <p:nvPr/>
        </p:nvSpPr>
        <p:spPr>
          <a:xfrm>
            <a:off x="1470291" y="1235885"/>
            <a:ext cx="4886567" cy="769441"/>
          </a:xfrm>
          <a:prstGeom prst="rect">
            <a:avLst/>
          </a:prstGeom>
        </p:spPr>
        <p:txBody>
          <a:bodyPr wrap="square">
            <a:spAutoFit/>
          </a:bodyPr>
          <a:lstStyle/>
          <a:p>
            <a:pPr lvl="0" algn="just"/>
            <a:r>
              <a:rPr lang="es-CO" sz="1100" dirty="0">
                <a:solidFill>
                  <a:schemeClr val="bg1"/>
                </a:solidFill>
                <a:latin typeface="Arial" panose="020B0604020202020204" pitchFamily="34" charset="0"/>
                <a:ea typeface="Arial" panose="020B0604020202020204" pitchFamily="34" charset="0"/>
              </a:rPr>
              <a:t>Ser conciso en lo que se está comentando sobre la solución, ya que en ocasiones se realiza un recorrido innecesario sobre las pautas a seguir en los lineamientos de solución. Se debe tratar de ser más efectivos y que quien vea el procedimiento logre realizarlo en el menor tiempo posible.</a:t>
            </a:r>
          </a:p>
        </p:txBody>
      </p:sp>
    </p:spTree>
    <p:extLst>
      <p:ext uri="{BB962C8B-B14F-4D97-AF65-F5344CB8AC3E}">
        <p14:creationId xmlns:p14="http://schemas.microsoft.com/office/powerpoint/2010/main" val="1792526323"/>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www.freepik.es/vector-gratis/ilustracion-concepto-documento-linea_13338131.htm#query=documentaci%C3%B3n&amp;position=6&amp;from_view=search</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 concepto de documento en línea vector gratuito">
            <a:extLst>
              <a:ext uri="{FF2B5EF4-FFF2-40B4-BE49-F238E27FC236}">
                <a16:creationId xmlns:a16="http://schemas.microsoft.com/office/drawing/2014/main" id="{9DA11636-5055-CE47-BBC6-848D3B6C2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1" b="13430"/>
          <a:stretch/>
        </p:blipFill>
        <p:spPr bwMode="auto">
          <a:xfrm>
            <a:off x="848699" y="1866700"/>
            <a:ext cx="5788406" cy="396902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redondeado 1">
            <a:extLst>
              <a:ext uri="{FF2B5EF4-FFF2-40B4-BE49-F238E27FC236}">
                <a16:creationId xmlns:a16="http://schemas.microsoft.com/office/drawing/2014/main" id="{B6D69FDF-A2B5-504D-AA3F-30E49BFB81FB}"/>
              </a:ext>
            </a:extLst>
          </p:cNvPr>
          <p:cNvSpPr/>
          <p:nvPr/>
        </p:nvSpPr>
        <p:spPr>
          <a:xfrm>
            <a:off x="1541124" y="3339102"/>
            <a:ext cx="1551397"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6F2F7A21-06E2-8A44-BB8C-0743EB09E5B9}"/>
              </a:ext>
            </a:extLst>
          </p:cNvPr>
          <p:cNvSpPr/>
          <p:nvPr/>
        </p:nvSpPr>
        <p:spPr>
          <a:xfrm>
            <a:off x="2607924" y="2472762"/>
            <a:ext cx="1551397"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D6FA890C-CA73-B44A-A748-977B0B9D4AC6}"/>
              </a:ext>
            </a:extLst>
          </p:cNvPr>
          <p:cNvSpPr/>
          <p:nvPr/>
        </p:nvSpPr>
        <p:spPr>
          <a:xfrm>
            <a:off x="4568260" y="3228654"/>
            <a:ext cx="2212684" cy="40069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E05E050-BF35-954D-B9D6-7193A4EABC5B}"/>
              </a:ext>
            </a:extLst>
          </p:cNvPr>
          <p:cNvSpPr/>
          <p:nvPr/>
        </p:nvSpPr>
        <p:spPr>
          <a:xfrm>
            <a:off x="1856599" y="3385559"/>
            <a:ext cx="96853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Lenguaje</a:t>
            </a:r>
            <a:endParaRPr lang="es-CO" b="1" dirty="0"/>
          </a:p>
        </p:txBody>
      </p:sp>
      <p:sp>
        <p:nvSpPr>
          <p:cNvPr id="4" name="Rectángulo 3">
            <a:extLst>
              <a:ext uri="{FF2B5EF4-FFF2-40B4-BE49-F238E27FC236}">
                <a16:creationId xmlns:a16="http://schemas.microsoft.com/office/drawing/2014/main" id="{BEF5AEBA-0331-4E48-92F6-815B8D1713E9}"/>
              </a:ext>
            </a:extLst>
          </p:cNvPr>
          <p:cNvSpPr/>
          <p:nvPr/>
        </p:nvSpPr>
        <p:spPr>
          <a:xfrm>
            <a:off x="2922598" y="2526701"/>
            <a:ext cx="99097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Precisión</a:t>
            </a:r>
            <a:endParaRPr lang="es-CO" b="1" dirty="0"/>
          </a:p>
        </p:txBody>
      </p:sp>
      <p:sp>
        <p:nvSpPr>
          <p:cNvPr id="5" name="Rectángulo 4">
            <a:extLst>
              <a:ext uri="{FF2B5EF4-FFF2-40B4-BE49-F238E27FC236}">
                <a16:creationId xmlns:a16="http://schemas.microsoft.com/office/drawing/2014/main" id="{58925518-3390-F949-ADA2-24483E7B55A3}"/>
              </a:ext>
            </a:extLst>
          </p:cNvPr>
          <p:cNvSpPr/>
          <p:nvPr/>
        </p:nvSpPr>
        <p:spPr>
          <a:xfrm>
            <a:off x="4677943" y="3275111"/>
            <a:ext cx="199125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Manual de incidentes</a:t>
            </a:r>
            <a:endParaRPr lang="es-CO" b="1" dirty="0"/>
          </a:p>
        </p:txBody>
      </p:sp>
      <p:sp>
        <p:nvSpPr>
          <p:cNvPr id="6" name="Llamada rectangular redondeada 5">
            <a:extLst>
              <a:ext uri="{FF2B5EF4-FFF2-40B4-BE49-F238E27FC236}">
                <a16:creationId xmlns:a16="http://schemas.microsoft.com/office/drawing/2014/main" id="{AECD061B-76DC-9D4F-AF38-24C8165FCD32}"/>
              </a:ext>
            </a:extLst>
          </p:cNvPr>
          <p:cNvSpPr/>
          <p:nvPr/>
        </p:nvSpPr>
        <p:spPr>
          <a:xfrm>
            <a:off x="1544549" y="455244"/>
            <a:ext cx="6102848" cy="1604112"/>
          </a:xfrm>
          <a:prstGeom prst="wedgeRoundRectCallout">
            <a:avLst>
              <a:gd name="adj1" fmla="val 33851"/>
              <a:gd name="adj2" fmla="val 139506"/>
              <a:gd name="adj3" fmla="val 16667"/>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8754AE0B-5AF9-C44D-B047-D2127F267EDC}"/>
              </a:ext>
            </a:extLst>
          </p:cNvPr>
          <p:cNvSpPr/>
          <p:nvPr/>
        </p:nvSpPr>
        <p:spPr>
          <a:xfrm>
            <a:off x="1781144" y="576544"/>
            <a:ext cx="5664084" cy="1277273"/>
          </a:xfrm>
          <a:prstGeom prst="rect">
            <a:avLst/>
          </a:prstGeom>
        </p:spPr>
        <p:txBody>
          <a:bodyPr wrap="square">
            <a:spAutoFit/>
          </a:bodyPr>
          <a:lstStyle/>
          <a:p>
            <a:pPr lvl="0" algn="just"/>
            <a:r>
              <a:rPr lang="es-CO" sz="1100" dirty="0">
                <a:solidFill>
                  <a:schemeClr val="bg1"/>
                </a:solidFill>
                <a:latin typeface="Arial" panose="020B0604020202020204" pitchFamily="34" charset="0"/>
                <a:ea typeface="Arial" panose="020B0604020202020204" pitchFamily="34" charset="0"/>
              </a:rPr>
              <a:t>Este documento contiene un registro de todos los procesos que se llevan a cabo con los incidentes presentados y propone soluciones desde el sentido de la aplicabilidad de pasos y procedimientos para la restauración del sistema. Es importante tener en cuenta que este es un documento técnico por lo tanto el lenguaje y palabras a utilizar deben estar escritas para un profesional o experto en la temática, quien tiene la responsabilidad de ejecutar las acciones allí descritas y en caso de realizar mejoras al procedimiento, hacer los debidos anexos que apliquen.</a:t>
            </a:r>
          </a:p>
        </p:txBody>
      </p:sp>
    </p:spTree>
    <p:extLst>
      <p:ext uri="{BB962C8B-B14F-4D97-AF65-F5344CB8AC3E}">
        <p14:creationId xmlns:p14="http://schemas.microsoft.com/office/powerpoint/2010/main" val="4221595892"/>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306</Words>
  <Application>Microsoft Office PowerPoint</Application>
  <PresentationFormat>Panorámica</PresentationFormat>
  <Paragraphs>25</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14</cp:revision>
  <dcterms:modified xsi:type="dcterms:W3CDTF">2022-05-11T22:22:04Z</dcterms:modified>
</cp:coreProperties>
</file>