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8" r:id="rId2"/>
    <p:sldId id="260" r:id="rId3"/>
    <p:sldId id="263" r:id="rId4"/>
    <p:sldId id="264" r:id="rId5"/>
    <p:sldId id="265" r:id="rId6"/>
    <p:sldId id="266"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iwIgsM3IInNC7IAEmpXvjC6uhY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93"/>
    <a:srgbClr val="60C9C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5D0EDA-7DB7-4499-ACAF-B607AEF1F999}">
  <a:tblStyle styleId="{025D0EDA-7DB7-4499-ACAF-B607AEF1F999}" styleName="Table_0">
    <a:wholeTbl>
      <a:tcTxStyle>
        <a:font>
          <a:latin typeface="Arial"/>
          <a:ea typeface="Arial"/>
          <a:cs typeface="Arial"/>
        </a:font>
        <a:schemeClr val="tx1"/>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7706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89620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2805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5400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spcBef>
                <a:spcPts val="0"/>
              </a:spcBef>
              <a:spcAft>
                <a:spcPts val="0"/>
              </a:spcAft>
              <a:buSzPts val="1400"/>
              <a:buNone/>
              <a:defRPr/>
            </a:lvl2pPr>
            <a:lvl3pPr marR="0" lvl="2" algn="l">
              <a:spcBef>
                <a:spcPts val="0"/>
              </a:spcBef>
              <a:spcAft>
                <a:spcPts val="0"/>
              </a:spcAft>
              <a:buSzPts val="1400"/>
              <a:buNone/>
              <a:defRPr/>
            </a:lvl3pPr>
            <a:lvl4pPr marR="0" lvl="3" algn="l">
              <a:spcBef>
                <a:spcPts val="0"/>
              </a:spcBef>
              <a:spcAft>
                <a:spcPts val="0"/>
              </a:spcAft>
              <a:buSzPts val="1400"/>
              <a:buNone/>
              <a:defRPr/>
            </a:lvl4pPr>
            <a:lvl5pPr marR="0" lvl="4" algn="l">
              <a:spcBef>
                <a:spcPts val="0"/>
              </a:spcBef>
              <a:spcAft>
                <a:spcPts val="0"/>
              </a:spcAft>
              <a:buSzPts val="1400"/>
              <a:buNone/>
              <a:defRPr/>
            </a:lvl5pPr>
            <a:lvl6pPr marR="0" lvl="5" algn="l">
              <a:spcBef>
                <a:spcPts val="0"/>
              </a:spcBef>
              <a:spcAft>
                <a:spcPts val="0"/>
              </a:spcAft>
              <a:buSzPts val="1400"/>
              <a:buNone/>
              <a:defRPr/>
            </a:lvl6pPr>
            <a:lvl7pPr marR="0" lvl="6" algn="l">
              <a:spcBef>
                <a:spcPts val="0"/>
              </a:spcBef>
              <a:spcAft>
                <a:spcPts val="0"/>
              </a:spcAft>
              <a:buSzPts val="1400"/>
              <a:buNone/>
              <a:defRPr/>
            </a:lvl7pPr>
            <a:lvl8pPr marR="0" lvl="7" algn="l">
              <a:spcBef>
                <a:spcPts val="0"/>
              </a:spcBef>
              <a:spcAft>
                <a:spcPts val="0"/>
              </a:spcAft>
              <a:buSzPts val="1400"/>
              <a:buNone/>
              <a:defRPr/>
            </a:lvl8pPr>
            <a:lvl9pPr marR="0" lvl="8" algn="l">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1"/>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2"/>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2"/>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2"/>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2"/>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15"/>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6"/>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6"/>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a:lvl2pPr>
            <a:lvl3pPr marR="0" lvl="2" algn="l" rtl="0">
              <a:spcBef>
                <a:spcPts val="0"/>
              </a:spcBef>
              <a:spcAft>
                <a:spcPts val="0"/>
              </a:spcAft>
              <a:buSzPts val="1400"/>
              <a:buNone/>
              <a:defRPr sz="1800"/>
            </a:lvl3pPr>
            <a:lvl4pPr marR="0" lvl="3" algn="l" rtl="0">
              <a:spcBef>
                <a:spcPts val="0"/>
              </a:spcBef>
              <a:spcAft>
                <a:spcPts val="0"/>
              </a:spcAft>
              <a:buSzPts val="1400"/>
              <a:buNone/>
              <a:defRPr sz="1800"/>
            </a:lvl4pPr>
            <a:lvl5pPr marR="0" lvl="4" algn="l" rtl="0">
              <a:spcBef>
                <a:spcPts val="0"/>
              </a:spcBef>
              <a:spcAft>
                <a:spcPts val="0"/>
              </a:spcAft>
              <a:buSzPts val="1400"/>
              <a:buNone/>
              <a:defRPr sz="1800"/>
            </a:lvl5pPr>
            <a:lvl6pPr marR="0" lvl="5" algn="l" rtl="0">
              <a:spcBef>
                <a:spcPts val="0"/>
              </a:spcBef>
              <a:spcAft>
                <a:spcPts val="0"/>
              </a:spcAft>
              <a:buSzPts val="1400"/>
              <a:buNone/>
              <a:defRPr sz="1800"/>
            </a:lvl6pPr>
            <a:lvl7pPr marR="0" lvl="6" algn="l" rtl="0">
              <a:spcBef>
                <a:spcPts val="0"/>
              </a:spcBef>
              <a:spcAft>
                <a:spcPts val="0"/>
              </a:spcAft>
              <a:buSzPts val="1400"/>
              <a:buNone/>
              <a:defRPr sz="1800"/>
            </a:lvl7pPr>
            <a:lvl8pPr marR="0" lvl="7" algn="l" rtl="0">
              <a:spcBef>
                <a:spcPts val="0"/>
              </a:spcBef>
              <a:spcAft>
                <a:spcPts val="0"/>
              </a:spcAft>
              <a:buSzPts val="1400"/>
              <a:buNone/>
              <a:defRPr sz="1800"/>
            </a:lvl8pPr>
            <a:lvl9pPr marR="0" lvl="8" algn="l" rtl="0">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
          <p:cNvSpPr/>
          <p:nvPr/>
        </p:nvSpPr>
        <p:spPr>
          <a:xfrm>
            <a:off x="2301833" y="2823358"/>
            <a:ext cx="7588333"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lvl="0" algn="ctr">
              <a:buClr>
                <a:schemeClr val="lt1"/>
              </a:buClr>
              <a:buSzPts val="450"/>
            </a:pPr>
            <a:r>
              <a:rPr lang="es-ES" sz="1800" smtClean="0">
                <a:solidFill>
                  <a:schemeClr val="lt1"/>
                </a:solidFill>
              </a:rPr>
              <a:t>CF02_5_pestañas_factores </a:t>
            </a:r>
            <a:r>
              <a:rPr lang="es-ES" sz="1800" dirty="0">
                <a:solidFill>
                  <a:schemeClr val="lt1"/>
                </a:solidFill>
              </a:rPr>
              <a:t>monitoreo</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7" name="Google Shape;107;p5"/>
          <p:cNvSpPr txBox="1"/>
          <p:nvPr/>
        </p:nvSpPr>
        <p:spPr>
          <a:xfrm>
            <a:off x="8253350" y="1257300"/>
            <a:ext cx="3957549"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dirty="0">
                <a:solidFill>
                  <a:schemeClr val="dk1"/>
                </a:solidFill>
                <a:latin typeface="Arial"/>
                <a:ea typeface="Arial"/>
                <a:cs typeface="Arial"/>
                <a:sym typeface="Arial"/>
              </a:rPr>
              <a:t>Favor realizar interactivo de cuatro botones, tal cual la referencia dada. Al dar clic sobre alguno, se abre un pop up con su contenido correspondiente.</a:t>
            </a:r>
            <a:endParaRPr sz="1400" b="0" i="0" u="none" strike="noStrike" cap="none" dirty="0">
              <a:solidFill>
                <a:schemeClr val="dk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4582274"/>
            <a:ext cx="3948174" cy="2275724"/>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smtClean="0">
                <a:solidFill>
                  <a:schemeClr val="dk1"/>
                </a:solidFill>
              </a:rPr>
              <a:t>stock.adobe.com/co/images/id/231669220?as_audience=srp&amp;as_campaign=Freepik&amp;get_facets=1&amp;order=relevance&amp;safe_search=1&amp;as_content=api&amp;k=infograf%C3%ADa%20cuatro&amp;filterscontent_typezip_vector=1&amp;tduid=58d5dcab88cd4f318bf9cd67f089f83c&amp;as_channel=affiliate&amp;as_campclass=redirect&amp;as_source=arvato </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Flat line vector illustration. Infographic template with four elements, hexagons, rectangle. Timeline step by step. Designed for business, presentations, web design, diagrams, training with 4 steps">
            <a:extLst>
              <a:ext uri="{FF2B5EF4-FFF2-40B4-BE49-F238E27FC236}">
                <a16:creationId xmlns:a16="http://schemas.microsoft.com/office/drawing/2014/main" id="{123A41DA-67CD-9C4C-AAD9-5E09227D3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13" y="1051230"/>
            <a:ext cx="7340850" cy="5138951"/>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C7B0B8F2-B099-1B43-8560-23134E89451E}"/>
              </a:ext>
            </a:extLst>
          </p:cNvPr>
          <p:cNvSpPr/>
          <p:nvPr/>
        </p:nvSpPr>
        <p:spPr>
          <a:xfrm>
            <a:off x="4520629" y="1592494"/>
            <a:ext cx="2496620" cy="66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CB4CB2CF-D2B7-594E-8D72-34B6BDDB24A5}"/>
              </a:ext>
            </a:extLst>
          </p:cNvPr>
          <p:cNvSpPr/>
          <p:nvPr/>
        </p:nvSpPr>
        <p:spPr>
          <a:xfrm>
            <a:off x="1344202" y="5138949"/>
            <a:ext cx="2496620" cy="66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6C31BB0F-7641-0240-AC48-5592F0FD39F9}"/>
              </a:ext>
            </a:extLst>
          </p:cNvPr>
          <p:cNvSpPr/>
          <p:nvPr/>
        </p:nvSpPr>
        <p:spPr>
          <a:xfrm>
            <a:off x="1225211" y="1926404"/>
            <a:ext cx="2496620" cy="94008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EC8E7A82-1850-9D45-8765-A2A38BEE27B2}"/>
              </a:ext>
            </a:extLst>
          </p:cNvPr>
          <p:cNvSpPr/>
          <p:nvPr/>
        </p:nvSpPr>
        <p:spPr>
          <a:xfrm>
            <a:off x="1225211" y="3588249"/>
            <a:ext cx="2496620" cy="94008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69D16CBD-C913-6D4F-9F93-2E6C7C3C4321}"/>
              </a:ext>
            </a:extLst>
          </p:cNvPr>
          <p:cNvSpPr/>
          <p:nvPr/>
        </p:nvSpPr>
        <p:spPr>
          <a:xfrm>
            <a:off x="4520629" y="2765399"/>
            <a:ext cx="2496620" cy="94008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7BE0AB7E-3580-3C4B-A452-961D695B410F}"/>
              </a:ext>
            </a:extLst>
          </p:cNvPr>
          <p:cNvSpPr/>
          <p:nvPr/>
        </p:nvSpPr>
        <p:spPr>
          <a:xfrm>
            <a:off x="4539496" y="4413577"/>
            <a:ext cx="2496620" cy="94008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F5729799-50EE-7349-AC6B-CE3862021435}"/>
              </a:ext>
            </a:extLst>
          </p:cNvPr>
          <p:cNvSpPr/>
          <p:nvPr/>
        </p:nvSpPr>
        <p:spPr>
          <a:xfrm>
            <a:off x="1303802" y="2104059"/>
            <a:ext cx="2339439" cy="584775"/>
          </a:xfrm>
          <a:prstGeom prst="rect">
            <a:avLst/>
          </a:prstGeom>
        </p:spPr>
        <p:txBody>
          <a:bodyPr wrap="square">
            <a:spAutoFit/>
          </a:bodyPr>
          <a:lstStyle/>
          <a:p>
            <a:pPr algn="ctr"/>
            <a:r>
              <a:rPr lang="es-CO" sz="1600" b="1" dirty="0">
                <a:latin typeface="Arial" panose="020B0604020202020204" pitchFamily="34" charset="0"/>
                <a:ea typeface="Arial" panose="020B0604020202020204" pitchFamily="34" charset="0"/>
              </a:rPr>
              <a:t>Verificación de los objetivos planteados</a:t>
            </a:r>
            <a:endParaRPr lang="es-CO" sz="1600" b="1" dirty="0"/>
          </a:p>
        </p:txBody>
      </p:sp>
      <p:sp>
        <p:nvSpPr>
          <p:cNvPr id="14" name="Rectángulo 13">
            <a:extLst>
              <a:ext uri="{FF2B5EF4-FFF2-40B4-BE49-F238E27FC236}">
                <a16:creationId xmlns:a16="http://schemas.microsoft.com/office/drawing/2014/main" id="{D12C1146-461E-834B-95CB-F5DB127CD517}"/>
              </a:ext>
            </a:extLst>
          </p:cNvPr>
          <p:cNvSpPr/>
          <p:nvPr/>
        </p:nvSpPr>
        <p:spPr>
          <a:xfrm>
            <a:off x="4633112" y="3066165"/>
            <a:ext cx="2339439" cy="338554"/>
          </a:xfrm>
          <a:prstGeom prst="rect">
            <a:avLst/>
          </a:prstGeom>
        </p:spPr>
        <p:txBody>
          <a:bodyPr wrap="square">
            <a:spAutoFit/>
          </a:bodyPr>
          <a:lstStyle/>
          <a:p>
            <a:pPr algn="ctr"/>
            <a:r>
              <a:rPr lang="es-CO" sz="1600" b="1" dirty="0">
                <a:latin typeface="Arial" panose="020B0604020202020204" pitchFamily="34" charset="0"/>
                <a:ea typeface="Arial" panose="020B0604020202020204" pitchFamily="34" charset="0"/>
              </a:rPr>
              <a:t>Reuniones</a:t>
            </a:r>
            <a:endParaRPr lang="es-CO" sz="1600" b="1" dirty="0"/>
          </a:p>
        </p:txBody>
      </p:sp>
      <p:sp>
        <p:nvSpPr>
          <p:cNvPr id="15" name="Rectángulo 14">
            <a:extLst>
              <a:ext uri="{FF2B5EF4-FFF2-40B4-BE49-F238E27FC236}">
                <a16:creationId xmlns:a16="http://schemas.microsoft.com/office/drawing/2014/main" id="{69499D8D-8EAC-0446-BB4F-0243DCD73062}"/>
              </a:ext>
            </a:extLst>
          </p:cNvPr>
          <p:cNvSpPr/>
          <p:nvPr/>
        </p:nvSpPr>
        <p:spPr>
          <a:xfrm>
            <a:off x="1303802" y="3741664"/>
            <a:ext cx="2339439" cy="584775"/>
          </a:xfrm>
          <a:prstGeom prst="rect">
            <a:avLst/>
          </a:prstGeom>
        </p:spPr>
        <p:txBody>
          <a:bodyPr wrap="square">
            <a:spAutoFit/>
          </a:bodyPr>
          <a:lstStyle/>
          <a:p>
            <a:pPr algn="ctr"/>
            <a:r>
              <a:rPr lang="es-CO" sz="1600" b="1" dirty="0">
                <a:latin typeface="Arial" panose="020B0604020202020204" pitchFamily="34" charset="0"/>
                <a:ea typeface="Arial" panose="020B0604020202020204" pitchFamily="34" charset="0"/>
              </a:rPr>
              <a:t>Diseño de escenarios de prueba</a:t>
            </a:r>
            <a:endParaRPr lang="es-CO" sz="1600" b="1" dirty="0"/>
          </a:p>
        </p:txBody>
      </p:sp>
      <p:sp>
        <p:nvSpPr>
          <p:cNvPr id="4" name="Rectángulo 3">
            <a:extLst>
              <a:ext uri="{FF2B5EF4-FFF2-40B4-BE49-F238E27FC236}">
                <a16:creationId xmlns:a16="http://schemas.microsoft.com/office/drawing/2014/main" id="{AB3CC638-D6A3-D246-BDAD-64E73A9A4654}"/>
              </a:ext>
            </a:extLst>
          </p:cNvPr>
          <p:cNvSpPr/>
          <p:nvPr/>
        </p:nvSpPr>
        <p:spPr>
          <a:xfrm>
            <a:off x="4941635" y="4622010"/>
            <a:ext cx="1890679" cy="523220"/>
          </a:xfrm>
          <a:prstGeom prst="rect">
            <a:avLst/>
          </a:prstGeom>
        </p:spPr>
        <p:txBody>
          <a:bodyPr wrap="square">
            <a:spAutoFit/>
          </a:bodyPr>
          <a:lstStyle/>
          <a:p>
            <a:r>
              <a:rPr lang="es-CO" b="1" dirty="0">
                <a:latin typeface="Arial" panose="020B0604020202020204" pitchFamily="34" charset="0"/>
                <a:ea typeface="Arial" panose="020B0604020202020204" pitchFamily="34" charset="0"/>
              </a:rPr>
              <a:t>Comportamiento del plan de gestión</a:t>
            </a:r>
            <a:endParaRPr lang="es-CO" b="1" dirty="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4582274"/>
            <a:ext cx="3948174" cy="2275724"/>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stock.adobe.com</a:t>
            </a:r>
            <a:r>
              <a:rPr lang="es-ES" sz="1200" dirty="0">
                <a:solidFill>
                  <a:schemeClr val="dk1"/>
                </a:solidFill>
              </a:rPr>
              <a:t>/</a:t>
            </a:r>
            <a:r>
              <a:rPr lang="es-ES" sz="1200" dirty="0" err="1">
                <a:solidFill>
                  <a:schemeClr val="dk1"/>
                </a:solidFill>
              </a:rPr>
              <a:t>co</a:t>
            </a:r>
            <a:r>
              <a:rPr lang="es-ES" sz="1200" dirty="0">
                <a:solidFill>
                  <a:schemeClr val="dk1"/>
                </a:solidFill>
              </a:rPr>
              <a:t>/</a:t>
            </a:r>
            <a:r>
              <a:rPr lang="es-ES" sz="1200" dirty="0" err="1">
                <a:solidFill>
                  <a:schemeClr val="dk1"/>
                </a:solidFill>
              </a:rPr>
              <a:t>images</a:t>
            </a:r>
            <a:r>
              <a:rPr lang="es-ES" sz="1200" dirty="0">
                <a:solidFill>
                  <a:schemeClr val="dk1"/>
                </a:solidFill>
              </a:rPr>
              <a:t>/id/231669220?as_audience=</a:t>
            </a:r>
            <a:r>
              <a:rPr lang="es-ES" sz="1200" dirty="0" err="1">
                <a:solidFill>
                  <a:schemeClr val="dk1"/>
                </a:solidFill>
              </a:rPr>
              <a:t>srp&amp;as_campaign</a:t>
            </a:r>
            <a:r>
              <a:rPr lang="es-ES" sz="1200" dirty="0">
                <a:solidFill>
                  <a:schemeClr val="dk1"/>
                </a:solidFill>
              </a:rPr>
              <a:t>=</a:t>
            </a:r>
            <a:r>
              <a:rPr lang="es-ES" sz="1200" dirty="0" err="1">
                <a:solidFill>
                  <a:schemeClr val="dk1"/>
                </a:solidFill>
              </a:rPr>
              <a:t>Freepik&amp;get_facets</a:t>
            </a:r>
            <a:r>
              <a:rPr lang="es-ES" sz="1200" dirty="0">
                <a:solidFill>
                  <a:schemeClr val="dk1"/>
                </a:solidFill>
              </a:rPr>
              <a:t>=1&amp;order=</a:t>
            </a:r>
            <a:r>
              <a:rPr lang="es-ES" sz="1200" dirty="0" err="1">
                <a:solidFill>
                  <a:schemeClr val="dk1"/>
                </a:solidFill>
              </a:rPr>
              <a:t>relevance&amp;safe_search</a:t>
            </a:r>
            <a:r>
              <a:rPr lang="es-ES" sz="1200" dirty="0">
                <a:solidFill>
                  <a:schemeClr val="dk1"/>
                </a:solidFill>
              </a:rPr>
              <a:t>=1&amp;as_content=</a:t>
            </a:r>
            <a:r>
              <a:rPr lang="es-ES" sz="1200" dirty="0" err="1">
                <a:solidFill>
                  <a:schemeClr val="dk1"/>
                </a:solidFill>
              </a:rPr>
              <a:t>api&amp;k</a:t>
            </a:r>
            <a:r>
              <a:rPr lang="es-ES" sz="1200" dirty="0">
                <a:solidFill>
                  <a:schemeClr val="dk1"/>
                </a:solidFill>
              </a:rPr>
              <a:t>=infograf%C3%ADa%20cuatro&amp;filterscontent_typezip_vector=1&amp;tduid=58d5dcab88cd4f318bf9cd67f089f83c&amp;as_channel=</a:t>
            </a:r>
            <a:r>
              <a:rPr lang="es-ES" sz="1200" dirty="0" err="1">
                <a:solidFill>
                  <a:schemeClr val="dk1"/>
                </a:solidFill>
              </a:rPr>
              <a:t>affiliate&amp;as_campclass</a:t>
            </a:r>
            <a:r>
              <a:rPr lang="es-ES" sz="1200" dirty="0">
                <a:solidFill>
                  <a:schemeClr val="dk1"/>
                </a:solidFill>
              </a:rPr>
              <a:t>=</a:t>
            </a:r>
            <a:r>
              <a:rPr lang="es-ES" sz="1200" dirty="0" err="1">
                <a:solidFill>
                  <a:schemeClr val="dk1"/>
                </a:solidFill>
              </a:rPr>
              <a:t>redirect&amp;as_source</a:t>
            </a:r>
            <a:r>
              <a:rPr lang="es-ES" sz="1200" dirty="0">
                <a:solidFill>
                  <a:schemeClr val="dk1"/>
                </a:solidFill>
              </a:rPr>
              <a:t>=</a:t>
            </a:r>
            <a:r>
              <a:rPr lang="es-ES" sz="1200" dirty="0" err="1">
                <a:solidFill>
                  <a:schemeClr val="dk1"/>
                </a:solidFill>
              </a:rPr>
              <a:t>arvato</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Flat line vector illustration. Infographic template with four elements, hexagons, rectangle. Timeline step by step. Designed for business, presentations, web design, diagrams, training with 4 steps">
            <a:extLst>
              <a:ext uri="{FF2B5EF4-FFF2-40B4-BE49-F238E27FC236}">
                <a16:creationId xmlns:a16="http://schemas.microsoft.com/office/drawing/2014/main" id="{123A41DA-67CD-9C4C-AAD9-5E09227D3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13" y="1051230"/>
            <a:ext cx="7340850" cy="5138951"/>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C7B0B8F2-B099-1B43-8560-23134E89451E}"/>
              </a:ext>
            </a:extLst>
          </p:cNvPr>
          <p:cNvSpPr/>
          <p:nvPr/>
        </p:nvSpPr>
        <p:spPr>
          <a:xfrm>
            <a:off x="4520629" y="1592494"/>
            <a:ext cx="2496620" cy="66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CB4CB2CF-D2B7-594E-8D72-34B6BDDB24A5}"/>
              </a:ext>
            </a:extLst>
          </p:cNvPr>
          <p:cNvSpPr/>
          <p:nvPr/>
        </p:nvSpPr>
        <p:spPr>
          <a:xfrm>
            <a:off x="1344202" y="5138949"/>
            <a:ext cx="2496620" cy="66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6C31BB0F-7641-0240-AC48-5592F0FD39F9}"/>
              </a:ext>
            </a:extLst>
          </p:cNvPr>
          <p:cNvSpPr/>
          <p:nvPr/>
        </p:nvSpPr>
        <p:spPr>
          <a:xfrm>
            <a:off x="1225211" y="1926404"/>
            <a:ext cx="2496620" cy="94008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EC8E7A82-1850-9D45-8765-A2A38BEE27B2}"/>
              </a:ext>
            </a:extLst>
          </p:cNvPr>
          <p:cNvSpPr/>
          <p:nvPr/>
        </p:nvSpPr>
        <p:spPr>
          <a:xfrm>
            <a:off x="1225211" y="3588249"/>
            <a:ext cx="2496620" cy="94008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69D16CBD-C913-6D4F-9F93-2E6C7C3C4321}"/>
              </a:ext>
            </a:extLst>
          </p:cNvPr>
          <p:cNvSpPr/>
          <p:nvPr/>
        </p:nvSpPr>
        <p:spPr>
          <a:xfrm>
            <a:off x="4520629" y="2765399"/>
            <a:ext cx="2496620" cy="94008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7BE0AB7E-3580-3C4B-A452-961D695B410F}"/>
              </a:ext>
            </a:extLst>
          </p:cNvPr>
          <p:cNvSpPr/>
          <p:nvPr/>
        </p:nvSpPr>
        <p:spPr>
          <a:xfrm>
            <a:off x="4539496" y="4413577"/>
            <a:ext cx="2496620" cy="94008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F5729799-50EE-7349-AC6B-CE3862021435}"/>
              </a:ext>
            </a:extLst>
          </p:cNvPr>
          <p:cNvSpPr/>
          <p:nvPr/>
        </p:nvSpPr>
        <p:spPr>
          <a:xfrm>
            <a:off x="1303802" y="2104059"/>
            <a:ext cx="2339439" cy="584775"/>
          </a:xfrm>
          <a:prstGeom prst="rect">
            <a:avLst/>
          </a:prstGeom>
        </p:spPr>
        <p:txBody>
          <a:bodyPr wrap="square">
            <a:spAutoFit/>
          </a:bodyPr>
          <a:lstStyle/>
          <a:p>
            <a:pPr algn="ctr"/>
            <a:r>
              <a:rPr lang="es-CO" sz="1600" b="1" dirty="0">
                <a:latin typeface="Arial" panose="020B0604020202020204" pitchFamily="34" charset="0"/>
                <a:ea typeface="Arial" panose="020B0604020202020204" pitchFamily="34" charset="0"/>
              </a:rPr>
              <a:t>Verificación de los objetivos planteados</a:t>
            </a:r>
            <a:endParaRPr lang="es-CO" sz="1600" b="1" dirty="0"/>
          </a:p>
        </p:txBody>
      </p:sp>
      <p:sp>
        <p:nvSpPr>
          <p:cNvPr id="14" name="Rectángulo 13">
            <a:extLst>
              <a:ext uri="{FF2B5EF4-FFF2-40B4-BE49-F238E27FC236}">
                <a16:creationId xmlns:a16="http://schemas.microsoft.com/office/drawing/2014/main" id="{D12C1146-461E-834B-95CB-F5DB127CD517}"/>
              </a:ext>
            </a:extLst>
          </p:cNvPr>
          <p:cNvSpPr/>
          <p:nvPr/>
        </p:nvSpPr>
        <p:spPr>
          <a:xfrm>
            <a:off x="4633112" y="3066165"/>
            <a:ext cx="2339439" cy="338554"/>
          </a:xfrm>
          <a:prstGeom prst="rect">
            <a:avLst/>
          </a:prstGeom>
        </p:spPr>
        <p:txBody>
          <a:bodyPr wrap="square">
            <a:spAutoFit/>
          </a:bodyPr>
          <a:lstStyle/>
          <a:p>
            <a:pPr algn="ctr"/>
            <a:r>
              <a:rPr lang="es-CO" sz="1600" b="1" dirty="0">
                <a:latin typeface="Arial" panose="020B0604020202020204" pitchFamily="34" charset="0"/>
                <a:ea typeface="Arial" panose="020B0604020202020204" pitchFamily="34" charset="0"/>
              </a:rPr>
              <a:t>Reuniones</a:t>
            </a:r>
            <a:endParaRPr lang="es-CO" sz="1600" b="1" dirty="0"/>
          </a:p>
        </p:txBody>
      </p:sp>
      <p:sp>
        <p:nvSpPr>
          <p:cNvPr id="15" name="Rectángulo 14">
            <a:extLst>
              <a:ext uri="{FF2B5EF4-FFF2-40B4-BE49-F238E27FC236}">
                <a16:creationId xmlns:a16="http://schemas.microsoft.com/office/drawing/2014/main" id="{69499D8D-8EAC-0446-BB4F-0243DCD73062}"/>
              </a:ext>
            </a:extLst>
          </p:cNvPr>
          <p:cNvSpPr/>
          <p:nvPr/>
        </p:nvSpPr>
        <p:spPr>
          <a:xfrm>
            <a:off x="1303802" y="3741664"/>
            <a:ext cx="2339439" cy="584775"/>
          </a:xfrm>
          <a:prstGeom prst="rect">
            <a:avLst/>
          </a:prstGeom>
        </p:spPr>
        <p:txBody>
          <a:bodyPr wrap="square">
            <a:spAutoFit/>
          </a:bodyPr>
          <a:lstStyle/>
          <a:p>
            <a:pPr algn="ctr"/>
            <a:r>
              <a:rPr lang="es-CO" sz="1600" b="1" dirty="0">
                <a:latin typeface="Arial" panose="020B0604020202020204" pitchFamily="34" charset="0"/>
                <a:ea typeface="Arial" panose="020B0604020202020204" pitchFamily="34" charset="0"/>
              </a:rPr>
              <a:t>Diseño de escenarios de prueba</a:t>
            </a:r>
            <a:endParaRPr lang="es-CO" sz="1600" b="1" dirty="0"/>
          </a:p>
        </p:txBody>
      </p:sp>
      <p:sp>
        <p:nvSpPr>
          <p:cNvPr id="4" name="Rectángulo 3">
            <a:extLst>
              <a:ext uri="{FF2B5EF4-FFF2-40B4-BE49-F238E27FC236}">
                <a16:creationId xmlns:a16="http://schemas.microsoft.com/office/drawing/2014/main" id="{AB3CC638-D6A3-D246-BDAD-64E73A9A4654}"/>
              </a:ext>
            </a:extLst>
          </p:cNvPr>
          <p:cNvSpPr/>
          <p:nvPr/>
        </p:nvSpPr>
        <p:spPr>
          <a:xfrm>
            <a:off x="4941635" y="4622010"/>
            <a:ext cx="1890679" cy="523220"/>
          </a:xfrm>
          <a:prstGeom prst="rect">
            <a:avLst/>
          </a:prstGeom>
        </p:spPr>
        <p:txBody>
          <a:bodyPr wrap="square">
            <a:spAutoFit/>
          </a:bodyPr>
          <a:lstStyle/>
          <a:p>
            <a:r>
              <a:rPr lang="es-CO" b="1" dirty="0">
                <a:latin typeface="Arial" panose="020B0604020202020204" pitchFamily="34" charset="0"/>
                <a:ea typeface="Arial" panose="020B0604020202020204" pitchFamily="34" charset="0"/>
              </a:rPr>
              <a:t>Comportamiento del plan de gestión</a:t>
            </a:r>
            <a:endParaRPr lang="es-CO" b="1" dirty="0"/>
          </a:p>
        </p:txBody>
      </p:sp>
      <p:sp>
        <p:nvSpPr>
          <p:cNvPr id="5" name="Rectángulo redondeado 4">
            <a:extLst>
              <a:ext uri="{FF2B5EF4-FFF2-40B4-BE49-F238E27FC236}">
                <a16:creationId xmlns:a16="http://schemas.microsoft.com/office/drawing/2014/main" id="{369E61F6-80BB-E64E-887F-AEBAA49D985B}"/>
              </a:ext>
            </a:extLst>
          </p:cNvPr>
          <p:cNvSpPr/>
          <p:nvPr/>
        </p:nvSpPr>
        <p:spPr>
          <a:xfrm>
            <a:off x="426413" y="1510301"/>
            <a:ext cx="7505236" cy="4387065"/>
          </a:xfrm>
          <a:prstGeom prst="roundRect">
            <a:avLst>
              <a:gd name="adj" fmla="val 4723"/>
            </a:avLst>
          </a:prstGeom>
          <a:solidFill>
            <a:schemeClr val="bg1"/>
          </a:solidFill>
          <a:ln w="28575">
            <a:solidFill>
              <a:srgbClr val="60C9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Elipse 5">
            <a:extLst>
              <a:ext uri="{FF2B5EF4-FFF2-40B4-BE49-F238E27FC236}">
                <a16:creationId xmlns:a16="http://schemas.microsoft.com/office/drawing/2014/main" id="{EC9D9BA3-51A3-BB4A-9926-663930331936}"/>
              </a:ext>
            </a:extLst>
          </p:cNvPr>
          <p:cNvSpPr/>
          <p:nvPr/>
        </p:nvSpPr>
        <p:spPr>
          <a:xfrm>
            <a:off x="7317343" y="1649001"/>
            <a:ext cx="511565" cy="51156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7" name="Rectángulo 6">
            <a:extLst>
              <a:ext uri="{FF2B5EF4-FFF2-40B4-BE49-F238E27FC236}">
                <a16:creationId xmlns:a16="http://schemas.microsoft.com/office/drawing/2014/main" id="{C73D647A-3394-CD40-9BC1-C5D21DC5643A}"/>
              </a:ext>
            </a:extLst>
          </p:cNvPr>
          <p:cNvSpPr/>
          <p:nvPr/>
        </p:nvSpPr>
        <p:spPr>
          <a:xfrm>
            <a:off x="1133180" y="2418314"/>
            <a:ext cx="6091702" cy="2544543"/>
          </a:xfrm>
          <a:prstGeom prst="rect">
            <a:avLst/>
          </a:prstGeom>
        </p:spPr>
        <p:txBody>
          <a:bodyPr wrap="square">
            <a:spAutoFit/>
          </a:bodyPr>
          <a:lstStyle/>
          <a:p>
            <a:pPr lvl="0" algn="just">
              <a:lnSpc>
                <a:spcPct val="115000"/>
              </a:lnSpc>
            </a:pPr>
            <a:r>
              <a:rPr lang="es-CO" sz="1500" b="1" dirty="0">
                <a:latin typeface="Arial" panose="020B0604020202020204" pitchFamily="34" charset="0"/>
                <a:ea typeface="Arial" panose="020B0604020202020204" pitchFamily="34" charset="0"/>
              </a:rPr>
              <a:t>Verificación de los objetivos planteados</a:t>
            </a:r>
          </a:p>
          <a:p>
            <a:pPr lvl="0" algn="just">
              <a:lnSpc>
                <a:spcPct val="115000"/>
              </a:lnSpc>
            </a:pPr>
            <a:endParaRPr lang="es-CO" dirty="0">
              <a:latin typeface="Arial" panose="020B0604020202020204" pitchFamily="34" charset="0"/>
              <a:ea typeface="Arial" panose="020B0604020202020204" pitchFamily="34" charset="0"/>
            </a:endParaRPr>
          </a:p>
          <a:p>
            <a:pPr lvl="0" algn="just"/>
            <a:r>
              <a:rPr lang="es-CO" dirty="0">
                <a:latin typeface="Arial" panose="020B0604020202020204" pitchFamily="34" charset="0"/>
                <a:ea typeface="Arial" panose="020B0604020202020204" pitchFamily="34" charset="0"/>
              </a:rPr>
              <a:t>Esto es algo de suma importancia puesto que al inicio del plan de continuidad se establecen los objetivos de lo que se quiere lograr y cómo se va a lograr. Al encontrar que hay un factor que no está cumpliendo con su razón de ser, se da por comprendido que las estrategias que se están utilizando no están dando sus frutos como debería ser y por tanto, hay que realizar ajustes para mejorar la situación que se está presentando.</a:t>
            </a:r>
          </a:p>
          <a:p>
            <a:pPr lvl="0" algn="just"/>
            <a:endParaRPr lang="es-CO" dirty="0">
              <a:latin typeface="Arial" panose="020B0604020202020204" pitchFamily="34" charset="0"/>
              <a:ea typeface="Arial" panose="020B0604020202020204" pitchFamily="34" charset="0"/>
            </a:endParaRPr>
          </a:p>
          <a:p>
            <a:pPr lvl="0" algn="just"/>
            <a:r>
              <a:rPr lang="es-CO" dirty="0">
                <a:latin typeface="Arial" panose="020B0604020202020204" pitchFamily="34" charset="0"/>
                <a:ea typeface="Arial" panose="020B0604020202020204" pitchFamily="34" charset="0"/>
              </a:rPr>
              <a:t>El no cumplimiento de los objetivos es motivo de buscar otro enfoque y visión del SGCN.</a:t>
            </a:r>
            <a:endParaRPr lang="es-CO" sz="18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210789659"/>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4582274"/>
            <a:ext cx="3948174" cy="2275724"/>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stock.adobe.com</a:t>
            </a:r>
            <a:r>
              <a:rPr lang="es-ES" sz="1200" dirty="0">
                <a:solidFill>
                  <a:schemeClr val="dk1"/>
                </a:solidFill>
              </a:rPr>
              <a:t>/</a:t>
            </a:r>
            <a:r>
              <a:rPr lang="es-ES" sz="1200" dirty="0" err="1">
                <a:solidFill>
                  <a:schemeClr val="dk1"/>
                </a:solidFill>
              </a:rPr>
              <a:t>co</a:t>
            </a:r>
            <a:r>
              <a:rPr lang="es-ES" sz="1200" dirty="0">
                <a:solidFill>
                  <a:schemeClr val="dk1"/>
                </a:solidFill>
              </a:rPr>
              <a:t>/</a:t>
            </a:r>
            <a:r>
              <a:rPr lang="es-ES" sz="1200" dirty="0" err="1">
                <a:solidFill>
                  <a:schemeClr val="dk1"/>
                </a:solidFill>
              </a:rPr>
              <a:t>images</a:t>
            </a:r>
            <a:r>
              <a:rPr lang="es-ES" sz="1200" dirty="0">
                <a:solidFill>
                  <a:schemeClr val="dk1"/>
                </a:solidFill>
              </a:rPr>
              <a:t>/id/231669220?as_audience=</a:t>
            </a:r>
            <a:r>
              <a:rPr lang="es-ES" sz="1200" dirty="0" err="1">
                <a:solidFill>
                  <a:schemeClr val="dk1"/>
                </a:solidFill>
              </a:rPr>
              <a:t>srp&amp;as_campaign</a:t>
            </a:r>
            <a:r>
              <a:rPr lang="es-ES" sz="1200" dirty="0">
                <a:solidFill>
                  <a:schemeClr val="dk1"/>
                </a:solidFill>
              </a:rPr>
              <a:t>=</a:t>
            </a:r>
            <a:r>
              <a:rPr lang="es-ES" sz="1200" dirty="0" err="1">
                <a:solidFill>
                  <a:schemeClr val="dk1"/>
                </a:solidFill>
              </a:rPr>
              <a:t>Freepik&amp;get_facets</a:t>
            </a:r>
            <a:r>
              <a:rPr lang="es-ES" sz="1200" dirty="0">
                <a:solidFill>
                  <a:schemeClr val="dk1"/>
                </a:solidFill>
              </a:rPr>
              <a:t>=1&amp;order=</a:t>
            </a:r>
            <a:r>
              <a:rPr lang="es-ES" sz="1200" dirty="0" err="1">
                <a:solidFill>
                  <a:schemeClr val="dk1"/>
                </a:solidFill>
              </a:rPr>
              <a:t>relevance&amp;safe_search</a:t>
            </a:r>
            <a:r>
              <a:rPr lang="es-ES" sz="1200" dirty="0">
                <a:solidFill>
                  <a:schemeClr val="dk1"/>
                </a:solidFill>
              </a:rPr>
              <a:t>=1&amp;as_content=</a:t>
            </a:r>
            <a:r>
              <a:rPr lang="es-ES" sz="1200" dirty="0" err="1">
                <a:solidFill>
                  <a:schemeClr val="dk1"/>
                </a:solidFill>
              </a:rPr>
              <a:t>api&amp;k</a:t>
            </a:r>
            <a:r>
              <a:rPr lang="es-ES" sz="1200" dirty="0">
                <a:solidFill>
                  <a:schemeClr val="dk1"/>
                </a:solidFill>
              </a:rPr>
              <a:t>=infograf%C3%ADa%20cuatro&amp;filterscontent_typezip_vector=1&amp;tduid=58d5dcab88cd4f318bf9cd67f089f83c&amp;as_channel=</a:t>
            </a:r>
            <a:r>
              <a:rPr lang="es-ES" sz="1200" dirty="0" err="1">
                <a:solidFill>
                  <a:schemeClr val="dk1"/>
                </a:solidFill>
              </a:rPr>
              <a:t>affiliate&amp;as_campclass</a:t>
            </a:r>
            <a:r>
              <a:rPr lang="es-ES" sz="1200" dirty="0">
                <a:solidFill>
                  <a:schemeClr val="dk1"/>
                </a:solidFill>
              </a:rPr>
              <a:t>=</a:t>
            </a:r>
            <a:r>
              <a:rPr lang="es-ES" sz="1200" dirty="0" err="1">
                <a:solidFill>
                  <a:schemeClr val="dk1"/>
                </a:solidFill>
              </a:rPr>
              <a:t>redirect&amp;as_source</a:t>
            </a:r>
            <a:r>
              <a:rPr lang="es-ES" sz="1200" dirty="0">
                <a:solidFill>
                  <a:schemeClr val="dk1"/>
                </a:solidFill>
              </a:rPr>
              <a:t>=</a:t>
            </a:r>
            <a:r>
              <a:rPr lang="es-ES" sz="1200" dirty="0" err="1">
                <a:solidFill>
                  <a:schemeClr val="dk1"/>
                </a:solidFill>
              </a:rPr>
              <a:t>arvato</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Flat line vector illustration. Infographic template with four elements, hexagons, rectangle. Timeline step by step. Designed for business, presentations, web design, diagrams, training with 4 steps">
            <a:extLst>
              <a:ext uri="{FF2B5EF4-FFF2-40B4-BE49-F238E27FC236}">
                <a16:creationId xmlns:a16="http://schemas.microsoft.com/office/drawing/2014/main" id="{123A41DA-67CD-9C4C-AAD9-5E09227D3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13" y="1051230"/>
            <a:ext cx="7340850" cy="5138951"/>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C7B0B8F2-B099-1B43-8560-23134E89451E}"/>
              </a:ext>
            </a:extLst>
          </p:cNvPr>
          <p:cNvSpPr/>
          <p:nvPr/>
        </p:nvSpPr>
        <p:spPr>
          <a:xfrm>
            <a:off x="4520629" y="1592494"/>
            <a:ext cx="2496620" cy="66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CB4CB2CF-D2B7-594E-8D72-34B6BDDB24A5}"/>
              </a:ext>
            </a:extLst>
          </p:cNvPr>
          <p:cNvSpPr/>
          <p:nvPr/>
        </p:nvSpPr>
        <p:spPr>
          <a:xfrm>
            <a:off x="1344202" y="5138949"/>
            <a:ext cx="2496620" cy="66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6C31BB0F-7641-0240-AC48-5592F0FD39F9}"/>
              </a:ext>
            </a:extLst>
          </p:cNvPr>
          <p:cNvSpPr/>
          <p:nvPr/>
        </p:nvSpPr>
        <p:spPr>
          <a:xfrm>
            <a:off x="1225211" y="1926404"/>
            <a:ext cx="2496620" cy="94008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EC8E7A82-1850-9D45-8765-A2A38BEE27B2}"/>
              </a:ext>
            </a:extLst>
          </p:cNvPr>
          <p:cNvSpPr/>
          <p:nvPr/>
        </p:nvSpPr>
        <p:spPr>
          <a:xfrm>
            <a:off x="1225211" y="3588249"/>
            <a:ext cx="2496620" cy="94008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69D16CBD-C913-6D4F-9F93-2E6C7C3C4321}"/>
              </a:ext>
            </a:extLst>
          </p:cNvPr>
          <p:cNvSpPr/>
          <p:nvPr/>
        </p:nvSpPr>
        <p:spPr>
          <a:xfrm>
            <a:off x="4520629" y="2765399"/>
            <a:ext cx="2496620" cy="94008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7BE0AB7E-3580-3C4B-A452-961D695B410F}"/>
              </a:ext>
            </a:extLst>
          </p:cNvPr>
          <p:cNvSpPr/>
          <p:nvPr/>
        </p:nvSpPr>
        <p:spPr>
          <a:xfrm>
            <a:off x="4539496" y="4413577"/>
            <a:ext cx="2496620" cy="94008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F5729799-50EE-7349-AC6B-CE3862021435}"/>
              </a:ext>
            </a:extLst>
          </p:cNvPr>
          <p:cNvSpPr/>
          <p:nvPr/>
        </p:nvSpPr>
        <p:spPr>
          <a:xfrm>
            <a:off x="1303802" y="2104059"/>
            <a:ext cx="2339439" cy="584775"/>
          </a:xfrm>
          <a:prstGeom prst="rect">
            <a:avLst/>
          </a:prstGeom>
        </p:spPr>
        <p:txBody>
          <a:bodyPr wrap="square">
            <a:spAutoFit/>
          </a:bodyPr>
          <a:lstStyle/>
          <a:p>
            <a:pPr algn="ctr"/>
            <a:r>
              <a:rPr lang="es-CO" sz="1600" b="1" dirty="0">
                <a:latin typeface="Arial" panose="020B0604020202020204" pitchFamily="34" charset="0"/>
                <a:ea typeface="Arial" panose="020B0604020202020204" pitchFamily="34" charset="0"/>
              </a:rPr>
              <a:t>Verificación de los objetivos planteados</a:t>
            </a:r>
            <a:endParaRPr lang="es-CO" sz="1600" b="1" dirty="0"/>
          </a:p>
        </p:txBody>
      </p:sp>
      <p:sp>
        <p:nvSpPr>
          <p:cNvPr id="14" name="Rectángulo 13">
            <a:extLst>
              <a:ext uri="{FF2B5EF4-FFF2-40B4-BE49-F238E27FC236}">
                <a16:creationId xmlns:a16="http://schemas.microsoft.com/office/drawing/2014/main" id="{D12C1146-461E-834B-95CB-F5DB127CD517}"/>
              </a:ext>
            </a:extLst>
          </p:cNvPr>
          <p:cNvSpPr/>
          <p:nvPr/>
        </p:nvSpPr>
        <p:spPr>
          <a:xfrm>
            <a:off x="4633112" y="3066165"/>
            <a:ext cx="2339439" cy="338554"/>
          </a:xfrm>
          <a:prstGeom prst="rect">
            <a:avLst/>
          </a:prstGeom>
        </p:spPr>
        <p:txBody>
          <a:bodyPr wrap="square">
            <a:spAutoFit/>
          </a:bodyPr>
          <a:lstStyle/>
          <a:p>
            <a:pPr algn="ctr"/>
            <a:r>
              <a:rPr lang="es-CO" sz="1600" b="1" dirty="0">
                <a:latin typeface="Arial" panose="020B0604020202020204" pitchFamily="34" charset="0"/>
                <a:ea typeface="Arial" panose="020B0604020202020204" pitchFamily="34" charset="0"/>
              </a:rPr>
              <a:t>Reuniones</a:t>
            </a:r>
            <a:endParaRPr lang="es-CO" sz="1600" b="1" dirty="0"/>
          </a:p>
        </p:txBody>
      </p:sp>
      <p:sp>
        <p:nvSpPr>
          <p:cNvPr id="15" name="Rectángulo 14">
            <a:extLst>
              <a:ext uri="{FF2B5EF4-FFF2-40B4-BE49-F238E27FC236}">
                <a16:creationId xmlns:a16="http://schemas.microsoft.com/office/drawing/2014/main" id="{69499D8D-8EAC-0446-BB4F-0243DCD73062}"/>
              </a:ext>
            </a:extLst>
          </p:cNvPr>
          <p:cNvSpPr/>
          <p:nvPr/>
        </p:nvSpPr>
        <p:spPr>
          <a:xfrm>
            <a:off x="1303802" y="3741664"/>
            <a:ext cx="2339439" cy="584775"/>
          </a:xfrm>
          <a:prstGeom prst="rect">
            <a:avLst/>
          </a:prstGeom>
        </p:spPr>
        <p:txBody>
          <a:bodyPr wrap="square">
            <a:spAutoFit/>
          </a:bodyPr>
          <a:lstStyle/>
          <a:p>
            <a:pPr algn="ctr"/>
            <a:r>
              <a:rPr lang="es-CO" sz="1600" b="1" dirty="0">
                <a:latin typeface="Arial" panose="020B0604020202020204" pitchFamily="34" charset="0"/>
                <a:ea typeface="Arial" panose="020B0604020202020204" pitchFamily="34" charset="0"/>
              </a:rPr>
              <a:t>Diseño de escenarios de prueba</a:t>
            </a:r>
            <a:endParaRPr lang="es-CO" sz="1600" b="1" dirty="0"/>
          </a:p>
        </p:txBody>
      </p:sp>
      <p:sp>
        <p:nvSpPr>
          <p:cNvPr id="4" name="Rectángulo 3">
            <a:extLst>
              <a:ext uri="{FF2B5EF4-FFF2-40B4-BE49-F238E27FC236}">
                <a16:creationId xmlns:a16="http://schemas.microsoft.com/office/drawing/2014/main" id="{AB3CC638-D6A3-D246-BDAD-64E73A9A4654}"/>
              </a:ext>
            </a:extLst>
          </p:cNvPr>
          <p:cNvSpPr/>
          <p:nvPr/>
        </p:nvSpPr>
        <p:spPr>
          <a:xfrm>
            <a:off x="4941635" y="4622010"/>
            <a:ext cx="1890679" cy="523220"/>
          </a:xfrm>
          <a:prstGeom prst="rect">
            <a:avLst/>
          </a:prstGeom>
        </p:spPr>
        <p:txBody>
          <a:bodyPr wrap="square">
            <a:spAutoFit/>
          </a:bodyPr>
          <a:lstStyle/>
          <a:p>
            <a:r>
              <a:rPr lang="es-CO" b="1" dirty="0">
                <a:latin typeface="Arial" panose="020B0604020202020204" pitchFamily="34" charset="0"/>
                <a:ea typeface="Arial" panose="020B0604020202020204" pitchFamily="34" charset="0"/>
              </a:rPr>
              <a:t>Comportamiento del plan de gestión</a:t>
            </a:r>
            <a:endParaRPr lang="es-CO" b="1" dirty="0"/>
          </a:p>
        </p:txBody>
      </p:sp>
      <p:sp>
        <p:nvSpPr>
          <p:cNvPr id="5" name="Rectángulo redondeado 4">
            <a:extLst>
              <a:ext uri="{FF2B5EF4-FFF2-40B4-BE49-F238E27FC236}">
                <a16:creationId xmlns:a16="http://schemas.microsoft.com/office/drawing/2014/main" id="{369E61F6-80BB-E64E-887F-AEBAA49D985B}"/>
              </a:ext>
            </a:extLst>
          </p:cNvPr>
          <p:cNvSpPr/>
          <p:nvPr/>
        </p:nvSpPr>
        <p:spPr>
          <a:xfrm>
            <a:off x="426413" y="1510301"/>
            <a:ext cx="7505236" cy="4387065"/>
          </a:xfrm>
          <a:prstGeom prst="roundRect">
            <a:avLst>
              <a:gd name="adj" fmla="val 4723"/>
            </a:avLst>
          </a:prstGeom>
          <a:solidFill>
            <a:schemeClr val="bg1"/>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Elipse 5">
            <a:extLst>
              <a:ext uri="{FF2B5EF4-FFF2-40B4-BE49-F238E27FC236}">
                <a16:creationId xmlns:a16="http://schemas.microsoft.com/office/drawing/2014/main" id="{EC9D9BA3-51A3-BB4A-9926-663930331936}"/>
              </a:ext>
            </a:extLst>
          </p:cNvPr>
          <p:cNvSpPr/>
          <p:nvPr/>
        </p:nvSpPr>
        <p:spPr>
          <a:xfrm>
            <a:off x="7317343" y="1649001"/>
            <a:ext cx="511565" cy="51156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7" name="Rectángulo 6">
            <a:extLst>
              <a:ext uri="{FF2B5EF4-FFF2-40B4-BE49-F238E27FC236}">
                <a16:creationId xmlns:a16="http://schemas.microsoft.com/office/drawing/2014/main" id="{C73D647A-3394-CD40-9BC1-C5D21DC5643A}"/>
              </a:ext>
            </a:extLst>
          </p:cNvPr>
          <p:cNvSpPr/>
          <p:nvPr/>
        </p:nvSpPr>
        <p:spPr>
          <a:xfrm>
            <a:off x="909295" y="2104059"/>
            <a:ext cx="6539472" cy="3134320"/>
          </a:xfrm>
          <a:prstGeom prst="rect">
            <a:avLst/>
          </a:prstGeom>
        </p:spPr>
        <p:txBody>
          <a:bodyPr wrap="square">
            <a:spAutoFit/>
          </a:bodyPr>
          <a:lstStyle/>
          <a:p>
            <a:pPr lvl="0" algn="just">
              <a:lnSpc>
                <a:spcPct val="115000"/>
              </a:lnSpc>
            </a:pPr>
            <a:r>
              <a:rPr lang="es-CO" sz="1500" b="1" dirty="0">
                <a:latin typeface="Arial" panose="020B0604020202020204" pitchFamily="34" charset="0"/>
                <a:ea typeface="Arial" panose="020B0604020202020204" pitchFamily="34" charset="0"/>
              </a:rPr>
              <a:t>Reuniones</a:t>
            </a:r>
          </a:p>
          <a:p>
            <a:pPr lvl="0" algn="just">
              <a:lnSpc>
                <a:spcPct val="115000"/>
              </a:lnSpc>
            </a:pPr>
            <a:endParaRPr lang="es-CO" sz="1500" b="1" dirty="0">
              <a:latin typeface="Arial" panose="020B0604020202020204" pitchFamily="34" charset="0"/>
              <a:ea typeface="Arial" panose="020B0604020202020204" pitchFamily="34" charset="0"/>
            </a:endParaRPr>
          </a:p>
          <a:p>
            <a:pPr lvl="0" algn="just">
              <a:lnSpc>
                <a:spcPct val="115000"/>
              </a:lnSpc>
            </a:pPr>
            <a:r>
              <a:rPr lang="es-CO" sz="1300" dirty="0">
                <a:latin typeface="Arial" panose="020B0604020202020204" pitchFamily="34" charset="0"/>
                <a:ea typeface="Arial" panose="020B0604020202020204" pitchFamily="34" charset="0"/>
              </a:rPr>
              <a:t>Esta estrategia se debe definir desde el principio de la conformación del equipo de trabajo del SGCN y debe seguir un cronograma de reuniones en el cual se trabajen los temas relacionados con el sistema de gestión: qué dificultades ha tenido, si existen cambios alrededor del comportamiento de los procesos que este debe soportar, si se están cumpliendo los tiempos establecidos para dar respuesta a los incidentes ocurridos en el transcurso del tiempo en el cual el sistema ha estado operable y/o si existen cambios a realizar o ajustes de acuerdo al proceso de monitoreo realizado.</a:t>
            </a:r>
          </a:p>
          <a:p>
            <a:pPr lvl="0" algn="just">
              <a:lnSpc>
                <a:spcPct val="115000"/>
              </a:lnSpc>
            </a:pPr>
            <a:endParaRPr lang="es-CO" sz="1300" dirty="0">
              <a:latin typeface="Arial" panose="020B0604020202020204" pitchFamily="34" charset="0"/>
              <a:ea typeface="Arial" panose="020B0604020202020204" pitchFamily="34" charset="0"/>
            </a:endParaRPr>
          </a:p>
          <a:p>
            <a:pPr lvl="0" algn="just">
              <a:lnSpc>
                <a:spcPct val="115000"/>
              </a:lnSpc>
            </a:pPr>
            <a:r>
              <a:rPr lang="es-CO" sz="1300" dirty="0">
                <a:latin typeface="Arial" panose="020B0604020202020204" pitchFamily="34" charset="0"/>
                <a:ea typeface="Arial" panose="020B0604020202020204" pitchFamily="34" charset="0"/>
              </a:rPr>
              <a:t>Estas reuniones deben ser lo más precisas posibles y su función consiste en detectar si existe algún problema y cómo solucionarlo. Esta información se utiliza para plantear los planes de mejora que se deben establecer en el sistema de gestión.</a:t>
            </a:r>
          </a:p>
        </p:txBody>
      </p:sp>
    </p:spTree>
    <p:extLst>
      <p:ext uri="{BB962C8B-B14F-4D97-AF65-F5344CB8AC3E}">
        <p14:creationId xmlns:p14="http://schemas.microsoft.com/office/powerpoint/2010/main" val="2225914107"/>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4582274"/>
            <a:ext cx="3948174" cy="2275724"/>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stock.adobe.com</a:t>
            </a:r>
            <a:r>
              <a:rPr lang="es-ES" sz="1200" dirty="0">
                <a:solidFill>
                  <a:schemeClr val="dk1"/>
                </a:solidFill>
              </a:rPr>
              <a:t>/</a:t>
            </a:r>
            <a:r>
              <a:rPr lang="es-ES" sz="1200" dirty="0" err="1">
                <a:solidFill>
                  <a:schemeClr val="dk1"/>
                </a:solidFill>
              </a:rPr>
              <a:t>co</a:t>
            </a:r>
            <a:r>
              <a:rPr lang="es-ES" sz="1200" dirty="0">
                <a:solidFill>
                  <a:schemeClr val="dk1"/>
                </a:solidFill>
              </a:rPr>
              <a:t>/</a:t>
            </a:r>
            <a:r>
              <a:rPr lang="es-ES" sz="1200" dirty="0" err="1">
                <a:solidFill>
                  <a:schemeClr val="dk1"/>
                </a:solidFill>
              </a:rPr>
              <a:t>images</a:t>
            </a:r>
            <a:r>
              <a:rPr lang="es-ES" sz="1200" dirty="0">
                <a:solidFill>
                  <a:schemeClr val="dk1"/>
                </a:solidFill>
              </a:rPr>
              <a:t>/id/231669220?as_audience=</a:t>
            </a:r>
            <a:r>
              <a:rPr lang="es-ES" sz="1200" dirty="0" err="1">
                <a:solidFill>
                  <a:schemeClr val="dk1"/>
                </a:solidFill>
              </a:rPr>
              <a:t>srp&amp;as_campaign</a:t>
            </a:r>
            <a:r>
              <a:rPr lang="es-ES" sz="1200" dirty="0">
                <a:solidFill>
                  <a:schemeClr val="dk1"/>
                </a:solidFill>
              </a:rPr>
              <a:t>=</a:t>
            </a:r>
            <a:r>
              <a:rPr lang="es-ES" sz="1200" dirty="0" err="1">
                <a:solidFill>
                  <a:schemeClr val="dk1"/>
                </a:solidFill>
              </a:rPr>
              <a:t>Freepik&amp;get_facets</a:t>
            </a:r>
            <a:r>
              <a:rPr lang="es-ES" sz="1200" dirty="0">
                <a:solidFill>
                  <a:schemeClr val="dk1"/>
                </a:solidFill>
              </a:rPr>
              <a:t>=1&amp;order=</a:t>
            </a:r>
            <a:r>
              <a:rPr lang="es-ES" sz="1200" dirty="0" err="1">
                <a:solidFill>
                  <a:schemeClr val="dk1"/>
                </a:solidFill>
              </a:rPr>
              <a:t>relevance&amp;safe_search</a:t>
            </a:r>
            <a:r>
              <a:rPr lang="es-ES" sz="1200" dirty="0">
                <a:solidFill>
                  <a:schemeClr val="dk1"/>
                </a:solidFill>
              </a:rPr>
              <a:t>=1&amp;as_content=</a:t>
            </a:r>
            <a:r>
              <a:rPr lang="es-ES" sz="1200" dirty="0" err="1">
                <a:solidFill>
                  <a:schemeClr val="dk1"/>
                </a:solidFill>
              </a:rPr>
              <a:t>api&amp;k</a:t>
            </a:r>
            <a:r>
              <a:rPr lang="es-ES" sz="1200" dirty="0">
                <a:solidFill>
                  <a:schemeClr val="dk1"/>
                </a:solidFill>
              </a:rPr>
              <a:t>=infograf%C3%ADa%20cuatro&amp;filterscontent_typezip_vector=1&amp;tduid=58d5dcab88cd4f318bf9cd67f089f83c&amp;as_channel=</a:t>
            </a:r>
            <a:r>
              <a:rPr lang="es-ES" sz="1200" dirty="0" err="1">
                <a:solidFill>
                  <a:schemeClr val="dk1"/>
                </a:solidFill>
              </a:rPr>
              <a:t>affiliate&amp;as_campclass</a:t>
            </a:r>
            <a:r>
              <a:rPr lang="es-ES" sz="1200" dirty="0">
                <a:solidFill>
                  <a:schemeClr val="dk1"/>
                </a:solidFill>
              </a:rPr>
              <a:t>=</a:t>
            </a:r>
            <a:r>
              <a:rPr lang="es-ES" sz="1200" dirty="0" err="1">
                <a:solidFill>
                  <a:schemeClr val="dk1"/>
                </a:solidFill>
              </a:rPr>
              <a:t>redirect&amp;as_source</a:t>
            </a:r>
            <a:r>
              <a:rPr lang="es-ES" sz="1200" dirty="0">
                <a:solidFill>
                  <a:schemeClr val="dk1"/>
                </a:solidFill>
              </a:rPr>
              <a:t>=</a:t>
            </a:r>
            <a:r>
              <a:rPr lang="es-ES" sz="1200" dirty="0" err="1">
                <a:solidFill>
                  <a:schemeClr val="dk1"/>
                </a:solidFill>
              </a:rPr>
              <a:t>arvato</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Flat line vector illustration. Infographic template with four elements, hexagons, rectangle. Timeline step by step. Designed for business, presentations, web design, diagrams, training with 4 steps">
            <a:extLst>
              <a:ext uri="{FF2B5EF4-FFF2-40B4-BE49-F238E27FC236}">
                <a16:creationId xmlns:a16="http://schemas.microsoft.com/office/drawing/2014/main" id="{123A41DA-67CD-9C4C-AAD9-5E09227D3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13" y="1051230"/>
            <a:ext cx="7340850" cy="5138951"/>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C7B0B8F2-B099-1B43-8560-23134E89451E}"/>
              </a:ext>
            </a:extLst>
          </p:cNvPr>
          <p:cNvSpPr/>
          <p:nvPr/>
        </p:nvSpPr>
        <p:spPr>
          <a:xfrm>
            <a:off x="4520629" y="1592494"/>
            <a:ext cx="2496620" cy="66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CB4CB2CF-D2B7-594E-8D72-34B6BDDB24A5}"/>
              </a:ext>
            </a:extLst>
          </p:cNvPr>
          <p:cNvSpPr/>
          <p:nvPr/>
        </p:nvSpPr>
        <p:spPr>
          <a:xfrm>
            <a:off x="1344202" y="5138949"/>
            <a:ext cx="2496620" cy="66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6C31BB0F-7641-0240-AC48-5592F0FD39F9}"/>
              </a:ext>
            </a:extLst>
          </p:cNvPr>
          <p:cNvSpPr/>
          <p:nvPr/>
        </p:nvSpPr>
        <p:spPr>
          <a:xfrm>
            <a:off x="1225211" y="1926404"/>
            <a:ext cx="2496620" cy="94008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EC8E7A82-1850-9D45-8765-A2A38BEE27B2}"/>
              </a:ext>
            </a:extLst>
          </p:cNvPr>
          <p:cNvSpPr/>
          <p:nvPr/>
        </p:nvSpPr>
        <p:spPr>
          <a:xfrm>
            <a:off x="1225211" y="3588249"/>
            <a:ext cx="2496620" cy="94008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69D16CBD-C913-6D4F-9F93-2E6C7C3C4321}"/>
              </a:ext>
            </a:extLst>
          </p:cNvPr>
          <p:cNvSpPr/>
          <p:nvPr/>
        </p:nvSpPr>
        <p:spPr>
          <a:xfrm>
            <a:off x="4520629" y="2765399"/>
            <a:ext cx="2496620" cy="94008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7BE0AB7E-3580-3C4B-A452-961D695B410F}"/>
              </a:ext>
            </a:extLst>
          </p:cNvPr>
          <p:cNvSpPr/>
          <p:nvPr/>
        </p:nvSpPr>
        <p:spPr>
          <a:xfrm>
            <a:off x="4539496" y="4413577"/>
            <a:ext cx="2496620" cy="94008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F5729799-50EE-7349-AC6B-CE3862021435}"/>
              </a:ext>
            </a:extLst>
          </p:cNvPr>
          <p:cNvSpPr/>
          <p:nvPr/>
        </p:nvSpPr>
        <p:spPr>
          <a:xfrm>
            <a:off x="1303802" y="2104059"/>
            <a:ext cx="2339439" cy="584775"/>
          </a:xfrm>
          <a:prstGeom prst="rect">
            <a:avLst/>
          </a:prstGeom>
        </p:spPr>
        <p:txBody>
          <a:bodyPr wrap="square">
            <a:spAutoFit/>
          </a:bodyPr>
          <a:lstStyle/>
          <a:p>
            <a:pPr algn="ctr"/>
            <a:r>
              <a:rPr lang="es-CO" sz="1600" b="1" dirty="0">
                <a:latin typeface="Arial" panose="020B0604020202020204" pitchFamily="34" charset="0"/>
                <a:ea typeface="Arial" panose="020B0604020202020204" pitchFamily="34" charset="0"/>
              </a:rPr>
              <a:t>Verificación de los objetivos planteados</a:t>
            </a:r>
            <a:endParaRPr lang="es-CO" sz="1600" b="1" dirty="0"/>
          </a:p>
        </p:txBody>
      </p:sp>
      <p:sp>
        <p:nvSpPr>
          <p:cNvPr id="14" name="Rectángulo 13">
            <a:extLst>
              <a:ext uri="{FF2B5EF4-FFF2-40B4-BE49-F238E27FC236}">
                <a16:creationId xmlns:a16="http://schemas.microsoft.com/office/drawing/2014/main" id="{D12C1146-461E-834B-95CB-F5DB127CD517}"/>
              </a:ext>
            </a:extLst>
          </p:cNvPr>
          <p:cNvSpPr/>
          <p:nvPr/>
        </p:nvSpPr>
        <p:spPr>
          <a:xfrm>
            <a:off x="4633112" y="3066165"/>
            <a:ext cx="2339439" cy="338554"/>
          </a:xfrm>
          <a:prstGeom prst="rect">
            <a:avLst/>
          </a:prstGeom>
        </p:spPr>
        <p:txBody>
          <a:bodyPr wrap="square">
            <a:spAutoFit/>
          </a:bodyPr>
          <a:lstStyle/>
          <a:p>
            <a:pPr algn="ctr"/>
            <a:r>
              <a:rPr lang="es-CO" sz="1600" b="1" dirty="0">
                <a:latin typeface="Arial" panose="020B0604020202020204" pitchFamily="34" charset="0"/>
                <a:ea typeface="Arial" panose="020B0604020202020204" pitchFamily="34" charset="0"/>
              </a:rPr>
              <a:t>Reuniones</a:t>
            </a:r>
            <a:endParaRPr lang="es-CO" sz="1600" b="1" dirty="0"/>
          </a:p>
        </p:txBody>
      </p:sp>
      <p:sp>
        <p:nvSpPr>
          <p:cNvPr id="15" name="Rectángulo 14">
            <a:extLst>
              <a:ext uri="{FF2B5EF4-FFF2-40B4-BE49-F238E27FC236}">
                <a16:creationId xmlns:a16="http://schemas.microsoft.com/office/drawing/2014/main" id="{69499D8D-8EAC-0446-BB4F-0243DCD73062}"/>
              </a:ext>
            </a:extLst>
          </p:cNvPr>
          <p:cNvSpPr/>
          <p:nvPr/>
        </p:nvSpPr>
        <p:spPr>
          <a:xfrm>
            <a:off x="1303802" y="3741664"/>
            <a:ext cx="2339439" cy="584775"/>
          </a:xfrm>
          <a:prstGeom prst="rect">
            <a:avLst/>
          </a:prstGeom>
        </p:spPr>
        <p:txBody>
          <a:bodyPr wrap="square">
            <a:spAutoFit/>
          </a:bodyPr>
          <a:lstStyle/>
          <a:p>
            <a:pPr algn="ctr"/>
            <a:r>
              <a:rPr lang="es-CO" sz="1600" b="1" dirty="0">
                <a:latin typeface="Arial" panose="020B0604020202020204" pitchFamily="34" charset="0"/>
                <a:ea typeface="Arial" panose="020B0604020202020204" pitchFamily="34" charset="0"/>
              </a:rPr>
              <a:t>Diseño de escenarios de prueba</a:t>
            </a:r>
            <a:endParaRPr lang="es-CO" sz="1600" b="1" dirty="0"/>
          </a:p>
        </p:txBody>
      </p:sp>
      <p:sp>
        <p:nvSpPr>
          <p:cNvPr id="4" name="Rectángulo 3">
            <a:extLst>
              <a:ext uri="{FF2B5EF4-FFF2-40B4-BE49-F238E27FC236}">
                <a16:creationId xmlns:a16="http://schemas.microsoft.com/office/drawing/2014/main" id="{AB3CC638-D6A3-D246-BDAD-64E73A9A4654}"/>
              </a:ext>
            </a:extLst>
          </p:cNvPr>
          <p:cNvSpPr/>
          <p:nvPr/>
        </p:nvSpPr>
        <p:spPr>
          <a:xfrm>
            <a:off x="4941635" y="4622010"/>
            <a:ext cx="1890679" cy="523220"/>
          </a:xfrm>
          <a:prstGeom prst="rect">
            <a:avLst/>
          </a:prstGeom>
        </p:spPr>
        <p:txBody>
          <a:bodyPr wrap="square">
            <a:spAutoFit/>
          </a:bodyPr>
          <a:lstStyle/>
          <a:p>
            <a:r>
              <a:rPr lang="es-CO" b="1" dirty="0">
                <a:latin typeface="Arial" panose="020B0604020202020204" pitchFamily="34" charset="0"/>
                <a:ea typeface="Arial" panose="020B0604020202020204" pitchFamily="34" charset="0"/>
              </a:rPr>
              <a:t>Comportamiento del plan de gestión</a:t>
            </a:r>
            <a:endParaRPr lang="es-CO" b="1" dirty="0"/>
          </a:p>
        </p:txBody>
      </p:sp>
      <p:sp>
        <p:nvSpPr>
          <p:cNvPr id="5" name="Rectángulo redondeado 4">
            <a:extLst>
              <a:ext uri="{FF2B5EF4-FFF2-40B4-BE49-F238E27FC236}">
                <a16:creationId xmlns:a16="http://schemas.microsoft.com/office/drawing/2014/main" id="{369E61F6-80BB-E64E-887F-AEBAA49D985B}"/>
              </a:ext>
            </a:extLst>
          </p:cNvPr>
          <p:cNvSpPr/>
          <p:nvPr/>
        </p:nvSpPr>
        <p:spPr>
          <a:xfrm>
            <a:off x="426413" y="1510301"/>
            <a:ext cx="7505236" cy="4387065"/>
          </a:xfrm>
          <a:prstGeom prst="roundRect">
            <a:avLst>
              <a:gd name="adj" fmla="val 4723"/>
            </a:avLst>
          </a:prstGeom>
          <a:solidFill>
            <a:schemeClr val="bg1"/>
          </a:solidFill>
          <a:ln w="28575">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Elipse 5">
            <a:extLst>
              <a:ext uri="{FF2B5EF4-FFF2-40B4-BE49-F238E27FC236}">
                <a16:creationId xmlns:a16="http://schemas.microsoft.com/office/drawing/2014/main" id="{EC9D9BA3-51A3-BB4A-9926-663930331936}"/>
              </a:ext>
            </a:extLst>
          </p:cNvPr>
          <p:cNvSpPr/>
          <p:nvPr/>
        </p:nvSpPr>
        <p:spPr>
          <a:xfrm>
            <a:off x="7317343" y="1649001"/>
            <a:ext cx="511565" cy="51156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7" name="Rectángulo 6">
            <a:extLst>
              <a:ext uri="{FF2B5EF4-FFF2-40B4-BE49-F238E27FC236}">
                <a16:creationId xmlns:a16="http://schemas.microsoft.com/office/drawing/2014/main" id="{C73D647A-3394-CD40-9BC1-C5D21DC5643A}"/>
              </a:ext>
            </a:extLst>
          </p:cNvPr>
          <p:cNvSpPr/>
          <p:nvPr/>
        </p:nvSpPr>
        <p:spPr>
          <a:xfrm>
            <a:off x="909295" y="2069970"/>
            <a:ext cx="6539472" cy="3424014"/>
          </a:xfrm>
          <a:prstGeom prst="rect">
            <a:avLst/>
          </a:prstGeom>
        </p:spPr>
        <p:txBody>
          <a:bodyPr wrap="square">
            <a:spAutoFit/>
          </a:bodyPr>
          <a:lstStyle/>
          <a:p>
            <a:pPr lvl="0" algn="just">
              <a:lnSpc>
                <a:spcPct val="115000"/>
              </a:lnSpc>
            </a:pPr>
            <a:r>
              <a:rPr lang="es-CO" sz="1500" b="1" dirty="0">
                <a:latin typeface="Arial" panose="020B0604020202020204" pitchFamily="34" charset="0"/>
                <a:ea typeface="Arial" panose="020B0604020202020204" pitchFamily="34" charset="0"/>
              </a:rPr>
              <a:t>Diseño de escenarios de prueba</a:t>
            </a:r>
          </a:p>
          <a:p>
            <a:pPr lvl="0" algn="just">
              <a:lnSpc>
                <a:spcPct val="115000"/>
              </a:lnSpc>
            </a:pPr>
            <a:endParaRPr lang="es-CO" sz="1500" b="1" dirty="0">
              <a:latin typeface="Arial" panose="020B0604020202020204" pitchFamily="34" charset="0"/>
              <a:ea typeface="Arial" panose="020B0604020202020204" pitchFamily="34" charset="0"/>
            </a:endParaRPr>
          </a:p>
          <a:p>
            <a:pPr lvl="0" algn="just"/>
            <a:r>
              <a:rPr lang="es-CO" dirty="0">
                <a:latin typeface="Arial" panose="020B0604020202020204" pitchFamily="34" charset="0"/>
                <a:ea typeface="Arial" panose="020B0604020202020204" pitchFamily="34" charset="0"/>
              </a:rPr>
              <a:t>Una manera efectiva de realizar el monitoreo de un SGCN es estar constantemente realizando pruebas para verificar su correcto funcionamiento. Esto implica la creación de escenarios de prueba que permitan verificar los detalles presentados en los procesos de negocio.</a:t>
            </a:r>
          </a:p>
          <a:p>
            <a:pPr lvl="0" algn="just"/>
            <a:endParaRPr lang="es-CO" dirty="0">
              <a:latin typeface="Arial" panose="020B0604020202020204" pitchFamily="34" charset="0"/>
              <a:ea typeface="Arial" panose="020B0604020202020204" pitchFamily="34" charset="0"/>
            </a:endParaRPr>
          </a:p>
          <a:p>
            <a:pPr lvl="0" algn="just"/>
            <a:r>
              <a:rPr lang="es-CO" dirty="0">
                <a:latin typeface="Arial" panose="020B0604020202020204" pitchFamily="34" charset="0"/>
                <a:ea typeface="Arial" panose="020B0604020202020204" pitchFamily="34" charset="0"/>
              </a:rPr>
              <a:t>Es una manera de realizar una verificación constante de cómo se están comportando los planes de contingencia, visualizando, además, los tiempos de respuesta y el actuar del personal, una vez sucede la eventualidad.</a:t>
            </a:r>
          </a:p>
          <a:p>
            <a:pPr lvl="0" algn="just"/>
            <a:endParaRPr lang="es-CO" dirty="0">
              <a:latin typeface="Arial" panose="020B0604020202020204" pitchFamily="34" charset="0"/>
              <a:ea typeface="Arial" panose="020B0604020202020204" pitchFamily="34" charset="0"/>
            </a:endParaRPr>
          </a:p>
          <a:p>
            <a:pPr lvl="0" algn="just"/>
            <a:r>
              <a:rPr lang="es-CO" dirty="0">
                <a:latin typeface="Arial" panose="020B0604020202020204" pitchFamily="34" charset="0"/>
                <a:ea typeface="Arial" panose="020B0604020202020204" pitchFamily="34" charset="0"/>
              </a:rPr>
              <a:t>También funciona para agregar otros componentes que pueden estar causando dificultades y que no se tuvieron en cuenta la primera vez que se diseñó el plan de gestión, permitiendo una actualización del mismo y vigencia para las eventualidades que se puedan presentar.</a:t>
            </a:r>
          </a:p>
        </p:txBody>
      </p:sp>
    </p:spTree>
    <p:extLst>
      <p:ext uri="{BB962C8B-B14F-4D97-AF65-F5344CB8AC3E}">
        <p14:creationId xmlns:p14="http://schemas.microsoft.com/office/powerpoint/2010/main" val="3255815128"/>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p:nvPr/>
        </p:nvSpPr>
        <p:spPr>
          <a:xfrm>
            <a:off x="8253350" y="276485"/>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8" name="Google Shape;108;p5"/>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para la producción</a:t>
            </a:r>
            <a:endParaRPr/>
          </a:p>
        </p:txBody>
      </p:sp>
      <p:sp>
        <p:nvSpPr>
          <p:cNvPr id="109" name="Google Shape;109;p5"/>
          <p:cNvSpPr/>
          <p:nvPr/>
        </p:nvSpPr>
        <p:spPr>
          <a:xfrm>
            <a:off x="8253350" y="4582274"/>
            <a:ext cx="3948174" cy="2275724"/>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lvl="0">
              <a:buClr>
                <a:schemeClr val="dk1"/>
              </a:buClr>
              <a:buSzPts val="300"/>
            </a:pPr>
            <a:r>
              <a:rPr lang="es-ES" sz="1200" b="0" i="0" u="none" strike="noStrike" cap="none" dirty="0">
                <a:solidFill>
                  <a:schemeClr val="dk1"/>
                </a:solidFill>
                <a:latin typeface="Arial"/>
                <a:ea typeface="Arial"/>
                <a:cs typeface="Arial"/>
                <a:sym typeface="Arial"/>
              </a:rPr>
              <a:t>Referencias de las imágenes</a:t>
            </a:r>
            <a:r>
              <a:rPr lang="es-ES" sz="1200" dirty="0">
                <a:solidFill>
                  <a:schemeClr val="dk1"/>
                </a:solidFill>
              </a:rPr>
              <a:t>: https://</a:t>
            </a:r>
            <a:r>
              <a:rPr lang="es-ES" sz="1200" dirty="0" err="1">
                <a:solidFill>
                  <a:schemeClr val="dk1"/>
                </a:solidFill>
              </a:rPr>
              <a:t>stock.adobe.com</a:t>
            </a:r>
            <a:r>
              <a:rPr lang="es-ES" sz="1200" dirty="0">
                <a:solidFill>
                  <a:schemeClr val="dk1"/>
                </a:solidFill>
              </a:rPr>
              <a:t>/</a:t>
            </a:r>
            <a:r>
              <a:rPr lang="es-ES" sz="1200" dirty="0" err="1">
                <a:solidFill>
                  <a:schemeClr val="dk1"/>
                </a:solidFill>
              </a:rPr>
              <a:t>co</a:t>
            </a:r>
            <a:r>
              <a:rPr lang="es-ES" sz="1200" dirty="0">
                <a:solidFill>
                  <a:schemeClr val="dk1"/>
                </a:solidFill>
              </a:rPr>
              <a:t>/</a:t>
            </a:r>
            <a:r>
              <a:rPr lang="es-ES" sz="1200" dirty="0" err="1">
                <a:solidFill>
                  <a:schemeClr val="dk1"/>
                </a:solidFill>
              </a:rPr>
              <a:t>images</a:t>
            </a:r>
            <a:r>
              <a:rPr lang="es-ES" sz="1200" dirty="0">
                <a:solidFill>
                  <a:schemeClr val="dk1"/>
                </a:solidFill>
              </a:rPr>
              <a:t>/id/231669220?as_audience=</a:t>
            </a:r>
            <a:r>
              <a:rPr lang="es-ES" sz="1200" dirty="0" err="1">
                <a:solidFill>
                  <a:schemeClr val="dk1"/>
                </a:solidFill>
              </a:rPr>
              <a:t>srp&amp;as_campaign</a:t>
            </a:r>
            <a:r>
              <a:rPr lang="es-ES" sz="1200" dirty="0">
                <a:solidFill>
                  <a:schemeClr val="dk1"/>
                </a:solidFill>
              </a:rPr>
              <a:t>=</a:t>
            </a:r>
            <a:r>
              <a:rPr lang="es-ES" sz="1200" dirty="0" err="1">
                <a:solidFill>
                  <a:schemeClr val="dk1"/>
                </a:solidFill>
              </a:rPr>
              <a:t>Freepik&amp;get_facets</a:t>
            </a:r>
            <a:r>
              <a:rPr lang="es-ES" sz="1200" dirty="0">
                <a:solidFill>
                  <a:schemeClr val="dk1"/>
                </a:solidFill>
              </a:rPr>
              <a:t>=1&amp;order=</a:t>
            </a:r>
            <a:r>
              <a:rPr lang="es-ES" sz="1200" dirty="0" err="1">
                <a:solidFill>
                  <a:schemeClr val="dk1"/>
                </a:solidFill>
              </a:rPr>
              <a:t>relevance&amp;safe_search</a:t>
            </a:r>
            <a:r>
              <a:rPr lang="es-ES" sz="1200" dirty="0">
                <a:solidFill>
                  <a:schemeClr val="dk1"/>
                </a:solidFill>
              </a:rPr>
              <a:t>=1&amp;as_content=</a:t>
            </a:r>
            <a:r>
              <a:rPr lang="es-ES" sz="1200" dirty="0" err="1">
                <a:solidFill>
                  <a:schemeClr val="dk1"/>
                </a:solidFill>
              </a:rPr>
              <a:t>api&amp;k</a:t>
            </a:r>
            <a:r>
              <a:rPr lang="es-ES" sz="1200" dirty="0">
                <a:solidFill>
                  <a:schemeClr val="dk1"/>
                </a:solidFill>
              </a:rPr>
              <a:t>=infograf%C3%ADa%20cuatro&amp;filterscontent_typezip_vector=1&amp;tduid=58d5dcab88cd4f318bf9cd67f089f83c&amp;as_channel=</a:t>
            </a:r>
            <a:r>
              <a:rPr lang="es-ES" sz="1200" dirty="0" err="1">
                <a:solidFill>
                  <a:schemeClr val="dk1"/>
                </a:solidFill>
              </a:rPr>
              <a:t>affiliate&amp;as_campclass</a:t>
            </a:r>
            <a:r>
              <a:rPr lang="es-ES" sz="1200" dirty="0">
                <a:solidFill>
                  <a:schemeClr val="dk1"/>
                </a:solidFill>
              </a:rPr>
              <a:t>=</a:t>
            </a:r>
            <a:r>
              <a:rPr lang="es-ES" sz="1200" dirty="0" err="1">
                <a:solidFill>
                  <a:schemeClr val="dk1"/>
                </a:solidFill>
              </a:rPr>
              <a:t>redirect&amp;as_source</a:t>
            </a:r>
            <a:r>
              <a:rPr lang="es-ES" sz="1200" dirty="0">
                <a:solidFill>
                  <a:schemeClr val="dk1"/>
                </a:solidFill>
              </a:rPr>
              <a:t>=</a:t>
            </a:r>
            <a:r>
              <a:rPr lang="es-ES" sz="1200" dirty="0" err="1">
                <a:solidFill>
                  <a:schemeClr val="dk1"/>
                </a:solidFill>
              </a:rPr>
              <a:t>arvato</a:t>
            </a:r>
            <a:endParaRPr dirty="0"/>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026" name="Picture 2" descr="Flat line vector illustration. Infographic template with four elements, hexagons, rectangle. Timeline step by step. Designed for business, presentations, web design, diagrams, training with 4 steps">
            <a:extLst>
              <a:ext uri="{FF2B5EF4-FFF2-40B4-BE49-F238E27FC236}">
                <a16:creationId xmlns:a16="http://schemas.microsoft.com/office/drawing/2014/main" id="{123A41DA-67CD-9C4C-AAD9-5E09227D3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13" y="1051230"/>
            <a:ext cx="7340850" cy="5138951"/>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C7B0B8F2-B099-1B43-8560-23134E89451E}"/>
              </a:ext>
            </a:extLst>
          </p:cNvPr>
          <p:cNvSpPr/>
          <p:nvPr/>
        </p:nvSpPr>
        <p:spPr>
          <a:xfrm>
            <a:off x="4520629" y="1592494"/>
            <a:ext cx="2496620" cy="66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CB4CB2CF-D2B7-594E-8D72-34B6BDDB24A5}"/>
              </a:ext>
            </a:extLst>
          </p:cNvPr>
          <p:cNvSpPr/>
          <p:nvPr/>
        </p:nvSpPr>
        <p:spPr>
          <a:xfrm>
            <a:off x="1344202" y="5138949"/>
            <a:ext cx="2496620" cy="667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6C31BB0F-7641-0240-AC48-5592F0FD39F9}"/>
              </a:ext>
            </a:extLst>
          </p:cNvPr>
          <p:cNvSpPr/>
          <p:nvPr/>
        </p:nvSpPr>
        <p:spPr>
          <a:xfrm>
            <a:off x="1225211" y="1926404"/>
            <a:ext cx="2496620" cy="94008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EC8E7A82-1850-9D45-8765-A2A38BEE27B2}"/>
              </a:ext>
            </a:extLst>
          </p:cNvPr>
          <p:cNvSpPr/>
          <p:nvPr/>
        </p:nvSpPr>
        <p:spPr>
          <a:xfrm>
            <a:off x="1225211" y="3588249"/>
            <a:ext cx="2496620" cy="94008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69D16CBD-C913-6D4F-9F93-2E6C7C3C4321}"/>
              </a:ext>
            </a:extLst>
          </p:cNvPr>
          <p:cNvSpPr/>
          <p:nvPr/>
        </p:nvSpPr>
        <p:spPr>
          <a:xfrm>
            <a:off x="4520629" y="2765399"/>
            <a:ext cx="2496620" cy="94008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7BE0AB7E-3580-3C4B-A452-961D695B410F}"/>
              </a:ext>
            </a:extLst>
          </p:cNvPr>
          <p:cNvSpPr/>
          <p:nvPr/>
        </p:nvSpPr>
        <p:spPr>
          <a:xfrm>
            <a:off x="4539496" y="4413577"/>
            <a:ext cx="2496620" cy="940086"/>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ángulo 2">
            <a:extLst>
              <a:ext uri="{FF2B5EF4-FFF2-40B4-BE49-F238E27FC236}">
                <a16:creationId xmlns:a16="http://schemas.microsoft.com/office/drawing/2014/main" id="{F5729799-50EE-7349-AC6B-CE3862021435}"/>
              </a:ext>
            </a:extLst>
          </p:cNvPr>
          <p:cNvSpPr/>
          <p:nvPr/>
        </p:nvSpPr>
        <p:spPr>
          <a:xfrm>
            <a:off x="1303802" y="2104059"/>
            <a:ext cx="2339439" cy="584775"/>
          </a:xfrm>
          <a:prstGeom prst="rect">
            <a:avLst/>
          </a:prstGeom>
        </p:spPr>
        <p:txBody>
          <a:bodyPr wrap="square">
            <a:spAutoFit/>
          </a:bodyPr>
          <a:lstStyle/>
          <a:p>
            <a:pPr algn="ctr"/>
            <a:r>
              <a:rPr lang="es-CO" sz="1600" b="1" dirty="0">
                <a:latin typeface="Arial" panose="020B0604020202020204" pitchFamily="34" charset="0"/>
                <a:ea typeface="Arial" panose="020B0604020202020204" pitchFamily="34" charset="0"/>
              </a:rPr>
              <a:t>Verificación de los objetivos planteados</a:t>
            </a:r>
            <a:endParaRPr lang="es-CO" sz="1600" b="1" dirty="0"/>
          </a:p>
        </p:txBody>
      </p:sp>
      <p:sp>
        <p:nvSpPr>
          <p:cNvPr id="14" name="Rectángulo 13">
            <a:extLst>
              <a:ext uri="{FF2B5EF4-FFF2-40B4-BE49-F238E27FC236}">
                <a16:creationId xmlns:a16="http://schemas.microsoft.com/office/drawing/2014/main" id="{D12C1146-461E-834B-95CB-F5DB127CD517}"/>
              </a:ext>
            </a:extLst>
          </p:cNvPr>
          <p:cNvSpPr/>
          <p:nvPr/>
        </p:nvSpPr>
        <p:spPr>
          <a:xfrm>
            <a:off x="4633112" y="3066165"/>
            <a:ext cx="2339439" cy="338554"/>
          </a:xfrm>
          <a:prstGeom prst="rect">
            <a:avLst/>
          </a:prstGeom>
        </p:spPr>
        <p:txBody>
          <a:bodyPr wrap="square">
            <a:spAutoFit/>
          </a:bodyPr>
          <a:lstStyle/>
          <a:p>
            <a:pPr algn="ctr"/>
            <a:r>
              <a:rPr lang="es-CO" sz="1600" b="1" dirty="0">
                <a:latin typeface="Arial" panose="020B0604020202020204" pitchFamily="34" charset="0"/>
                <a:ea typeface="Arial" panose="020B0604020202020204" pitchFamily="34" charset="0"/>
              </a:rPr>
              <a:t>Reuniones</a:t>
            </a:r>
            <a:endParaRPr lang="es-CO" sz="1600" b="1" dirty="0"/>
          </a:p>
        </p:txBody>
      </p:sp>
      <p:sp>
        <p:nvSpPr>
          <p:cNvPr id="15" name="Rectángulo 14">
            <a:extLst>
              <a:ext uri="{FF2B5EF4-FFF2-40B4-BE49-F238E27FC236}">
                <a16:creationId xmlns:a16="http://schemas.microsoft.com/office/drawing/2014/main" id="{69499D8D-8EAC-0446-BB4F-0243DCD73062}"/>
              </a:ext>
            </a:extLst>
          </p:cNvPr>
          <p:cNvSpPr/>
          <p:nvPr/>
        </p:nvSpPr>
        <p:spPr>
          <a:xfrm>
            <a:off x="1303802" y="3741664"/>
            <a:ext cx="2339439" cy="584775"/>
          </a:xfrm>
          <a:prstGeom prst="rect">
            <a:avLst/>
          </a:prstGeom>
        </p:spPr>
        <p:txBody>
          <a:bodyPr wrap="square">
            <a:spAutoFit/>
          </a:bodyPr>
          <a:lstStyle/>
          <a:p>
            <a:pPr algn="ctr"/>
            <a:r>
              <a:rPr lang="es-CO" sz="1600" b="1" dirty="0">
                <a:latin typeface="Arial" panose="020B0604020202020204" pitchFamily="34" charset="0"/>
                <a:ea typeface="Arial" panose="020B0604020202020204" pitchFamily="34" charset="0"/>
              </a:rPr>
              <a:t>Diseño de escenarios de prueba</a:t>
            </a:r>
            <a:endParaRPr lang="es-CO" sz="1600" b="1" dirty="0"/>
          </a:p>
        </p:txBody>
      </p:sp>
      <p:sp>
        <p:nvSpPr>
          <p:cNvPr id="4" name="Rectángulo 3">
            <a:extLst>
              <a:ext uri="{FF2B5EF4-FFF2-40B4-BE49-F238E27FC236}">
                <a16:creationId xmlns:a16="http://schemas.microsoft.com/office/drawing/2014/main" id="{AB3CC638-D6A3-D246-BDAD-64E73A9A4654}"/>
              </a:ext>
            </a:extLst>
          </p:cNvPr>
          <p:cNvSpPr/>
          <p:nvPr/>
        </p:nvSpPr>
        <p:spPr>
          <a:xfrm>
            <a:off x="4941635" y="4622010"/>
            <a:ext cx="1890679" cy="523220"/>
          </a:xfrm>
          <a:prstGeom prst="rect">
            <a:avLst/>
          </a:prstGeom>
        </p:spPr>
        <p:txBody>
          <a:bodyPr wrap="square">
            <a:spAutoFit/>
          </a:bodyPr>
          <a:lstStyle/>
          <a:p>
            <a:r>
              <a:rPr lang="es-CO" b="1" dirty="0">
                <a:latin typeface="Arial" panose="020B0604020202020204" pitchFamily="34" charset="0"/>
                <a:ea typeface="Arial" panose="020B0604020202020204" pitchFamily="34" charset="0"/>
              </a:rPr>
              <a:t>Comportamiento del plan de gestión</a:t>
            </a:r>
            <a:endParaRPr lang="es-CO" b="1" dirty="0"/>
          </a:p>
        </p:txBody>
      </p:sp>
      <p:sp>
        <p:nvSpPr>
          <p:cNvPr id="5" name="Rectángulo redondeado 4">
            <a:extLst>
              <a:ext uri="{FF2B5EF4-FFF2-40B4-BE49-F238E27FC236}">
                <a16:creationId xmlns:a16="http://schemas.microsoft.com/office/drawing/2014/main" id="{369E61F6-80BB-E64E-887F-AEBAA49D985B}"/>
              </a:ext>
            </a:extLst>
          </p:cNvPr>
          <p:cNvSpPr/>
          <p:nvPr/>
        </p:nvSpPr>
        <p:spPr>
          <a:xfrm>
            <a:off x="426413" y="1510301"/>
            <a:ext cx="7505236" cy="4387065"/>
          </a:xfrm>
          <a:prstGeom prst="roundRect">
            <a:avLst>
              <a:gd name="adj" fmla="val 4723"/>
            </a:avLst>
          </a:prstGeom>
          <a:solidFill>
            <a:schemeClr val="bg1"/>
          </a:solidFill>
          <a:ln w="28575">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Elipse 5">
            <a:extLst>
              <a:ext uri="{FF2B5EF4-FFF2-40B4-BE49-F238E27FC236}">
                <a16:creationId xmlns:a16="http://schemas.microsoft.com/office/drawing/2014/main" id="{EC9D9BA3-51A3-BB4A-9926-663930331936}"/>
              </a:ext>
            </a:extLst>
          </p:cNvPr>
          <p:cNvSpPr/>
          <p:nvPr/>
        </p:nvSpPr>
        <p:spPr>
          <a:xfrm>
            <a:off x="7317343" y="1649001"/>
            <a:ext cx="511565" cy="51156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x</a:t>
            </a:r>
          </a:p>
        </p:txBody>
      </p:sp>
      <p:sp>
        <p:nvSpPr>
          <p:cNvPr id="7" name="Rectángulo 6">
            <a:extLst>
              <a:ext uri="{FF2B5EF4-FFF2-40B4-BE49-F238E27FC236}">
                <a16:creationId xmlns:a16="http://schemas.microsoft.com/office/drawing/2014/main" id="{C73D647A-3394-CD40-9BC1-C5D21DC5643A}"/>
              </a:ext>
            </a:extLst>
          </p:cNvPr>
          <p:cNvSpPr/>
          <p:nvPr/>
        </p:nvSpPr>
        <p:spPr>
          <a:xfrm>
            <a:off x="909295" y="2098921"/>
            <a:ext cx="6539472" cy="3354765"/>
          </a:xfrm>
          <a:prstGeom prst="rect">
            <a:avLst/>
          </a:prstGeom>
        </p:spPr>
        <p:txBody>
          <a:bodyPr wrap="square">
            <a:spAutoFit/>
          </a:bodyPr>
          <a:lstStyle/>
          <a:p>
            <a:pPr lvl="0" algn="just"/>
            <a:r>
              <a:rPr lang="es-CO" sz="1500" b="1" dirty="0">
                <a:latin typeface="Arial" panose="020B0604020202020204" pitchFamily="34" charset="0"/>
                <a:ea typeface="Arial" panose="020B0604020202020204" pitchFamily="34" charset="0"/>
              </a:rPr>
              <a:t>Comportamiento del plan de gestión</a:t>
            </a:r>
          </a:p>
          <a:p>
            <a:pPr lvl="0" algn="just"/>
            <a:endParaRPr lang="es-CO" sz="1500" b="1" dirty="0">
              <a:latin typeface="Arial" panose="020B0604020202020204" pitchFamily="34" charset="0"/>
              <a:ea typeface="Arial" panose="020B0604020202020204" pitchFamily="34" charset="0"/>
            </a:endParaRPr>
          </a:p>
          <a:p>
            <a:pPr lvl="0" algn="just"/>
            <a:r>
              <a:rPr lang="es-CO" dirty="0">
                <a:latin typeface="Arial" panose="020B0604020202020204" pitchFamily="34" charset="0"/>
                <a:ea typeface="Arial" panose="020B0604020202020204" pitchFamily="34" charset="0"/>
              </a:rPr>
              <a:t>Para este proceso se debe realizar un análisis y posteriormente un balance con datos históricos del comportamiento del sistema de gestión dentro de los cuales se realizan las siguientes preguntas: ¿El sistema implementado cumple con su objetivo principal? ¿Cuál es el compromiso que tienen los miembros del equipo? ¿Cuáles son los incidentes que más se han presentado? ¿Qué tan eficiente ha sido el SGCN de acuerdo a los riesgos planteados? </a:t>
            </a:r>
          </a:p>
          <a:p>
            <a:pPr lvl="0" algn="just"/>
            <a:endParaRPr lang="es-CO" dirty="0">
              <a:latin typeface="Arial" panose="020B0604020202020204" pitchFamily="34" charset="0"/>
              <a:ea typeface="Arial" panose="020B0604020202020204" pitchFamily="34" charset="0"/>
            </a:endParaRPr>
          </a:p>
          <a:p>
            <a:pPr lvl="0" algn="just"/>
            <a:r>
              <a:rPr lang="es-CO" dirty="0">
                <a:latin typeface="Arial" panose="020B0604020202020204" pitchFamily="34" charset="0"/>
                <a:ea typeface="Arial" panose="020B0604020202020204" pitchFamily="34" charset="0"/>
              </a:rPr>
              <a:t>Estas preguntas llevan </a:t>
            </a:r>
            <a:r>
              <a:rPr lang="es-CO" dirty="0" smtClean="0">
                <a:latin typeface="Arial" panose="020B0604020202020204" pitchFamily="34" charset="0"/>
                <a:ea typeface="Arial" panose="020B0604020202020204" pitchFamily="34" charset="0"/>
              </a:rPr>
              <a:t>reflexionar </a:t>
            </a:r>
            <a:r>
              <a:rPr lang="es-CO" dirty="0">
                <a:latin typeface="Arial" panose="020B0604020202020204" pitchFamily="34" charset="0"/>
                <a:ea typeface="Arial" panose="020B0604020202020204" pitchFamily="34" charset="0"/>
              </a:rPr>
              <a:t>si de verdad el sistema de gestión está cumpliendo con las expectativas planteadas en el proceso de identificación de riesgos y planeación, de acuerdo con las necesidades operativas de la organización; y en caso de no ser así, se deben realizar los ajustes necesarios. En el peor de los escenarios optar por desechar el plan e iniciar la implementación de uno nuevo.</a:t>
            </a:r>
          </a:p>
        </p:txBody>
      </p:sp>
    </p:spTree>
    <p:extLst>
      <p:ext uri="{BB962C8B-B14F-4D97-AF65-F5344CB8AC3E}">
        <p14:creationId xmlns:p14="http://schemas.microsoft.com/office/powerpoint/2010/main" val="128461701"/>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706</Words>
  <Application>Microsoft Office PowerPoint</Application>
  <PresentationFormat>Panorámica</PresentationFormat>
  <Paragraphs>58</Paragraphs>
  <Slides>6</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Usuario</cp:lastModifiedBy>
  <cp:revision>12</cp:revision>
  <dcterms:modified xsi:type="dcterms:W3CDTF">2022-05-11T22:17:15Z</dcterms:modified>
</cp:coreProperties>
</file>