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8" r:id="rId2"/>
    <p:sldId id="261" r:id="rId3"/>
    <p:sldId id="263" r:id="rId4"/>
    <p:sldId id="264" r:id="rId5"/>
    <p:sldId id="265" r:id="rId6"/>
    <p:sldId id="266" r:id="rId7"/>
    <p:sldId id="267"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258"/>
    <a:srgbClr val="00D5A4"/>
    <a:srgbClr val="E00166"/>
    <a:srgbClr val="F86200"/>
    <a:srgbClr val="FFB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79116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57069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733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5264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75399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01833" y="2823358"/>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CF02_6_1_interactivo_riesgos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5" name="Google Shape;115;p6"/>
          <p:cNvSpPr txBox="1"/>
          <p:nvPr/>
        </p:nvSpPr>
        <p:spPr>
          <a:xfrm>
            <a:off x="8441324" y="931380"/>
            <a:ext cx="3499295"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Favor realizar interactivo de cinco botones. Al </a:t>
            </a:r>
            <a:r>
              <a:rPr lang="es-ES" sz="1400" b="0" i="0" u="none" strike="noStrike" cap="none" dirty="0" smtClean="0">
                <a:solidFill>
                  <a:schemeClr val="dk1"/>
                </a:solidFill>
                <a:latin typeface="Arial"/>
                <a:ea typeface="Arial"/>
                <a:cs typeface="Arial"/>
                <a:sym typeface="Arial"/>
              </a:rPr>
              <a:t>hacer </a:t>
            </a:r>
            <a:r>
              <a:rPr lang="es-ES" sz="1400" b="0" i="0" u="none" strike="noStrike" cap="none" dirty="0">
                <a:solidFill>
                  <a:schemeClr val="dk1"/>
                </a:solidFill>
                <a:latin typeface="Arial"/>
                <a:ea typeface="Arial"/>
                <a:cs typeface="Arial"/>
                <a:sym typeface="Arial"/>
              </a:rPr>
              <a:t>clic sobre cada uno, se abre su respectiva información, tal como se aprecia en las siguientes diapositivas.</a:t>
            </a:r>
            <a:endParaRPr sz="1400" b="0" i="0" u="none" strike="noStrike" cap="none" dirty="0">
              <a:solidFill>
                <a:schemeClr val="dk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stock.adobe.com</a:t>
            </a:r>
            <a:r>
              <a:rPr lang="es-ES" sz="1200" dirty="0">
                <a:solidFill>
                  <a:schemeClr val="dk1"/>
                </a:solidFill>
              </a:rPr>
              <a:t>/</a:t>
            </a:r>
            <a:r>
              <a:rPr lang="es-ES" sz="1200" dirty="0" err="1">
                <a:solidFill>
                  <a:schemeClr val="dk1"/>
                </a:solidFill>
              </a:rPr>
              <a:t>co</a:t>
            </a:r>
            <a:r>
              <a:rPr lang="es-ES" sz="1200" dirty="0">
                <a:solidFill>
                  <a:schemeClr val="dk1"/>
                </a:solidFill>
              </a:rPr>
              <a:t>/</a:t>
            </a:r>
            <a:r>
              <a:rPr lang="es-ES" sz="1200" dirty="0" err="1">
                <a:solidFill>
                  <a:schemeClr val="dk1"/>
                </a:solidFill>
              </a:rPr>
              <a:t>images</a:t>
            </a:r>
            <a:r>
              <a:rPr lang="es-ES" sz="1200" dirty="0">
                <a:solidFill>
                  <a:schemeClr val="dk1"/>
                </a:solidFill>
              </a:rPr>
              <a:t>/bar-labels-infographic-with-5-steps/211791560</a:t>
            </a:r>
            <a:endParaRPr sz="1800" b="0" i="0" u="none" strike="noStrike" cap="none" dirty="0">
              <a:solidFill>
                <a:schemeClr val="dk1"/>
              </a:solidFill>
              <a:latin typeface="Arial"/>
              <a:ea typeface="Arial"/>
              <a:cs typeface="Arial"/>
              <a:sym typeface="Arial"/>
            </a:endParaRPr>
          </a:p>
        </p:txBody>
      </p:sp>
      <p:pic>
        <p:nvPicPr>
          <p:cNvPr id="1028" name="Picture 4" descr="Bar labels infographic with 5 steps.">
            <a:extLst>
              <a:ext uri="{FF2B5EF4-FFF2-40B4-BE49-F238E27FC236}">
                <a16:creationId xmlns:a16="http://schemas.microsoft.com/office/drawing/2014/main" id="{1E1D75F0-98D1-4047-9056-FDA8051B1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597" t="23820" r="9655" b="7266"/>
          <a:stretch/>
        </p:blipFill>
        <p:spPr bwMode="auto">
          <a:xfrm>
            <a:off x="152389" y="1501087"/>
            <a:ext cx="7912825" cy="3855825"/>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E68CAAD8-B158-7341-A05A-7A010ADA73AA}"/>
              </a:ext>
            </a:extLst>
          </p:cNvPr>
          <p:cNvSpPr/>
          <p:nvPr/>
        </p:nvSpPr>
        <p:spPr>
          <a:xfrm>
            <a:off x="513708" y="2938409"/>
            <a:ext cx="852755" cy="1900719"/>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9DA0064D-984E-C04B-A857-1FA235A986B2}"/>
              </a:ext>
            </a:extLst>
          </p:cNvPr>
          <p:cNvSpPr/>
          <p:nvPr/>
        </p:nvSpPr>
        <p:spPr>
          <a:xfrm>
            <a:off x="1816814" y="1988050"/>
            <a:ext cx="1142143" cy="1073650"/>
          </a:xfrm>
          <a:prstGeom prst="rect">
            <a:avLst/>
          </a:prstGeom>
          <a:solidFill>
            <a:srgbClr val="F8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77B8657A-6376-F748-BD59-BBCF09B1A82C}"/>
              </a:ext>
            </a:extLst>
          </p:cNvPr>
          <p:cNvSpPr/>
          <p:nvPr/>
        </p:nvSpPr>
        <p:spPr>
          <a:xfrm>
            <a:off x="3222661" y="3164440"/>
            <a:ext cx="948647" cy="1645884"/>
          </a:xfrm>
          <a:prstGeom prst="rect">
            <a:avLst/>
          </a:prstGeom>
          <a:solidFill>
            <a:srgbClr val="E00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D11A6C7D-4109-F448-AB14-17D2885DFA4A}"/>
              </a:ext>
            </a:extLst>
          </p:cNvPr>
          <p:cNvSpPr/>
          <p:nvPr/>
        </p:nvSpPr>
        <p:spPr>
          <a:xfrm>
            <a:off x="5861407" y="1988050"/>
            <a:ext cx="1895582" cy="827069"/>
          </a:xfrm>
          <a:prstGeom prst="rect">
            <a:avLst/>
          </a:prstGeom>
          <a:solidFill>
            <a:srgbClr val="00D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5B5DAD7C-1FE9-7340-AA20-D3042FC7CDAC}"/>
              </a:ext>
            </a:extLst>
          </p:cNvPr>
          <p:cNvSpPr/>
          <p:nvPr/>
        </p:nvSpPr>
        <p:spPr>
          <a:xfrm>
            <a:off x="6852863" y="2524875"/>
            <a:ext cx="715990" cy="827069"/>
          </a:xfrm>
          <a:prstGeom prst="rect">
            <a:avLst/>
          </a:prstGeom>
          <a:solidFill>
            <a:srgbClr val="00D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E20CBBBB-C626-FF4D-AD7A-45DB5969BAD6}"/>
              </a:ext>
            </a:extLst>
          </p:cNvPr>
          <p:cNvSpPr/>
          <p:nvPr/>
        </p:nvSpPr>
        <p:spPr>
          <a:xfrm>
            <a:off x="4796094" y="3983255"/>
            <a:ext cx="1707447" cy="827069"/>
          </a:xfrm>
          <a:prstGeom prst="rect">
            <a:avLst/>
          </a:prstGeom>
          <a:solidFill>
            <a:srgbClr val="46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a:extLst>
              <a:ext uri="{FF2B5EF4-FFF2-40B4-BE49-F238E27FC236}">
                <a16:creationId xmlns:a16="http://schemas.microsoft.com/office/drawing/2014/main" id="{61A9D40B-EF64-B544-A10F-93A1C7F4B91F}"/>
              </a:ext>
            </a:extLst>
          </p:cNvPr>
          <p:cNvSpPr/>
          <p:nvPr/>
        </p:nvSpPr>
        <p:spPr>
          <a:xfrm>
            <a:off x="4786569" y="3517799"/>
            <a:ext cx="689557" cy="827069"/>
          </a:xfrm>
          <a:prstGeom prst="rect">
            <a:avLst/>
          </a:prstGeom>
          <a:solidFill>
            <a:srgbClr val="46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27C799EB-D29F-4248-B1E5-A689547CA069}"/>
              </a:ext>
            </a:extLst>
          </p:cNvPr>
          <p:cNvSpPr/>
          <p:nvPr/>
        </p:nvSpPr>
        <p:spPr>
          <a:xfrm>
            <a:off x="418746" y="3729581"/>
            <a:ext cx="1398068" cy="769441"/>
          </a:xfrm>
          <a:prstGeom prst="rect">
            <a:avLst/>
          </a:prstGeom>
        </p:spPr>
        <p:txBody>
          <a:bodyPr wrap="square">
            <a:spAutoFit/>
          </a:bodyPr>
          <a:lstStyle/>
          <a:p>
            <a:r>
              <a:rPr lang="es-CO" sz="1100" b="1" dirty="0">
                <a:latin typeface="Arial" panose="020B0604020202020204" pitchFamily="34" charset="0"/>
                <a:ea typeface="Arial" panose="020B0604020202020204" pitchFamily="34" charset="0"/>
              </a:rPr>
              <a:t>Falta de compromiso por parte de los involucrados</a:t>
            </a:r>
            <a:endParaRPr lang="es-CO" sz="1100" dirty="0"/>
          </a:p>
        </p:txBody>
      </p:sp>
      <p:sp>
        <p:nvSpPr>
          <p:cNvPr id="4" name="Rectángulo 3">
            <a:extLst>
              <a:ext uri="{FF2B5EF4-FFF2-40B4-BE49-F238E27FC236}">
                <a16:creationId xmlns:a16="http://schemas.microsoft.com/office/drawing/2014/main" id="{E23E5F29-A8B4-3F4E-A8F8-04596118B0D7}"/>
              </a:ext>
            </a:extLst>
          </p:cNvPr>
          <p:cNvSpPr/>
          <p:nvPr/>
        </p:nvSpPr>
        <p:spPr>
          <a:xfrm>
            <a:off x="1816814" y="2168788"/>
            <a:ext cx="1348618" cy="646331"/>
          </a:xfrm>
          <a:prstGeom prst="rect">
            <a:avLst/>
          </a:prstGeom>
        </p:spPr>
        <p:txBody>
          <a:bodyPr wrap="square">
            <a:spAutoFit/>
          </a:bodyPr>
          <a:lstStyle/>
          <a:p>
            <a:r>
              <a:rPr lang="es-CO" sz="1200" b="1" dirty="0">
                <a:latin typeface="Arial" panose="020B0604020202020204" pitchFamily="34" charset="0"/>
                <a:ea typeface="Arial" panose="020B0604020202020204" pitchFamily="34" charset="0"/>
              </a:rPr>
              <a:t>No contar con el personal calificado</a:t>
            </a:r>
            <a:endParaRPr lang="es-CO" sz="1200" dirty="0"/>
          </a:p>
        </p:txBody>
      </p:sp>
      <p:sp>
        <p:nvSpPr>
          <p:cNvPr id="5" name="Rectángulo 4">
            <a:extLst>
              <a:ext uri="{FF2B5EF4-FFF2-40B4-BE49-F238E27FC236}">
                <a16:creationId xmlns:a16="http://schemas.microsoft.com/office/drawing/2014/main" id="{176C5732-0149-8744-8F3B-31EE82793318}"/>
              </a:ext>
            </a:extLst>
          </p:cNvPr>
          <p:cNvSpPr/>
          <p:nvPr/>
        </p:nvSpPr>
        <p:spPr>
          <a:xfrm>
            <a:off x="3022675" y="4273499"/>
            <a:ext cx="1348618" cy="461665"/>
          </a:xfrm>
          <a:prstGeom prst="rect">
            <a:avLst/>
          </a:prstGeom>
        </p:spPr>
        <p:txBody>
          <a:bodyPr wrap="square">
            <a:spAutoFit/>
          </a:bodyPr>
          <a:lstStyle/>
          <a:p>
            <a:r>
              <a:rPr lang="es-CO" sz="1200" b="1" dirty="0">
                <a:solidFill>
                  <a:schemeClr val="bg1"/>
                </a:solidFill>
                <a:latin typeface="Arial" panose="020B0604020202020204" pitchFamily="34" charset="0"/>
                <a:ea typeface="Arial" panose="020B0604020202020204" pitchFamily="34" charset="0"/>
              </a:rPr>
              <a:t>Alto costo de infraestructura</a:t>
            </a:r>
            <a:endParaRPr lang="es-CO" sz="1200" dirty="0">
              <a:solidFill>
                <a:schemeClr val="bg1"/>
              </a:solidFill>
            </a:endParaRPr>
          </a:p>
        </p:txBody>
      </p:sp>
      <p:sp>
        <p:nvSpPr>
          <p:cNvPr id="6" name="Rectángulo 5">
            <a:extLst>
              <a:ext uri="{FF2B5EF4-FFF2-40B4-BE49-F238E27FC236}">
                <a16:creationId xmlns:a16="http://schemas.microsoft.com/office/drawing/2014/main" id="{B338A854-B8AE-B34A-A631-3604DEFA9C8C}"/>
              </a:ext>
            </a:extLst>
          </p:cNvPr>
          <p:cNvSpPr/>
          <p:nvPr/>
        </p:nvSpPr>
        <p:spPr>
          <a:xfrm>
            <a:off x="5829031" y="2084217"/>
            <a:ext cx="899605" cy="307777"/>
          </a:xfrm>
          <a:prstGeom prst="rect">
            <a:avLst/>
          </a:prstGeom>
        </p:spPr>
        <p:txBody>
          <a:bodyPr wrap="none">
            <a:spAutoFit/>
          </a:bodyPr>
          <a:lstStyle/>
          <a:p>
            <a:r>
              <a:rPr lang="es-CO" b="1" dirty="0" err="1">
                <a:latin typeface="Arial" panose="020B0604020202020204" pitchFamily="34" charset="0"/>
                <a:ea typeface="Arial" panose="020B0604020202020204" pitchFamily="34" charset="0"/>
              </a:rPr>
              <a:t>Housing</a:t>
            </a:r>
            <a:endParaRPr lang="es-CO" dirty="0"/>
          </a:p>
        </p:txBody>
      </p:sp>
      <p:sp>
        <p:nvSpPr>
          <p:cNvPr id="7" name="Rectángulo 6">
            <a:extLst>
              <a:ext uri="{FF2B5EF4-FFF2-40B4-BE49-F238E27FC236}">
                <a16:creationId xmlns:a16="http://schemas.microsoft.com/office/drawing/2014/main" id="{5AA80D25-9154-9C43-8155-71BDE3C8EB26}"/>
              </a:ext>
            </a:extLst>
          </p:cNvPr>
          <p:cNvSpPr/>
          <p:nvPr/>
        </p:nvSpPr>
        <p:spPr>
          <a:xfrm>
            <a:off x="5744867" y="4396789"/>
            <a:ext cx="1148071" cy="307777"/>
          </a:xfrm>
          <a:prstGeom prst="rect">
            <a:avLst/>
          </a:prstGeom>
        </p:spPr>
        <p:txBody>
          <a:bodyPr wrap="none">
            <a:spAutoFit/>
          </a:bodyPr>
          <a:lstStyle/>
          <a:p>
            <a:r>
              <a:rPr lang="es-CO" b="1" dirty="0" smtClean="0">
                <a:solidFill>
                  <a:schemeClr val="bg1"/>
                </a:solidFill>
                <a:latin typeface="Arial" panose="020B0604020202020204" pitchFamily="34" charset="0"/>
                <a:ea typeface="Arial" panose="020B0604020202020204" pitchFamily="34" charset="0"/>
              </a:rPr>
              <a:t>Colocación</a:t>
            </a:r>
            <a:endParaRPr lang="es-CO" dirty="0">
              <a:solidFill>
                <a:schemeClr val="bg1"/>
              </a:solidFil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stock.adobe.com</a:t>
            </a:r>
            <a:r>
              <a:rPr lang="es-ES" sz="1200" dirty="0">
                <a:solidFill>
                  <a:schemeClr val="dk1"/>
                </a:solidFill>
              </a:rPr>
              <a:t>/</a:t>
            </a:r>
            <a:r>
              <a:rPr lang="es-ES" sz="1200" dirty="0" err="1">
                <a:solidFill>
                  <a:schemeClr val="dk1"/>
                </a:solidFill>
              </a:rPr>
              <a:t>co</a:t>
            </a:r>
            <a:r>
              <a:rPr lang="es-ES" sz="1200" dirty="0">
                <a:solidFill>
                  <a:schemeClr val="dk1"/>
                </a:solidFill>
              </a:rPr>
              <a:t>/</a:t>
            </a:r>
            <a:r>
              <a:rPr lang="es-ES" sz="1200" dirty="0" err="1">
                <a:solidFill>
                  <a:schemeClr val="dk1"/>
                </a:solidFill>
              </a:rPr>
              <a:t>images</a:t>
            </a:r>
            <a:r>
              <a:rPr lang="es-ES" sz="1200" dirty="0">
                <a:solidFill>
                  <a:schemeClr val="dk1"/>
                </a:solidFill>
              </a:rPr>
              <a:t>/bar-labels-infographic-with-5-steps/211791560</a:t>
            </a:r>
            <a:endParaRPr sz="1800" b="0" i="0" u="none" strike="noStrike" cap="none" dirty="0">
              <a:solidFill>
                <a:schemeClr val="dk1"/>
              </a:solidFill>
              <a:latin typeface="Arial"/>
              <a:ea typeface="Arial"/>
              <a:cs typeface="Arial"/>
              <a:sym typeface="Arial"/>
            </a:endParaRPr>
          </a:p>
        </p:txBody>
      </p:sp>
      <p:pic>
        <p:nvPicPr>
          <p:cNvPr id="1028" name="Picture 4" descr="Bar labels infographic with 5 steps.">
            <a:extLst>
              <a:ext uri="{FF2B5EF4-FFF2-40B4-BE49-F238E27FC236}">
                <a16:creationId xmlns:a16="http://schemas.microsoft.com/office/drawing/2014/main" id="{1E1D75F0-98D1-4047-9056-FDA8051B1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597" t="23820" r="9655" b="7266"/>
          <a:stretch/>
        </p:blipFill>
        <p:spPr bwMode="auto">
          <a:xfrm>
            <a:off x="152389" y="1501087"/>
            <a:ext cx="7912825" cy="3855825"/>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E68CAAD8-B158-7341-A05A-7A010ADA73AA}"/>
              </a:ext>
            </a:extLst>
          </p:cNvPr>
          <p:cNvSpPr/>
          <p:nvPr/>
        </p:nvSpPr>
        <p:spPr>
          <a:xfrm>
            <a:off x="513708" y="2938409"/>
            <a:ext cx="852755" cy="1900719"/>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9DA0064D-984E-C04B-A857-1FA235A986B2}"/>
              </a:ext>
            </a:extLst>
          </p:cNvPr>
          <p:cNvSpPr/>
          <p:nvPr/>
        </p:nvSpPr>
        <p:spPr>
          <a:xfrm>
            <a:off x="1816814" y="1988050"/>
            <a:ext cx="1142143" cy="1073650"/>
          </a:xfrm>
          <a:prstGeom prst="rect">
            <a:avLst/>
          </a:prstGeom>
          <a:solidFill>
            <a:srgbClr val="F8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77B8657A-6376-F748-BD59-BBCF09B1A82C}"/>
              </a:ext>
            </a:extLst>
          </p:cNvPr>
          <p:cNvSpPr/>
          <p:nvPr/>
        </p:nvSpPr>
        <p:spPr>
          <a:xfrm>
            <a:off x="3222661" y="3164440"/>
            <a:ext cx="948647" cy="1645884"/>
          </a:xfrm>
          <a:prstGeom prst="rect">
            <a:avLst/>
          </a:prstGeom>
          <a:solidFill>
            <a:srgbClr val="E00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D11A6C7D-4109-F448-AB14-17D2885DFA4A}"/>
              </a:ext>
            </a:extLst>
          </p:cNvPr>
          <p:cNvSpPr/>
          <p:nvPr/>
        </p:nvSpPr>
        <p:spPr>
          <a:xfrm>
            <a:off x="5861407" y="1988050"/>
            <a:ext cx="1895582" cy="827069"/>
          </a:xfrm>
          <a:prstGeom prst="rect">
            <a:avLst/>
          </a:prstGeom>
          <a:solidFill>
            <a:srgbClr val="00D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5B5DAD7C-1FE9-7340-AA20-D3042FC7CDAC}"/>
              </a:ext>
            </a:extLst>
          </p:cNvPr>
          <p:cNvSpPr/>
          <p:nvPr/>
        </p:nvSpPr>
        <p:spPr>
          <a:xfrm>
            <a:off x="6852863" y="2524875"/>
            <a:ext cx="715990" cy="827069"/>
          </a:xfrm>
          <a:prstGeom prst="rect">
            <a:avLst/>
          </a:prstGeom>
          <a:solidFill>
            <a:srgbClr val="00D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E20CBBBB-C626-FF4D-AD7A-45DB5969BAD6}"/>
              </a:ext>
            </a:extLst>
          </p:cNvPr>
          <p:cNvSpPr/>
          <p:nvPr/>
        </p:nvSpPr>
        <p:spPr>
          <a:xfrm>
            <a:off x="4796094" y="3983255"/>
            <a:ext cx="1707447" cy="827069"/>
          </a:xfrm>
          <a:prstGeom prst="rect">
            <a:avLst/>
          </a:prstGeom>
          <a:solidFill>
            <a:srgbClr val="46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a:extLst>
              <a:ext uri="{FF2B5EF4-FFF2-40B4-BE49-F238E27FC236}">
                <a16:creationId xmlns:a16="http://schemas.microsoft.com/office/drawing/2014/main" id="{61A9D40B-EF64-B544-A10F-93A1C7F4B91F}"/>
              </a:ext>
            </a:extLst>
          </p:cNvPr>
          <p:cNvSpPr/>
          <p:nvPr/>
        </p:nvSpPr>
        <p:spPr>
          <a:xfrm>
            <a:off x="4786569" y="3517799"/>
            <a:ext cx="689557" cy="827069"/>
          </a:xfrm>
          <a:prstGeom prst="rect">
            <a:avLst/>
          </a:prstGeom>
          <a:solidFill>
            <a:srgbClr val="46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27C799EB-D29F-4248-B1E5-A689547CA069}"/>
              </a:ext>
            </a:extLst>
          </p:cNvPr>
          <p:cNvSpPr/>
          <p:nvPr/>
        </p:nvSpPr>
        <p:spPr>
          <a:xfrm>
            <a:off x="418746" y="3729581"/>
            <a:ext cx="1398068" cy="769441"/>
          </a:xfrm>
          <a:prstGeom prst="rect">
            <a:avLst/>
          </a:prstGeom>
        </p:spPr>
        <p:txBody>
          <a:bodyPr wrap="square">
            <a:spAutoFit/>
          </a:bodyPr>
          <a:lstStyle/>
          <a:p>
            <a:r>
              <a:rPr lang="es-CO" sz="1100" b="1" dirty="0">
                <a:latin typeface="Arial" panose="020B0604020202020204" pitchFamily="34" charset="0"/>
                <a:ea typeface="Arial" panose="020B0604020202020204" pitchFamily="34" charset="0"/>
              </a:rPr>
              <a:t>Falta de compromiso por parte de los involucrados</a:t>
            </a:r>
            <a:endParaRPr lang="es-CO" sz="1100" dirty="0"/>
          </a:p>
        </p:txBody>
      </p:sp>
      <p:sp>
        <p:nvSpPr>
          <p:cNvPr id="4" name="Rectángulo 3">
            <a:extLst>
              <a:ext uri="{FF2B5EF4-FFF2-40B4-BE49-F238E27FC236}">
                <a16:creationId xmlns:a16="http://schemas.microsoft.com/office/drawing/2014/main" id="{E23E5F29-A8B4-3F4E-A8F8-04596118B0D7}"/>
              </a:ext>
            </a:extLst>
          </p:cNvPr>
          <p:cNvSpPr/>
          <p:nvPr/>
        </p:nvSpPr>
        <p:spPr>
          <a:xfrm>
            <a:off x="1816814" y="2168788"/>
            <a:ext cx="1348618" cy="646331"/>
          </a:xfrm>
          <a:prstGeom prst="rect">
            <a:avLst/>
          </a:prstGeom>
        </p:spPr>
        <p:txBody>
          <a:bodyPr wrap="square">
            <a:spAutoFit/>
          </a:bodyPr>
          <a:lstStyle/>
          <a:p>
            <a:r>
              <a:rPr lang="es-CO" sz="1200" b="1" dirty="0">
                <a:latin typeface="Arial" panose="020B0604020202020204" pitchFamily="34" charset="0"/>
                <a:ea typeface="Arial" panose="020B0604020202020204" pitchFamily="34" charset="0"/>
              </a:rPr>
              <a:t>No contar con el personal calificado</a:t>
            </a:r>
            <a:endParaRPr lang="es-CO" sz="1200" dirty="0"/>
          </a:p>
        </p:txBody>
      </p:sp>
      <p:sp>
        <p:nvSpPr>
          <p:cNvPr id="5" name="Rectángulo 4">
            <a:extLst>
              <a:ext uri="{FF2B5EF4-FFF2-40B4-BE49-F238E27FC236}">
                <a16:creationId xmlns:a16="http://schemas.microsoft.com/office/drawing/2014/main" id="{176C5732-0149-8744-8F3B-31EE82793318}"/>
              </a:ext>
            </a:extLst>
          </p:cNvPr>
          <p:cNvSpPr/>
          <p:nvPr/>
        </p:nvSpPr>
        <p:spPr>
          <a:xfrm>
            <a:off x="3022675" y="4273499"/>
            <a:ext cx="1348618" cy="461665"/>
          </a:xfrm>
          <a:prstGeom prst="rect">
            <a:avLst/>
          </a:prstGeom>
        </p:spPr>
        <p:txBody>
          <a:bodyPr wrap="square">
            <a:spAutoFit/>
          </a:bodyPr>
          <a:lstStyle/>
          <a:p>
            <a:r>
              <a:rPr lang="es-CO" sz="1200" b="1" dirty="0">
                <a:solidFill>
                  <a:schemeClr val="bg1"/>
                </a:solidFill>
                <a:latin typeface="Arial" panose="020B0604020202020204" pitchFamily="34" charset="0"/>
                <a:ea typeface="Arial" panose="020B0604020202020204" pitchFamily="34" charset="0"/>
              </a:rPr>
              <a:t>Alto costo de infraestructura</a:t>
            </a:r>
            <a:endParaRPr lang="es-CO" sz="1200" dirty="0">
              <a:solidFill>
                <a:schemeClr val="bg1"/>
              </a:solidFill>
            </a:endParaRPr>
          </a:p>
        </p:txBody>
      </p:sp>
      <p:sp>
        <p:nvSpPr>
          <p:cNvPr id="6" name="Rectángulo 5">
            <a:extLst>
              <a:ext uri="{FF2B5EF4-FFF2-40B4-BE49-F238E27FC236}">
                <a16:creationId xmlns:a16="http://schemas.microsoft.com/office/drawing/2014/main" id="{B338A854-B8AE-B34A-A631-3604DEFA9C8C}"/>
              </a:ext>
            </a:extLst>
          </p:cNvPr>
          <p:cNvSpPr/>
          <p:nvPr/>
        </p:nvSpPr>
        <p:spPr>
          <a:xfrm>
            <a:off x="5829031" y="2084217"/>
            <a:ext cx="899605" cy="307777"/>
          </a:xfrm>
          <a:prstGeom prst="rect">
            <a:avLst/>
          </a:prstGeom>
        </p:spPr>
        <p:txBody>
          <a:bodyPr wrap="none">
            <a:spAutoFit/>
          </a:bodyPr>
          <a:lstStyle/>
          <a:p>
            <a:r>
              <a:rPr lang="es-CO" b="1" dirty="0" err="1">
                <a:latin typeface="Arial" panose="020B0604020202020204" pitchFamily="34" charset="0"/>
                <a:ea typeface="Arial" panose="020B0604020202020204" pitchFamily="34" charset="0"/>
              </a:rPr>
              <a:t>Housing</a:t>
            </a:r>
            <a:endParaRPr lang="es-CO" dirty="0"/>
          </a:p>
        </p:txBody>
      </p:sp>
      <p:sp>
        <p:nvSpPr>
          <p:cNvPr id="7" name="Rectángulo 6">
            <a:extLst>
              <a:ext uri="{FF2B5EF4-FFF2-40B4-BE49-F238E27FC236}">
                <a16:creationId xmlns:a16="http://schemas.microsoft.com/office/drawing/2014/main" id="{5AA80D25-9154-9C43-8155-71BDE3C8EB26}"/>
              </a:ext>
            </a:extLst>
          </p:cNvPr>
          <p:cNvSpPr/>
          <p:nvPr/>
        </p:nvSpPr>
        <p:spPr>
          <a:xfrm>
            <a:off x="5744867" y="4396789"/>
            <a:ext cx="1107996" cy="307777"/>
          </a:xfrm>
          <a:prstGeom prst="rect">
            <a:avLst/>
          </a:prstGeom>
        </p:spPr>
        <p:txBody>
          <a:bodyPr wrap="none">
            <a:spAutoFit/>
          </a:bodyPr>
          <a:lstStyle/>
          <a:p>
            <a:r>
              <a:rPr lang="es-CO" b="1" dirty="0" err="1">
                <a:solidFill>
                  <a:schemeClr val="bg1"/>
                </a:solidFill>
                <a:latin typeface="Arial" panose="020B0604020202020204" pitchFamily="34" charset="0"/>
                <a:ea typeface="Arial" panose="020B0604020202020204" pitchFamily="34" charset="0"/>
              </a:rPr>
              <a:t>Colocation</a:t>
            </a:r>
            <a:endParaRPr lang="es-CO" dirty="0">
              <a:solidFill>
                <a:schemeClr val="bg1"/>
              </a:solidFill>
            </a:endParaRPr>
          </a:p>
        </p:txBody>
      </p:sp>
      <p:sp>
        <p:nvSpPr>
          <p:cNvPr id="8" name="Rectángulo redondeado 7">
            <a:extLst>
              <a:ext uri="{FF2B5EF4-FFF2-40B4-BE49-F238E27FC236}">
                <a16:creationId xmlns:a16="http://schemas.microsoft.com/office/drawing/2014/main" id="{164B96E6-9415-4844-8EF0-807699E3763C}"/>
              </a:ext>
            </a:extLst>
          </p:cNvPr>
          <p:cNvSpPr/>
          <p:nvPr/>
        </p:nvSpPr>
        <p:spPr>
          <a:xfrm>
            <a:off x="328773" y="1695236"/>
            <a:ext cx="7582328" cy="3441843"/>
          </a:xfrm>
          <a:prstGeom prst="roundRect">
            <a:avLst>
              <a:gd name="adj" fmla="val 2339"/>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Elipse 14">
            <a:extLst>
              <a:ext uri="{FF2B5EF4-FFF2-40B4-BE49-F238E27FC236}">
                <a16:creationId xmlns:a16="http://schemas.microsoft.com/office/drawing/2014/main" id="{9086CDAE-734D-4044-B69C-AD9840338444}"/>
              </a:ext>
            </a:extLst>
          </p:cNvPr>
          <p:cNvSpPr/>
          <p:nvPr/>
        </p:nvSpPr>
        <p:spPr>
          <a:xfrm>
            <a:off x="7368125" y="1825702"/>
            <a:ext cx="421240" cy="42124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16" name="Rectángulo 15">
            <a:extLst>
              <a:ext uri="{FF2B5EF4-FFF2-40B4-BE49-F238E27FC236}">
                <a16:creationId xmlns:a16="http://schemas.microsoft.com/office/drawing/2014/main" id="{25244D4E-B71E-964B-8CC6-A92091A7A8B1}"/>
              </a:ext>
            </a:extLst>
          </p:cNvPr>
          <p:cNvSpPr/>
          <p:nvPr/>
        </p:nvSpPr>
        <p:spPr>
          <a:xfrm>
            <a:off x="1220862" y="2397069"/>
            <a:ext cx="5900891" cy="2031325"/>
          </a:xfrm>
          <a:prstGeom prst="rect">
            <a:avLst/>
          </a:prstGeom>
        </p:spPr>
        <p:txBody>
          <a:bodyPr wrap="square">
            <a:spAutoFit/>
          </a:bodyPr>
          <a:lstStyle/>
          <a:p>
            <a:pPr algn="just"/>
            <a:r>
              <a:rPr lang="es-CO" b="1" dirty="0">
                <a:latin typeface="Arial" panose="020B0604020202020204" pitchFamily="34" charset="0"/>
                <a:ea typeface="Arial" panose="020B0604020202020204" pitchFamily="34" charset="0"/>
              </a:rPr>
              <a:t>Falta de compromiso por parte de los involucrados:</a:t>
            </a:r>
          </a:p>
          <a:p>
            <a:pPr algn="just"/>
            <a:endParaRPr lang="es-CO" b="1" dirty="0">
              <a:latin typeface="Arial" panose="020B0604020202020204" pitchFamily="34" charset="0"/>
              <a:ea typeface="Arial" panose="020B0604020202020204" pitchFamily="34" charset="0"/>
            </a:endParaRPr>
          </a:p>
          <a:p>
            <a:pPr algn="just"/>
            <a:r>
              <a:rPr lang="es-CO" b="1" dirty="0">
                <a:latin typeface="Arial" panose="020B0604020202020204" pitchFamily="34" charset="0"/>
                <a:ea typeface="Arial" panose="020B0604020202020204" pitchFamily="34" charset="0"/>
              </a:rPr>
              <a:t>C</a:t>
            </a:r>
            <a:r>
              <a:rPr lang="es-CO" dirty="0">
                <a:latin typeface="Arial" panose="020B0604020202020204" pitchFamily="34" charset="0"/>
                <a:ea typeface="Arial" panose="020B0604020202020204" pitchFamily="34" charset="0"/>
              </a:rPr>
              <a:t>omo ya se ha mencionado, el compromiso de los involucrados en el proceso es fundamental para el éxito de la implementación del sistema de gestión de la continuidad del negocio.  </a:t>
            </a:r>
          </a:p>
          <a:p>
            <a:pPr algn="just"/>
            <a:endParaRPr lang="es-CO" dirty="0">
              <a:latin typeface="Arial" panose="020B0604020202020204" pitchFamily="34" charset="0"/>
              <a:ea typeface="Arial" panose="020B0604020202020204" pitchFamily="34" charset="0"/>
            </a:endParaRPr>
          </a:p>
          <a:p>
            <a:pPr algn="just"/>
            <a:r>
              <a:rPr lang="es-CO" dirty="0">
                <a:latin typeface="Arial" panose="020B0604020202020204" pitchFamily="34" charset="0"/>
                <a:ea typeface="Arial" panose="020B0604020202020204" pitchFamily="34" charset="0"/>
              </a:rPr>
              <a:t>Esto implica que todas las partes y personas involucradas en el proceso velen porque todas las actividades y procesos se desarrollen de manera coordinada y coherente con los resultados esperados.</a:t>
            </a:r>
            <a:endParaRPr lang="es-CO" sz="18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857864243"/>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stock.adobe.com</a:t>
            </a:r>
            <a:r>
              <a:rPr lang="es-ES" sz="1200" dirty="0">
                <a:solidFill>
                  <a:schemeClr val="dk1"/>
                </a:solidFill>
              </a:rPr>
              <a:t>/</a:t>
            </a:r>
            <a:r>
              <a:rPr lang="es-ES" sz="1200" dirty="0" err="1">
                <a:solidFill>
                  <a:schemeClr val="dk1"/>
                </a:solidFill>
              </a:rPr>
              <a:t>co</a:t>
            </a:r>
            <a:r>
              <a:rPr lang="es-ES" sz="1200" dirty="0">
                <a:solidFill>
                  <a:schemeClr val="dk1"/>
                </a:solidFill>
              </a:rPr>
              <a:t>/</a:t>
            </a:r>
            <a:r>
              <a:rPr lang="es-ES" sz="1200" dirty="0" err="1">
                <a:solidFill>
                  <a:schemeClr val="dk1"/>
                </a:solidFill>
              </a:rPr>
              <a:t>images</a:t>
            </a:r>
            <a:r>
              <a:rPr lang="es-ES" sz="1200" dirty="0">
                <a:solidFill>
                  <a:schemeClr val="dk1"/>
                </a:solidFill>
              </a:rPr>
              <a:t>/bar-labels-infographic-with-5-steps/211791560</a:t>
            </a:r>
            <a:endParaRPr sz="1800" b="0" i="0" u="none" strike="noStrike" cap="none" dirty="0">
              <a:solidFill>
                <a:schemeClr val="dk1"/>
              </a:solidFill>
              <a:latin typeface="Arial"/>
              <a:ea typeface="Arial"/>
              <a:cs typeface="Arial"/>
              <a:sym typeface="Arial"/>
            </a:endParaRPr>
          </a:p>
        </p:txBody>
      </p:sp>
      <p:pic>
        <p:nvPicPr>
          <p:cNvPr id="1028" name="Picture 4" descr="Bar labels infographic with 5 steps.">
            <a:extLst>
              <a:ext uri="{FF2B5EF4-FFF2-40B4-BE49-F238E27FC236}">
                <a16:creationId xmlns:a16="http://schemas.microsoft.com/office/drawing/2014/main" id="{1E1D75F0-98D1-4047-9056-FDA8051B1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597" t="23820" r="9655" b="7266"/>
          <a:stretch/>
        </p:blipFill>
        <p:spPr bwMode="auto">
          <a:xfrm>
            <a:off x="152389" y="1501087"/>
            <a:ext cx="7912825" cy="3855825"/>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E68CAAD8-B158-7341-A05A-7A010ADA73AA}"/>
              </a:ext>
            </a:extLst>
          </p:cNvPr>
          <p:cNvSpPr/>
          <p:nvPr/>
        </p:nvSpPr>
        <p:spPr>
          <a:xfrm>
            <a:off x="513708" y="2938409"/>
            <a:ext cx="852755" cy="1900719"/>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9DA0064D-984E-C04B-A857-1FA235A986B2}"/>
              </a:ext>
            </a:extLst>
          </p:cNvPr>
          <p:cNvSpPr/>
          <p:nvPr/>
        </p:nvSpPr>
        <p:spPr>
          <a:xfrm>
            <a:off x="1816814" y="1988050"/>
            <a:ext cx="1142143" cy="1073650"/>
          </a:xfrm>
          <a:prstGeom prst="rect">
            <a:avLst/>
          </a:prstGeom>
          <a:solidFill>
            <a:srgbClr val="F8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77B8657A-6376-F748-BD59-BBCF09B1A82C}"/>
              </a:ext>
            </a:extLst>
          </p:cNvPr>
          <p:cNvSpPr/>
          <p:nvPr/>
        </p:nvSpPr>
        <p:spPr>
          <a:xfrm>
            <a:off x="3222661" y="3164440"/>
            <a:ext cx="948647" cy="1645884"/>
          </a:xfrm>
          <a:prstGeom prst="rect">
            <a:avLst/>
          </a:prstGeom>
          <a:solidFill>
            <a:srgbClr val="E00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D11A6C7D-4109-F448-AB14-17D2885DFA4A}"/>
              </a:ext>
            </a:extLst>
          </p:cNvPr>
          <p:cNvSpPr/>
          <p:nvPr/>
        </p:nvSpPr>
        <p:spPr>
          <a:xfrm>
            <a:off x="5861407" y="1988050"/>
            <a:ext cx="1895582" cy="827069"/>
          </a:xfrm>
          <a:prstGeom prst="rect">
            <a:avLst/>
          </a:prstGeom>
          <a:solidFill>
            <a:srgbClr val="00D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5B5DAD7C-1FE9-7340-AA20-D3042FC7CDAC}"/>
              </a:ext>
            </a:extLst>
          </p:cNvPr>
          <p:cNvSpPr/>
          <p:nvPr/>
        </p:nvSpPr>
        <p:spPr>
          <a:xfrm>
            <a:off x="6852863" y="2524875"/>
            <a:ext cx="715990" cy="827069"/>
          </a:xfrm>
          <a:prstGeom prst="rect">
            <a:avLst/>
          </a:prstGeom>
          <a:solidFill>
            <a:srgbClr val="00D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E20CBBBB-C626-FF4D-AD7A-45DB5969BAD6}"/>
              </a:ext>
            </a:extLst>
          </p:cNvPr>
          <p:cNvSpPr/>
          <p:nvPr/>
        </p:nvSpPr>
        <p:spPr>
          <a:xfrm>
            <a:off x="4796094" y="3983255"/>
            <a:ext cx="1707447" cy="827069"/>
          </a:xfrm>
          <a:prstGeom prst="rect">
            <a:avLst/>
          </a:prstGeom>
          <a:solidFill>
            <a:srgbClr val="46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a:extLst>
              <a:ext uri="{FF2B5EF4-FFF2-40B4-BE49-F238E27FC236}">
                <a16:creationId xmlns:a16="http://schemas.microsoft.com/office/drawing/2014/main" id="{61A9D40B-EF64-B544-A10F-93A1C7F4B91F}"/>
              </a:ext>
            </a:extLst>
          </p:cNvPr>
          <p:cNvSpPr/>
          <p:nvPr/>
        </p:nvSpPr>
        <p:spPr>
          <a:xfrm>
            <a:off x="4786569" y="3517799"/>
            <a:ext cx="689557" cy="827069"/>
          </a:xfrm>
          <a:prstGeom prst="rect">
            <a:avLst/>
          </a:prstGeom>
          <a:solidFill>
            <a:srgbClr val="46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27C799EB-D29F-4248-B1E5-A689547CA069}"/>
              </a:ext>
            </a:extLst>
          </p:cNvPr>
          <p:cNvSpPr/>
          <p:nvPr/>
        </p:nvSpPr>
        <p:spPr>
          <a:xfrm>
            <a:off x="418746" y="3729581"/>
            <a:ext cx="1398068" cy="769441"/>
          </a:xfrm>
          <a:prstGeom prst="rect">
            <a:avLst/>
          </a:prstGeom>
        </p:spPr>
        <p:txBody>
          <a:bodyPr wrap="square">
            <a:spAutoFit/>
          </a:bodyPr>
          <a:lstStyle/>
          <a:p>
            <a:r>
              <a:rPr lang="es-CO" sz="1100" b="1" dirty="0">
                <a:latin typeface="Arial" panose="020B0604020202020204" pitchFamily="34" charset="0"/>
                <a:ea typeface="Arial" panose="020B0604020202020204" pitchFamily="34" charset="0"/>
              </a:rPr>
              <a:t>Falta de compromiso por parte de los involucrados</a:t>
            </a:r>
            <a:endParaRPr lang="es-CO" sz="1100" dirty="0"/>
          </a:p>
        </p:txBody>
      </p:sp>
      <p:sp>
        <p:nvSpPr>
          <p:cNvPr id="4" name="Rectángulo 3">
            <a:extLst>
              <a:ext uri="{FF2B5EF4-FFF2-40B4-BE49-F238E27FC236}">
                <a16:creationId xmlns:a16="http://schemas.microsoft.com/office/drawing/2014/main" id="{E23E5F29-A8B4-3F4E-A8F8-04596118B0D7}"/>
              </a:ext>
            </a:extLst>
          </p:cNvPr>
          <p:cNvSpPr/>
          <p:nvPr/>
        </p:nvSpPr>
        <p:spPr>
          <a:xfrm>
            <a:off x="1816814" y="2168788"/>
            <a:ext cx="1348618" cy="646331"/>
          </a:xfrm>
          <a:prstGeom prst="rect">
            <a:avLst/>
          </a:prstGeom>
        </p:spPr>
        <p:txBody>
          <a:bodyPr wrap="square">
            <a:spAutoFit/>
          </a:bodyPr>
          <a:lstStyle/>
          <a:p>
            <a:r>
              <a:rPr lang="es-CO" sz="1200" b="1" dirty="0">
                <a:latin typeface="Arial" panose="020B0604020202020204" pitchFamily="34" charset="0"/>
                <a:ea typeface="Arial" panose="020B0604020202020204" pitchFamily="34" charset="0"/>
              </a:rPr>
              <a:t>No contar con el personal calificado</a:t>
            </a:r>
            <a:endParaRPr lang="es-CO" sz="1200" dirty="0"/>
          </a:p>
        </p:txBody>
      </p:sp>
      <p:sp>
        <p:nvSpPr>
          <p:cNvPr id="5" name="Rectángulo 4">
            <a:extLst>
              <a:ext uri="{FF2B5EF4-FFF2-40B4-BE49-F238E27FC236}">
                <a16:creationId xmlns:a16="http://schemas.microsoft.com/office/drawing/2014/main" id="{176C5732-0149-8744-8F3B-31EE82793318}"/>
              </a:ext>
            </a:extLst>
          </p:cNvPr>
          <p:cNvSpPr/>
          <p:nvPr/>
        </p:nvSpPr>
        <p:spPr>
          <a:xfrm>
            <a:off x="3022675" y="4273499"/>
            <a:ext cx="1348618" cy="461665"/>
          </a:xfrm>
          <a:prstGeom prst="rect">
            <a:avLst/>
          </a:prstGeom>
        </p:spPr>
        <p:txBody>
          <a:bodyPr wrap="square">
            <a:spAutoFit/>
          </a:bodyPr>
          <a:lstStyle/>
          <a:p>
            <a:r>
              <a:rPr lang="es-CO" sz="1200" b="1" dirty="0">
                <a:solidFill>
                  <a:schemeClr val="bg1"/>
                </a:solidFill>
                <a:latin typeface="Arial" panose="020B0604020202020204" pitchFamily="34" charset="0"/>
                <a:ea typeface="Arial" panose="020B0604020202020204" pitchFamily="34" charset="0"/>
              </a:rPr>
              <a:t>Alto costo de infraestructura</a:t>
            </a:r>
            <a:endParaRPr lang="es-CO" sz="1200" dirty="0">
              <a:solidFill>
                <a:schemeClr val="bg1"/>
              </a:solidFill>
            </a:endParaRPr>
          </a:p>
        </p:txBody>
      </p:sp>
      <p:sp>
        <p:nvSpPr>
          <p:cNvPr id="6" name="Rectángulo 5">
            <a:extLst>
              <a:ext uri="{FF2B5EF4-FFF2-40B4-BE49-F238E27FC236}">
                <a16:creationId xmlns:a16="http://schemas.microsoft.com/office/drawing/2014/main" id="{B338A854-B8AE-B34A-A631-3604DEFA9C8C}"/>
              </a:ext>
            </a:extLst>
          </p:cNvPr>
          <p:cNvSpPr/>
          <p:nvPr/>
        </p:nvSpPr>
        <p:spPr>
          <a:xfrm>
            <a:off x="5829031" y="2084217"/>
            <a:ext cx="899605" cy="307777"/>
          </a:xfrm>
          <a:prstGeom prst="rect">
            <a:avLst/>
          </a:prstGeom>
        </p:spPr>
        <p:txBody>
          <a:bodyPr wrap="none">
            <a:spAutoFit/>
          </a:bodyPr>
          <a:lstStyle/>
          <a:p>
            <a:r>
              <a:rPr lang="es-CO" b="1" dirty="0" err="1">
                <a:latin typeface="Arial" panose="020B0604020202020204" pitchFamily="34" charset="0"/>
                <a:ea typeface="Arial" panose="020B0604020202020204" pitchFamily="34" charset="0"/>
              </a:rPr>
              <a:t>Housing</a:t>
            </a:r>
            <a:endParaRPr lang="es-CO" dirty="0"/>
          </a:p>
        </p:txBody>
      </p:sp>
      <p:sp>
        <p:nvSpPr>
          <p:cNvPr id="7" name="Rectángulo 6">
            <a:extLst>
              <a:ext uri="{FF2B5EF4-FFF2-40B4-BE49-F238E27FC236}">
                <a16:creationId xmlns:a16="http://schemas.microsoft.com/office/drawing/2014/main" id="{5AA80D25-9154-9C43-8155-71BDE3C8EB26}"/>
              </a:ext>
            </a:extLst>
          </p:cNvPr>
          <p:cNvSpPr/>
          <p:nvPr/>
        </p:nvSpPr>
        <p:spPr>
          <a:xfrm>
            <a:off x="5744867" y="4396789"/>
            <a:ext cx="1107996" cy="307777"/>
          </a:xfrm>
          <a:prstGeom prst="rect">
            <a:avLst/>
          </a:prstGeom>
        </p:spPr>
        <p:txBody>
          <a:bodyPr wrap="none">
            <a:spAutoFit/>
          </a:bodyPr>
          <a:lstStyle/>
          <a:p>
            <a:r>
              <a:rPr lang="es-CO" b="1" dirty="0" err="1">
                <a:solidFill>
                  <a:schemeClr val="bg1"/>
                </a:solidFill>
                <a:latin typeface="Arial" panose="020B0604020202020204" pitchFamily="34" charset="0"/>
                <a:ea typeface="Arial" panose="020B0604020202020204" pitchFamily="34" charset="0"/>
              </a:rPr>
              <a:t>Colocation</a:t>
            </a:r>
            <a:endParaRPr lang="es-CO" dirty="0">
              <a:solidFill>
                <a:schemeClr val="bg1"/>
              </a:solidFill>
            </a:endParaRPr>
          </a:p>
        </p:txBody>
      </p:sp>
      <p:sp>
        <p:nvSpPr>
          <p:cNvPr id="8" name="Rectángulo redondeado 7">
            <a:extLst>
              <a:ext uri="{FF2B5EF4-FFF2-40B4-BE49-F238E27FC236}">
                <a16:creationId xmlns:a16="http://schemas.microsoft.com/office/drawing/2014/main" id="{164B96E6-9415-4844-8EF0-807699E3763C}"/>
              </a:ext>
            </a:extLst>
          </p:cNvPr>
          <p:cNvSpPr/>
          <p:nvPr/>
        </p:nvSpPr>
        <p:spPr>
          <a:xfrm>
            <a:off x="328773" y="1695236"/>
            <a:ext cx="7582328" cy="3441843"/>
          </a:xfrm>
          <a:prstGeom prst="roundRect">
            <a:avLst>
              <a:gd name="adj" fmla="val 2339"/>
            </a:avLst>
          </a:prstGeom>
          <a:solidFill>
            <a:srgbClr val="F8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Elipse 14">
            <a:extLst>
              <a:ext uri="{FF2B5EF4-FFF2-40B4-BE49-F238E27FC236}">
                <a16:creationId xmlns:a16="http://schemas.microsoft.com/office/drawing/2014/main" id="{9086CDAE-734D-4044-B69C-AD9840338444}"/>
              </a:ext>
            </a:extLst>
          </p:cNvPr>
          <p:cNvSpPr/>
          <p:nvPr/>
        </p:nvSpPr>
        <p:spPr>
          <a:xfrm>
            <a:off x="7368125" y="1825702"/>
            <a:ext cx="421240" cy="42124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16" name="Rectángulo 15">
            <a:extLst>
              <a:ext uri="{FF2B5EF4-FFF2-40B4-BE49-F238E27FC236}">
                <a16:creationId xmlns:a16="http://schemas.microsoft.com/office/drawing/2014/main" id="{25244D4E-B71E-964B-8CC6-A92091A7A8B1}"/>
              </a:ext>
            </a:extLst>
          </p:cNvPr>
          <p:cNvSpPr/>
          <p:nvPr/>
        </p:nvSpPr>
        <p:spPr>
          <a:xfrm>
            <a:off x="788779" y="2172950"/>
            <a:ext cx="6577015" cy="2462213"/>
          </a:xfrm>
          <a:prstGeom prst="rect">
            <a:avLst/>
          </a:prstGeom>
        </p:spPr>
        <p:txBody>
          <a:bodyPr wrap="square">
            <a:spAutoFit/>
          </a:bodyPr>
          <a:lstStyle/>
          <a:p>
            <a:pPr algn="just"/>
            <a:r>
              <a:rPr lang="es-CO" b="1" dirty="0">
                <a:solidFill>
                  <a:schemeClr val="bg1"/>
                </a:solidFill>
                <a:latin typeface="Arial" panose="020B0604020202020204" pitchFamily="34" charset="0"/>
                <a:ea typeface="Arial" panose="020B0604020202020204" pitchFamily="34" charset="0"/>
              </a:rPr>
              <a:t>No contar con el personal calificado</a:t>
            </a:r>
          </a:p>
          <a:p>
            <a:pPr algn="just"/>
            <a:endParaRPr lang="es-CO" b="1" dirty="0">
              <a:solidFill>
                <a:schemeClr val="bg1"/>
              </a:solidFill>
              <a:latin typeface="Arial" panose="020B0604020202020204" pitchFamily="34" charset="0"/>
              <a:ea typeface="Arial" panose="020B0604020202020204" pitchFamily="34" charset="0"/>
            </a:endParaRPr>
          </a:p>
          <a:p>
            <a:pPr algn="just"/>
            <a:r>
              <a:rPr lang="es-CO" dirty="0">
                <a:solidFill>
                  <a:schemeClr val="bg1"/>
                </a:solidFill>
                <a:latin typeface="Arial" panose="020B0604020202020204" pitchFamily="34" charset="0"/>
                <a:ea typeface="Arial" panose="020B0604020202020204" pitchFamily="34" charset="0"/>
              </a:rPr>
              <a:t>Aunque muchas veces se piensa que los empleados o personas que laboran en una organización son indispensables y que los procesos son los que deben estar como primordial función de la organización, se debe tener en cuenta que contar con personal altamente calificado para realizar las labores que exige la implementación de un SGCN es fundamental para el éxito de la misma. </a:t>
            </a:r>
          </a:p>
          <a:p>
            <a:pPr algn="just"/>
            <a:endParaRPr lang="es-CO" dirty="0">
              <a:solidFill>
                <a:schemeClr val="bg1"/>
              </a:solidFill>
              <a:latin typeface="Arial" panose="020B0604020202020204" pitchFamily="34" charset="0"/>
              <a:ea typeface="Arial" panose="020B0604020202020204" pitchFamily="34" charset="0"/>
            </a:endParaRPr>
          </a:p>
          <a:p>
            <a:pPr algn="just"/>
            <a:r>
              <a:rPr lang="es-CO" dirty="0">
                <a:solidFill>
                  <a:schemeClr val="bg1"/>
                </a:solidFill>
                <a:latin typeface="Arial" panose="020B0604020202020204" pitchFamily="34" charset="0"/>
                <a:ea typeface="Arial" panose="020B0604020202020204" pitchFamily="34" charset="0"/>
              </a:rPr>
              <a:t>Las personas son el eje principal de cualquier organización y son aquellas que por medio de la tecnología y de los recursos que se tienen en la organización hacen posible que todo funcione.</a:t>
            </a:r>
          </a:p>
        </p:txBody>
      </p:sp>
    </p:spTree>
    <p:extLst>
      <p:ext uri="{BB962C8B-B14F-4D97-AF65-F5344CB8AC3E}">
        <p14:creationId xmlns:p14="http://schemas.microsoft.com/office/powerpoint/2010/main" val="1697619212"/>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stock.adobe.com</a:t>
            </a:r>
            <a:r>
              <a:rPr lang="es-ES" sz="1200" dirty="0">
                <a:solidFill>
                  <a:schemeClr val="dk1"/>
                </a:solidFill>
              </a:rPr>
              <a:t>/</a:t>
            </a:r>
            <a:r>
              <a:rPr lang="es-ES" sz="1200" dirty="0" err="1">
                <a:solidFill>
                  <a:schemeClr val="dk1"/>
                </a:solidFill>
              </a:rPr>
              <a:t>co</a:t>
            </a:r>
            <a:r>
              <a:rPr lang="es-ES" sz="1200" dirty="0">
                <a:solidFill>
                  <a:schemeClr val="dk1"/>
                </a:solidFill>
              </a:rPr>
              <a:t>/</a:t>
            </a:r>
            <a:r>
              <a:rPr lang="es-ES" sz="1200" dirty="0" err="1">
                <a:solidFill>
                  <a:schemeClr val="dk1"/>
                </a:solidFill>
              </a:rPr>
              <a:t>images</a:t>
            </a:r>
            <a:r>
              <a:rPr lang="es-ES" sz="1200" dirty="0">
                <a:solidFill>
                  <a:schemeClr val="dk1"/>
                </a:solidFill>
              </a:rPr>
              <a:t>/bar-labels-infographic-with-5-steps/211791560</a:t>
            </a:r>
            <a:endParaRPr sz="1800" b="0" i="0" u="none" strike="noStrike" cap="none" dirty="0">
              <a:solidFill>
                <a:schemeClr val="dk1"/>
              </a:solidFill>
              <a:latin typeface="Arial"/>
              <a:ea typeface="Arial"/>
              <a:cs typeface="Arial"/>
              <a:sym typeface="Arial"/>
            </a:endParaRPr>
          </a:p>
        </p:txBody>
      </p:sp>
      <p:pic>
        <p:nvPicPr>
          <p:cNvPr id="1028" name="Picture 4" descr="Bar labels infographic with 5 steps.">
            <a:extLst>
              <a:ext uri="{FF2B5EF4-FFF2-40B4-BE49-F238E27FC236}">
                <a16:creationId xmlns:a16="http://schemas.microsoft.com/office/drawing/2014/main" id="{1E1D75F0-98D1-4047-9056-FDA8051B1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597" t="23820" r="9655" b="7266"/>
          <a:stretch/>
        </p:blipFill>
        <p:spPr bwMode="auto">
          <a:xfrm>
            <a:off x="152389" y="1501087"/>
            <a:ext cx="7912825" cy="3855825"/>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E68CAAD8-B158-7341-A05A-7A010ADA73AA}"/>
              </a:ext>
            </a:extLst>
          </p:cNvPr>
          <p:cNvSpPr/>
          <p:nvPr/>
        </p:nvSpPr>
        <p:spPr>
          <a:xfrm>
            <a:off x="513708" y="2938409"/>
            <a:ext cx="852755" cy="1900719"/>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9DA0064D-984E-C04B-A857-1FA235A986B2}"/>
              </a:ext>
            </a:extLst>
          </p:cNvPr>
          <p:cNvSpPr/>
          <p:nvPr/>
        </p:nvSpPr>
        <p:spPr>
          <a:xfrm>
            <a:off x="1816814" y="1988050"/>
            <a:ext cx="1142143" cy="1073650"/>
          </a:xfrm>
          <a:prstGeom prst="rect">
            <a:avLst/>
          </a:prstGeom>
          <a:solidFill>
            <a:srgbClr val="F8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77B8657A-6376-F748-BD59-BBCF09B1A82C}"/>
              </a:ext>
            </a:extLst>
          </p:cNvPr>
          <p:cNvSpPr/>
          <p:nvPr/>
        </p:nvSpPr>
        <p:spPr>
          <a:xfrm>
            <a:off x="3222661" y="3164440"/>
            <a:ext cx="948647" cy="1645884"/>
          </a:xfrm>
          <a:prstGeom prst="rect">
            <a:avLst/>
          </a:prstGeom>
          <a:solidFill>
            <a:srgbClr val="E00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D11A6C7D-4109-F448-AB14-17D2885DFA4A}"/>
              </a:ext>
            </a:extLst>
          </p:cNvPr>
          <p:cNvSpPr/>
          <p:nvPr/>
        </p:nvSpPr>
        <p:spPr>
          <a:xfrm>
            <a:off x="5861407" y="1988050"/>
            <a:ext cx="1895582" cy="827069"/>
          </a:xfrm>
          <a:prstGeom prst="rect">
            <a:avLst/>
          </a:prstGeom>
          <a:solidFill>
            <a:srgbClr val="00D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5B5DAD7C-1FE9-7340-AA20-D3042FC7CDAC}"/>
              </a:ext>
            </a:extLst>
          </p:cNvPr>
          <p:cNvSpPr/>
          <p:nvPr/>
        </p:nvSpPr>
        <p:spPr>
          <a:xfrm>
            <a:off x="6852863" y="2524875"/>
            <a:ext cx="715990" cy="827069"/>
          </a:xfrm>
          <a:prstGeom prst="rect">
            <a:avLst/>
          </a:prstGeom>
          <a:solidFill>
            <a:srgbClr val="00D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E20CBBBB-C626-FF4D-AD7A-45DB5969BAD6}"/>
              </a:ext>
            </a:extLst>
          </p:cNvPr>
          <p:cNvSpPr/>
          <p:nvPr/>
        </p:nvSpPr>
        <p:spPr>
          <a:xfrm>
            <a:off x="4796094" y="3983255"/>
            <a:ext cx="1707447" cy="827069"/>
          </a:xfrm>
          <a:prstGeom prst="rect">
            <a:avLst/>
          </a:prstGeom>
          <a:solidFill>
            <a:srgbClr val="46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a:extLst>
              <a:ext uri="{FF2B5EF4-FFF2-40B4-BE49-F238E27FC236}">
                <a16:creationId xmlns:a16="http://schemas.microsoft.com/office/drawing/2014/main" id="{61A9D40B-EF64-B544-A10F-93A1C7F4B91F}"/>
              </a:ext>
            </a:extLst>
          </p:cNvPr>
          <p:cNvSpPr/>
          <p:nvPr/>
        </p:nvSpPr>
        <p:spPr>
          <a:xfrm>
            <a:off x="4786569" y="3517799"/>
            <a:ext cx="689557" cy="827069"/>
          </a:xfrm>
          <a:prstGeom prst="rect">
            <a:avLst/>
          </a:prstGeom>
          <a:solidFill>
            <a:srgbClr val="46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27C799EB-D29F-4248-B1E5-A689547CA069}"/>
              </a:ext>
            </a:extLst>
          </p:cNvPr>
          <p:cNvSpPr/>
          <p:nvPr/>
        </p:nvSpPr>
        <p:spPr>
          <a:xfrm>
            <a:off x="418746" y="3729581"/>
            <a:ext cx="1398068" cy="769441"/>
          </a:xfrm>
          <a:prstGeom prst="rect">
            <a:avLst/>
          </a:prstGeom>
        </p:spPr>
        <p:txBody>
          <a:bodyPr wrap="square">
            <a:spAutoFit/>
          </a:bodyPr>
          <a:lstStyle/>
          <a:p>
            <a:r>
              <a:rPr lang="es-CO" sz="1100" b="1" dirty="0">
                <a:latin typeface="Arial" panose="020B0604020202020204" pitchFamily="34" charset="0"/>
                <a:ea typeface="Arial" panose="020B0604020202020204" pitchFamily="34" charset="0"/>
              </a:rPr>
              <a:t>Falta de compromiso por parte de los involucrados</a:t>
            </a:r>
            <a:endParaRPr lang="es-CO" sz="1100" dirty="0"/>
          </a:p>
        </p:txBody>
      </p:sp>
      <p:sp>
        <p:nvSpPr>
          <p:cNvPr id="4" name="Rectángulo 3">
            <a:extLst>
              <a:ext uri="{FF2B5EF4-FFF2-40B4-BE49-F238E27FC236}">
                <a16:creationId xmlns:a16="http://schemas.microsoft.com/office/drawing/2014/main" id="{E23E5F29-A8B4-3F4E-A8F8-04596118B0D7}"/>
              </a:ext>
            </a:extLst>
          </p:cNvPr>
          <p:cNvSpPr/>
          <p:nvPr/>
        </p:nvSpPr>
        <p:spPr>
          <a:xfrm>
            <a:off x="1816814" y="2168788"/>
            <a:ext cx="1348618" cy="646331"/>
          </a:xfrm>
          <a:prstGeom prst="rect">
            <a:avLst/>
          </a:prstGeom>
        </p:spPr>
        <p:txBody>
          <a:bodyPr wrap="square">
            <a:spAutoFit/>
          </a:bodyPr>
          <a:lstStyle/>
          <a:p>
            <a:r>
              <a:rPr lang="es-CO" sz="1200" b="1" dirty="0">
                <a:latin typeface="Arial" panose="020B0604020202020204" pitchFamily="34" charset="0"/>
                <a:ea typeface="Arial" panose="020B0604020202020204" pitchFamily="34" charset="0"/>
              </a:rPr>
              <a:t>No contar con el personal calificado</a:t>
            </a:r>
            <a:endParaRPr lang="es-CO" sz="1200" dirty="0"/>
          </a:p>
        </p:txBody>
      </p:sp>
      <p:sp>
        <p:nvSpPr>
          <p:cNvPr id="5" name="Rectángulo 4">
            <a:extLst>
              <a:ext uri="{FF2B5EF4-FFF2-40B4-BE49-F238E27FC236}">
                <a16:creationId xmlns:a16="http://schemas.microsoft.com/office/drawing/2014/main" id="{176C5732-0149-8744-8F3B-31EE82793318}"/>
              </a:ext>
            </a:extLst>
          </p:cNvPr>
          <p:cNvSpPr/>
          <p:nvPr/>
        </p:nvSpPr>
        <p:spPr>
          <a:xfrm>
            <a:off x="3022675" y="4273499"/>
            <a:ext cx="1348618" cy="461665"/>
          </a:xfrm>
          <a:prstGeom prst="rect">
            <a:avLst/>
          </a:prstGeom>
        </p:spPr>
        <p:txBody>
          <a:bodyPr wrap="square">
            <a:spAutoFit/>
          </a:bodyPr>
          <a:lstStyle/>
          <a:p>
            <a:r>
              <a:rPr lang="es-CO" sz="1200" b="1" dirty="0">
                <a:solidFill>
                  <a:schemeClr val="bg1"/>
                </a:solidFill>
                <a:latin typeface="Arial" panose="020B0604020202020204" pitchFamily="34" charset="0"/>
                <a:ea typeface="Arial" panose="020B0604020202020204" pitchFamily="34" charset="0"/>
              </a:rPr>
              <a:t>Alto costo de infraestructura</a:t>
            </a:r>
            <a:endParaRPr lang="es-CO" sz="1200" dirty="0">
              <a:solidFill>
                <a:schemeClr val="bg1"/>
              </a:solidFill>
            </a:endParaRPr>
          </a:p>
        </p:txBody>
      </p:sp>
      <p:sp>
        <p:nvSpPr>
          <p:cNvPr id="6" name="Rectángulo 5">
            <a:extLst>
              <a:ext uri="{FF2B5EF4-FFF2-40B4-BE49-F238E27FC236}">
                <a16:creationId xmlns:a16="http://schemas.microsoft.com/office/drawing/2014/main" id="{B338A854-B8AE-B34A-A631-3604DEFA9C8C}"/>
              </a:ext>
            </a:extLst>
          </p:cNvPr>
          <p:cNvSpPr/>
          <p:nvPr/>
        </p:nvSpPr>
        <p:spPr>
          <a:xfrm>
            <a:off x="5829031" y="2084217"/>
            <a:ext cx="899605" cy="307777"/>
          </a:xfrm>
          <a:prstGeom prst="rect">
            <a:avLst/>
          </a:prstGeom>
        </p:spPr>
        <p:txBody>
          <a:bodyPr wrap="none">
            <a:spAutoFit/>
          </a:bodyPr>
          <a:lstStyle/>
          <a:p>
            <a:r>
              <a:rPr lang="es-CO" b="1" dirty="0" err="1">
                <a:latin typeface="Arial" panose="020B0604020202020204" pitchFamily="34" charset="0"/>
                <a:ea typeface="Arial" panose="020B0604020202020204" pitchFamily="34" charset="0"/>
              </a:rPr>
              <a:t>Housing</a:t>
            </a:r>
            <a:endParaRPr lang="es-CO" dirty="0"/>
          </a:p>
        </p:txBody>
      </p:sp>
      <p:sp>
        <p:nvSpPr>
          <p:cNvPr id="7" name="Rectángulo 6">
            <a:extLst>
              <a:ext uri="{FF2B5EF4-FFF2-40B4-BE49-F238E27FC236}">
                <a16:creationId xmlns:a16="http://schemas.microsoft.com/office/drawing/2014/main" id="{5AA80D25-9154-9C43-8155-71BDE3C8EB26}"/>
              </a:ext>
            </a:extLst>
          </p:cNvPr>
          <p:cNvSpPr/>
          <p:nvPr/>
        </p:nvSpPr>
        <p:spPr>
          <a:xfrm>
            <a:off x="5744867" y="4396789"/>
            <a:ext cx="1107996" cy="307777"/>
          </a:xfrm>
          <a:prstGeom prst="rect">
            <a:avLst/>
          </a:prstGeom>
        </p:spPr>
        <p:txBody>
          <a:bodyPr wrap="none">
            <a:spAutoFit/>
          </a:bodyPr>
          <a:lstStyle/>
          <a:p>
            <a:r>
              <a:rPr lang="es-CO" b="1" dirty="0" err="1">
                <a:solidFill>
                  <a:schemeClr val="bg1"/>
                </a:solidFill>
                <a:latin typeface="Arial" panose="020B0604020202020204" pitchFamily="34" charset="0"/>
                <a:ea typeface="Arial" panose="020B0604020202020204" pitchFamily="34" charset="0"/>
              </a:rPr>
              <a:t>Colocation</a:t>
            </a:r>
            <a:endParaRPr lang="es-CO" dirty="0">
              <a:solidFill>
                <a:schemeClr val="bg1"/>
              </a:solidFill>
            </a:endParaRPr>
          </a:p>
        </p:txBody>
      </p:sp>
      <p:sp>
        <p:nvSpPr>
          <p:cNvPr id="8" name="Rectángulo redondeado 7">
            <a:extLst>
              <a:ext uri="{FF2B5EF4-FFF2-40B4-BE49-F238E27FC236}">
                <a16:creationId xmlns:a16="http://schemas.microsoft.com/office/drawing/2014/main" id="{164B96E6-9415-4844-8EF0-807699E3763C}"/>
              </a:ext>
            </a:extLst>
          </p:cNvPr>
          <p:cNvSpPr/>
          <p:nvPr/>
        </p:nvSpPr>
        <p:spPr>
          <a:xfrm>
            <a:off x="328773" y="1695236"/>
            <a:ext cx="7582328" cy="3441843"/>
          </a:xfrm>
          <a:prstGeom prst="roundRect">
            <a:avLst>
              <a:gd name="adj" fmla="val 2339"/>
            </a:avLst>
          </a:prstGeom>
          <a:solidFill>
            <a:srgbClr val="E00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Elipse 14">
            <a:extLst>
              <a:ext uri="{FF2B5EF4-FFF2-40B4-BE49-F238E27FC236}">
                <a16:creationId xmlns:a16="http://schemas.microsoft.com/office/drawing/2014/main" id="{9086CDAE-734D-4044-B69C-AD9840338444}"/>
              </a:ext>
            </a:extLst>
          </p:cNvPr>
          <p:cNvSpPr/>
          <p:nvPr/>
        </p:nvSpPr>
        <p:spPr>
          <a:xfrm>
            <a:off x="7368125" y="1825702"/>
            <a:ext cx="421240" cy="42124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16" name="Rectángulo 15">
            <a:extLst>
              <a:ext uri="{FF2B5EF4-FFF2-40B4-BE49-F238E27FC236}">
                <a16:creationId xmlns:a16="http://schemas.microsoft.com/office/drawing/2014/main" id="{25244D4E-B71E-964B-8CC6-A92091A7A8B1}"/>
              </a:ext>
            </a:extLst>
          </p:cNvPr>
          <p:cNvSpPr/>
          <p:nvPr/>
        </p:nvSpPr>
        <p:spPr>
          <a:xfrm>
            <a:off x="767717" y="2273110"/>
            <a:ext cx="6653071" cy="2108269"/>
          </a:xfrm>
          <a:prstGeom prst="rect">
            <a:avLst/>
          </a:prstGeom>
        </p:spPr>
        <p:txBody>
          <a:bodyPr wrap="square">
            <a:spAutoFit/>
          </a:bodyPr>
          <a:lstStyle/>
          <a:p>
            <a:pPr algn="just"/>
            <a:r>
              <a:rPr lang="es-CO" b="1" dirty="0">
                <a:solidFill>
                  <a:schemeClr val="bg1"/>
                </a:solidFill>
                <a:latin typeface="Arial" panose="020B0604020202020204" pitchFamily="34" charset="0"/>
                <a:ea typeface="Arial" panose="020B0604020202020204" pitchFamily="34" charset="0"/>
              </a:rPr>
              <a:t>Alto costo de infraestructura: </a:t>
            </a:r>
          </a:p>
          <a:p>
            <a:pPr algn="just"/>
            <a:endParaRPr lang="es-CO" sz="1300" b="1" dirty="0">
              <a:solidFill>
                <a:schemeClr val="bg1"/>
              </a:solidFill>
              <a:latin typeface="Arial" panose="020B0604020202020204" pitchFamily="34" charset="0"/>
              <a:ea typeface="Arial" panose="020B0604020202020204" pitchFamily="34" charset="0"/>
            </a:endParaRPr>
          </a:p>
          <a:p>
            <a:pPr algn="just"/>
            <a:r>
              <a:rPr lang="es-CO" sz="1300" dirty="0">
                <a:solidFill>
                  <a:schemeClr val="bg1"/>
                </a:solidFill>
                <a:latin typeface="Arial" panose="020B0604020202020204" pitchFamily="34" charset="0"/>
                <a:ea typeface="Arial" panose="020B0604020202020204" pitchFamily="34" charset="0"/>
              </a:rPr>
              <a:t>El factor de costo de infraestructura es una preocupación que se debe analizar en cualquier organización que decida implementar un sistema de gestión de la continuidad del negocio puesto que para la implementación de la misma se requiere de la compra y/o adquisición de equipos y locaciones para realizar estos procesos. Muchas empresas no cuentan con estos recursos lo cual puede crear la situación de que no se realice dicho proceso. El tema de la seguridad y la sostenibilidad de los centros de datos han llevado a muchas empresas en repensar la forma en cómo se almacenan los datos y pueden delegar dichos servicios. </a:t>
            </a:r>
          </a:p>
        </p:txBody>
      </p:sp>
    </p:spTree>
    <p:extLst>
      <p:ext uri="{BB962C8B-B14F-4D97-AF65-F5344CB8AC3E}">
        <p14:creationId xmlns:p14="http://schemas.microsoft.com/office/powerpoint/2010/main" val="1027002477"/>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stock.adobe.com</a:t>
            </a:r>
            <a:r>
              <a:rPr lang="es-ES" sz="1200" dirty="0">
                <a:solidFill>
                  <a:schemeClr val="dk1"/>
                </a:solidFill>
              </a:rPr>
              <a:t>/</a:t>
            </a:r>
            <a:r>
              <a:rPr lang="es-ES" sz="1200" dirty="0" err="1">
                <a:solidFill>
                  <a:schemeClr val="dk1"/>
                </a:solidFill>
              </a:rPr>
              <a:t>co</a:t>
            </a:r>
            <a:r>
              <a:rPr lang="es-ES" sz="1200" dirty="0">
                <a:solidFill>
                  <a:schemeClr val="dk1"/>
                </a:solidFill>
              </a:rPr>
              <a:t>/</a:t>
            </a:r>
            <a:r>
              <a:rPr lang="es-ES" sz="1200" dirty="0" err="1">
                <a:solidFill>
                  <a:schemeClr val="dk1"/>
                </a:solidFill>
              </a:rPr>
              <a:t>images</a:t>
            </a:r>
            <a:r>
              <a:rPr lang="es-ES" sz="1200" dirty="0">
                <a:solidFill>
                  <a:schemeClr val="dk1"/>
                </a:solidFill>
              </a:rPr>
              <a:t>/bar-labels-infographic-with-5-steps/211791560</a:t>
            </a:r>
            <a:endParaRPr sz="1800" b="0" i="0" u="none" strike="noStrike" cap="none" dirty="0">
              <a:solidFill>
                <a:schemeClr val="dk1"/>
              </a:solidFill>
              <a:latin typeface="Arial"/>
              <a:ea typeface="Arial"/>
              <a:cs typeface="Arial"/>
              <a:sym typeface="Arial"/>
            </a:endParaRPr>
          </a:p>
        </p:txBody>
      </p:sp>
      <p:pic>
        <p:nvPicPr>
          <p:cNvPr id="1028" name="Picture 4" descr="Bar labels infographic with 5 steps.">
            <a:extLst>
              <a:ext uri="{FF2B5EF4-FFF2-40B4-BE49-F238E27FC236}">
                <a16:creationId xmlns:a16="http://schemas.microsoft.com/office/drawing/2014/main" id="{1E1D75F0-98D1-4047-9056-FDA8051B1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597" t="23820" r="9655" b="7266"/>
          <a:stretch/>
        </p:blipFill>
        <p:spPr bwMode="auto">
          <a:xfrm>
            <a:off x="152389" y="1501087"/>
            <a:ext cx="7912825" cy="3855825"/>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E68CAAD8-B158-7341-A05A-7A010ADA73AA}"/>
              </a:ext>
            </a:extLst>
          </p:cNvPr>
          <p:cNvSpPr/>
          <p:nvPr/>
        </p:nvSpPr>
        <p:spPr>
          <a:xfrm>
            <a:off x="513708" y="2938409"/>
            <a:ext cx="852755" cy="1900719"/>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9DA0064D-984E-C04B-A857-1FA235A986B2}"/>
              </a:ext>
            </a:extLst>
          </p:cNvPr>
          <p:cNvSpPr/>
          <p:nvPr/>
        </p:nvSpPr>
        <p:spPr>
          <a:xfrm>
            <a:off x="1816814" y="1988050"/>
            <a:ext cx="1142143" cy="1073650"/>
          </a:xfrm>
          <a:prstGeom prst="rect">
            <a:avLst/>
          </a:prstGeom>
          <a:solidFill>
            <a:srgbClr val="F8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77B8657A-6376-F748-BD59-BBCF09B1A82C}"/>
              </a:ext>
            </a:extLst>
          </p:cNvPr>
          <p:cNvSpPr/>
          <p:nvPr/>
        </p:nvSpPr>
        <p:spPr>
          <a:xfrm>
            <a:off x="3222661" y="3164440"/>
            <a:ext cx="948647" cy="1645884"/>
          </a:xfrm>
          <a:prstGeom prst="rect">
            <a:avLst/>
          </a:prstGeom>
          <a:solidFill>
            <a:srgbClr val="E00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D11A6C7D-4109-F448-AB14-17D2885DFA4A}"/>
              </a:ext>
            </a:extLst>
          </p:cNvPr>
          <p:cNvSpPr/>
          <p:nvPr/>
        </p:nvSpPr>
        <p:spPr>
          <a:xfrm>
            <a:off x="5861407" y="1988050"/>
            <a:ext cx="1895582" cy="827069"/>
          </a:xfrm>
          <a:prstGeom prst="rect">
            <a:avLst/>
          </a:prstGeom>
          <a:solidFill>
            <a:srgbClr val="00D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5B5DAD7C-1FE9-7340-AA20-D3042FC7CDAC}"/>
              </a:ext>
            </a:extLst>
          </p:cNvPr>
          <p:cNvSpPr/>
          <p:nvPr/>
        </p:nvSpPr>
        <p:spPr>
          <a:xfrm>
            <a:off x="6852863" y="2524875"/>
            <a:ext cx="715990" cy="827069"/>
          </a:xfrm>
          <a:prstGeom prst="rect">
            <a:avLst/>
          </a:prstGeom>
          <a:solidFill>
            <a:srgbClr val="00D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E20CBBBB-C626-FF4D-AD7A-45DB5969BAD6}"/>
              </a:ext>
            </a:extLst>
          </p:cNvPr>
          <p:cNvSpPr/>
          <p:nvPr/>
        </p:nvSpPr>
        <p:spPr>
          <a:xfrm>
            <a:off x="4796094" y="3983255"/>
            <a:ext cx="1707447" cy="827069"/>
          </a:xfrm>
          <a:prstGeom prst="rect">
            <a:avLst/>
          </a:prstGeom>
          <a:solidFill>
            <a:srgbClr val="46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a:extLst>
              <a:ext uri="{FF2B5EF4-FFF2-40B4-BE49-F238E27FC236}">
                <a16:creationId xmlns:a16="http://schemas.microsoft.com/office/drawing/2014/main" id="{61A9D40B-EF64-B544-A10F-93A1C7F4B91F}"/>
              </a:ext>
            </a:extLst>
          </p:cNvPr>
          <p:cNvSpPr/>
          <p:nvPr/>
        </p:nvSpPr>
        <p:spPr>
          <a:xfrm>
            <a:off x="4786569" y="3517799"/>
            <a:ext cx="689557" cy="827069"/>
          </a:xfrm>
          <a:prstGeom prst="rect">
            <a:avLst/>
          </a:prstGeom>
          <a:solidFill>
            <a:srgbClr val="46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27C799EB-D29F-4248-B1E5-A689547CA069}"/>
              </a:ext>
            </a:extLst>
          </p:cNvPr>
          <p:cNvSpPr/>
          <p:nvPr/>
        </p:nvSpPr>
        <p:spPr>
          <a:xfrm>
            <a:off x="418746" y="3729581"/>
            <a:ext cx="1398068" cy="769441"/>
          </a:xfrm>
          <a:prstGeom prst="rect">
            <a:avLst/>
          </a:prstGeom>
        </p:spPr>
        <p:txBody>
          <a:bodyPr wrap="square">
            <a:spAutoFit/>
          </a:bodyPr>
          <a:lstStyle/>
          <a:p>
            <a:r>
              <a:rPr lang="es-CO" sz="1100" b="1" dirty="0">
                <a:latin typeface="Arial" panose="020B0604020202020204" pitchFamily="34" charset="0"/>
                <a:ea typeface="Arial" panose="020B0604020202020204" pitchFamily="34" charset="0"/>
              </a:rPr>
              <a:t>Falta de compromiso por parte de los involucrados</a:t>
            </a:r>
            <a:endParaRPr lang="es-CO" sz="1100" dirty="0"/>
          </a:p>
        </p:txBody>
      </p:sp>
      <p:sp>
        <p:nvSpPr>
          <p:cNvPr id="4" name="Rectángulo 3">
            <a:extLst>
              <a:ext uri="{FF2B5EF4-FFF2-40B4-BE49-F238E27FC236}">
                <a16:creationId xmlns:a16="http://schemas.microsoft.com/office/drawing/2014/main" id="{E23E5F29-A8B4-3F4E-A8F8-04596118B0D7}"/>
              </a:ext>
            </a:extLst>
          </p:cNvPr>
          <p:cNvSpPr/>
          <p:nvPr/>
        </p:nvSpPr>
        <p:spPr>
          <a:xfrm>
            <a:off x="1816814" y="2168788"/>
            <a:ext cx="1348618" cy="646331"/>
          </a:xfrm>
          <a:prstGeom prst="rect">
            <a:avLst/>
          </a:prstGeom>
        </p:spPr>
        <p:txBody>
          <a:bodyPr wrap="square">
            <a:spAutoFit/>
          </a:bodyPr>
          <a:lstStyle/>
          <a:p>
            <a:r>
              <a:rPr lang="es-CO" sz="1200" b="1" dirty="0">
                <a:latin typeface="Arial" panose="020B0604020202020204" pitchFamily="34" charset="0"/>
                <a:ea typeface="Arial" panose="020B0604020202020204" pitchFamily="34" charset="0"/>
              </a:rPr>
              <a:t>No contar con el personal calificado</a:t>
            </a:r>
            <a:endParaRPr lang="es-CO" sz="1200" dirty="0"/>
          </a:p>
        </p:txBody>
      </p:sp>
      <p:sp>
        <p:nvSpPr>
          <p:cNvPr id="5" name="Rectángulo 4">
            <a:extLst>
              <a:ext uri="{FF2B5EF4-FFF2-40B4-BE49-F238E27FC236}">
                <a16:creationId xmlns:a16="http://schemas.microsoft.com/office/drawing/2014/main" id="{176C5732-0149-8744-8F3B-31EE82793318}"/>
              </a:ext>
            </a:extLst>
          </p:cNvPr>
          <p:cNvSpPr/>
          <p:nvPr/>
        </p:nvSpPr>
        <p:spPr>
          <a:xfrm>
            <a:off x="3022675" y="4273499"/>
            <a:ext cx="1348618" cy="461665"/>
          </a:xfrm>
          <a:prstGeom prst="rect">
            <a:avLst/>
          </a:prstGeom>
        </p:spPr>
        <p:txBody>
          <a:bodyPr wrap="square">
            <a:spAutoFit/>
          </a:bodyPr>
          <a:lstStyle/>
          <a:p>
            <a:r>
              <a:rPr lang="es-CO" sz="1200" b="1" dirty="0">
                <a:solidFill>
                  <a:schemeClr val="bg1"/>
                </a:solidFill>
                <a:latin typeface="Arial" panose="020B0604020202020204" pitchFamily="34" charset="0"/>
                <a:ea typeface="Arial" panose="020B0604020202020204" pitchFamily="34" charset="0"/>
              </a:rPr>
              <a:t>Alto costo de infraestructura</a:t>
            </a:r>
            <a:endParaRPr lang="es-CO" sz="1200" dirty="0">
              <a:solidFill>
                <a:schemeClr val="bg1"/>
              </a:solidFill>
            </a:endParaRPr>
          </a:p>
        </p:txBody>
      </p:sp>
      <p:sp>
        <p:nvSpPr>
          <p:cNvPr id="6" name="Rectángulo 5">
            <a:extLst>
              <a:ext uri="{FF2B5EF4-FFF2-40B4-BE49-F238E27FC236}">
                <a16:creationId xmlns:a16="http://schemas.microsoft.com/office/drawing/2014/main" id="{B338A854-B8AE-B34A-A631-3604DEFA9C8C}"/>
              </a:ext>
            </a:extLst>
          </p:cNvPr>
          <p:cNvSpPr/>
          <p:nvPr/>
        </p:nvSpPr>
        <p:spPr>
          <a:xfrm>
            <a:off x="5829031" y="2084217"/>
            <a:ext cx="899605" cy="307777"/>
          </a:xfrm>
          <a:prstGeom prst="rect">
            <a:avLst/>
          </a:prstGeom>
        </p:spPr>
        <p:txBody>
          <a:bodyPr wrap="none">
            <a:spAutoFit/>
          </a:bodyPr>
          <a:lstStyle/>
          <a:p>
            <a:r>
              <a:rPr lang="es-CO" b="1" dirty="0" err="1">
                <a:latin typeface="Arial" panose="020B0604020202020204" pitchFamily="34" charset="0"/>
                <a:ea typeface="Arial" panose="020B0604020202020204" pitchFamily="34" charset="0"/>
              </a:rPr>
              <a:t>Housing</a:t>
            </a:r>
            <a:endParaRPr lang="es-CO" dirty="0"/>
          </a:p>
        </p:txBody>
      </p:sp>
      <p:sp>
        <p:nvSpPr>
          <p:cNvPr id="7" name="Rectángulo 6">
            <a:extLst>
              <a:ext uri="{FF2B5EF4-FFF2-40B4-BE49-F238E27FC236}">
                <a16:creationId xmlns:a16="http://schemas.microsoft.com/office/drawing/2014/main" id="{5AA80D25-9154-9C43-8155-71BDE3C8EB26}"/>
              </a:ext>
            </a:extLst>
          </p:cNvPr>
          <p:cNvSpPr/>
          <p:nvPr/>
        </p:nvSpPr>
        <p:spPr>
          <a:xfrm>
            <a:off x="5744867" y="4396789"/>
            <a:ext cx="1107996" cy="307777"/>
          </a:xfrm>
          <a:prstGeom prst="rect">
            <a:avLst/>
          </a:prstGeom>
        </p:spPr>
        <p:txBody>
          <a:bodyPr wrap="none">
            <a:spAutoFit/>
          </a:bodyPr>
          <a:lstStyle/>
          <a:p>
            <a:r>
              <a:rPr lang="es-CO" b="1" dirty="0" err="1">
                <a:solidFill>
                  <a:schemeClr val="bg1"/>
                </a:solidFill>
                <a:latin typeface="Arial" panose="020B0604020202020204" pitchFamily="34" charset="0"/>
                <a:ea typeface="Arial" panose="020B0604020202020204" pitchFamily="34" charset="0"/>
              </a:rPr>
              <a:t>Colocation</a:t>
            </a:r>
            <a:endParaRPr lang="es-CO" dirty="0">
              <a:solidFill>
                <a:schemeClr val="bg1"/>
              </a:solidFill>
            </a:endParaRPr>
          </a:p>
        </p:txBody>
      </p:sp>
      <p:sp>
        <p:nvSpPr>
          <p:cNvPr id="8" name="Rectángulo redondeado 7">
            <a:extLst>
              <a:ext uri="{FF2B5EF4-FFF2-40B4-BE49-F238E27FC236}">
                <a16:creationId xmlns:a16="http://schemas.microsoft.com/office/drawing/2014/main" id="{164B96E6-9415-4844-8EF0-807699E3763C}"/>
              </a:ext>
            </a:extLst>
          </p:cNvPr>
          <p:cNvSpPr/>
          <p:nvPr/>
        </p:nvSpPr>
        <p:spPr>
          <a:xfrm>
            <a:off x="328773" y="1695236"/>
            <a:ext cx="7582328" cy="3441843"/>
          </a:xfrm>
          <a:prstGeom prst="roundRect">
            <a:avLst>
              <a:gd name="adj" fmla="val 2339"/>
            </a:avLst>
          </a:prstGeom>
          <a:solidFill>
            <a:srgbClr val="00D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Elipse 14">
            <a:extLst>
              <a:ext uri="{FF2B5EF4-FFF2-40B4-BE49-F238E27FC236}">
                <a16:creationId xmlns:a16="http://schemas.microsoft.com/office/drawing/2014/main" id="{9086CDAE-734D-4044-B69C-AD9840338444}"/>
              </a:ext>
            </a:extLst>
          </p:cNvPr>
          <p:cNvSpPr/>
          <p:nvPr/>
        </p:nvSpPr>
        <p:spPr>
          <a:xfrm>
            <a:off x="7368125" y="1825702"/>
            <a:ext cx="421240" cy="42124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16" name="Rectángulo 15">
            <a:extLst>
              <a:ext uri="{FF2B5EF4-FFF2-40B4-BE49-F238E27FC236}">
                <a16:creationId xmlns:a16="http://schemas.microsoft.com/office/drawing/2014/main" id="{25244D4E-B71E-964B-8CC6-A92091A7A8B1}"/>
              </a:ext>
            </a:extLst>
          </p:cNvPr>
          <p:cNvSpPr/>
          <p:nvPr/>
        </p:nvSpPr>
        <p:spPr>
          <a:xfrm>
            <a:off x="1005445" y="2560506"/>
            <a:ext cx="6085146" cy="1538883"/>
          </a:xfrm>
          <a:prstGeom prst="rect">
            <a:avLst/>
          </a:prstGeom>
        </p:spPr>
        <p:txBody>
          <a:bodyPr wrap="square">
            <a:spAutoFit/>
          </a:bodyPr>
          <a:lstStyle/>
          <a:p>
            <a:pPr algn="just"/>
            <a:r>
              <a:rPr lang="es-CO" sz="1500" b="1" dirty="0" err="1">
                <a:solidFill>
                  <a:schemeClr val="tx1"/>
                </a:solidFill>
                <a:latin typeface="Arial" panose="020B0604020202020204" pitchFamily="34" charset="0"/>
                <a:ea typeface="Arial" panose="020B0604020202020204" pitchFamily="34" charset="0"/>
              </a:rPr>
              <a:t>Housing</a:t>
            </a:r>
            <a:endParaRPr lang="es-CO" sz="1500" b="1" dirty="0">
              <a:solidFill>
                <a:schemeClr val="tx1"/>
              </a:solidFill>
              <a:latin typeface="Arial" panose="020B0604020202020204" pitchFamily="34" charset="0"/>
              <a:ea typeface="Arial" panose="020B0604020202020204" pitchFamily="34" charset="0"/>
            </a:endParaRPr>
          </a:p>
          <a:p>
            <a:pPr algn="just"/>
            <a:endParaRPr lang="es-CO" b="1" dirty="0">
              <a:solidFill>
                <a:schemeClr val="tx1"/>
              </a:solidFill>
              <a:latin typeface="Arial" panose="020B0604020202020204" pitchFamily="34" charset="0"/>
              <a:ea typeface="Arial" panose="020B0604020202020204" pitchFamily="34" charset="0"/>
            </a:endParaRPr>
          </a:p>
          <a:p>
            <a:pPr algn="just"/>
            <a:r>
              <a:rPr lang="es-CO" sz="1300" dirty="0">
                <a:solidFill>
                  <a:schemeClr val="tx1"/>
                </a:solidFill>
                <a:latin typeface="Arial" panose="020B0604020202020204" pitchFamily="34" charset="0"/>
                <a:ea typeface="Arial" panose="020B0604020202020204" pitchFamily="34" charset="0"/>
              </a:rPr>
              <a:t>Consiste en el alquiler de espacios dotados de todo lo necesario para la instalación de un centro de datos para que las empresas o particulares puedan instalar sus propios servidores e infraestructura en general. Este espacio tiene un costo de acuerdo a las dimensiones y servicios adicionales que se contraten tales como seguridad, vigilancia, entre otros.</a:t>
            </a:r>
          </a:p>
        </p:txBody>
      </p:sp>
    </p:spTree>
    <p:extLst>
      <p:ext uri="{BB962C8B-B14F-4D97-AF65-F5344CB8AC3E}">
        <p14:creationId xmlns:p14="http://schemas.microsoft.com/office/powerpoint/2010/main" val="1195888391"/>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stock.adobe.com</a:t>
            </a:r>
            <a:r>
              <a:rPr lang="es-ES" sz="1200" dirty="0">
                <a:solidFill>
                  <a:schemeClr val="dk1"/>
                </a:solidFill>
              </a:rPr>
              <a:t>/</a:t>
            </a:r>
            <a:r>
              <a:rPr lang="es-ES" sz="1200" dirty="0" err="1">
                <a:solidFill>
                  <a:schemeClr val="dk1"/>
                </a:solidFill>
              </a:rPr>
              <a:t>co</a:t>
            </a:r>
            <a:r>
              <a:rPr lang="es-ES" sz="1200" dirty="0">
                <a:solidFill>
                  <a:schemeClr val="dk1"/>
                </a:solidFill>
              </a:rPr>
              <a:t>/</a:t>
            </a:r>
            <a:r>
              <a:rPr lang="es-ES" sz="1200" dirty="0" err="1">
                <a:solidFill>
                  <a:schemeClr val="dk1"/>
                </a:solidFill>
              </a:rPr>
              <a:t>images</a:t>
            </a:r>
            <a:r>
              <a:rPr lang="es-ES" sz="1200" dirty="0">
                <a:solidFill>
                  <a:schemeClr val="dk1"/>
                </a:solidFill>
              </a:rPr>
              <a:t>/bar-labels-infographic-with-5-steps/211791560</a:t>
            </a:r>
            <a:endParaRPr sz="1800" b="0" i="0" u="none" strike="noStrike" cap="none" dirty="0">
              <a:solidFill>
                <a:schemeClr val="dk1"/>
              </a:solidFill>
              <a:latin typeface="Arial"/>
              <a:ea typeface="Arial"/>
              <a:cs typeface="Arial"/>
              <a:sym typeface="Arial"/>
            </a:endParaRPr>
          </a:p>
        </p:txBody>
      </p:sp>
      <p:pic>
        <p:nvPicPr>
          <p:cNvPr id="1028" name="Picture 4" descr="Bar labels infographic with 5 steps.">
            <a:extLst>
              <a:ext uri="{FF2B5EF4-FFF2-40B4-BE49-F238E27FC236}">
                <a16:creationId xmlns:a16="http://schemas.microsoft.com/office/drawing/2014/main" id="{1E1D75F0-98D1-4047-9056-FDA8051B1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597" t="23820" r="9655" b="7266"/>
          <a:stretch/>
        </p:blipFill>
        <p:spPr bwMode="auto">
          <a:xfrm>
            <a:off x="152389" y="1501087"/>
            <a:ext cx="7912825" cy="3855825"/>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E68CAAD8-B158-7341-A05A-7A010ADA73AA}"/>
              </a:ext>
            </a:extLst>
          </p:cNvPr>
          <p:cNvSpPr/>
          <p:nvPr/>
        </p:nvSpPr>
        <p:spPr>
          <a:xfrm>
            <a:off x="513708" y="2938409"/>
            <a:ext cx="852755" cy="1900719"/>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9DA0064D-984E-C04B-A857-1FA235A986B2}"/>
              </a:ext>
            </a:extLst>
          </p:cNvPr>
          <p:cNvSpPr/>
          <p:nvPr/>
        </p:nvSpPr>
        <p:spPr>
          <a:xfrm>
            <a:off x="1816814" y="1988050"/>
            <a:ext cx="1142143" cy="1073650"/>
          </a:xfrm>
          <a:prstGeom prst="rect">
            <a:avLst/>
          </a:prstGeom>
          <a:solidFill>
            <a:srgbClr val="F8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77B8657A-6376-F748-BD59-BBCF09B1A82C}"/>
              </a:ext>
            </a:extLst>
          </p:cNvPr>
          <p:cNvSpPr/>
          <p:nvPr/>
        </p:nvSpPr>
        <p:spPr>
          <a:xfrm>
            <a:off x="3222661" y="3164440"/>
            <a:ext cx="948647" cy="1645884"/>
          </a:xfrm>
          <a:prstGeom prst="rect">
            <a:avLst/>
          </a:prstGeom>
          <a:solidFill>
            <a:srgbClr val="E00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D11A6C7D-4109-F448-AB14-17D2885DFA4A}"/>
              </a:ext>
            </a:extLst>
          </p:cNvPr>
          <p:cNvSpPr/>
          <p:nvPr/>
        </p:nvSpPr>
        <p:spPr>
          <a:xfrm>
            <a:off x="5861407" y="1988050"/>
            <a:ext cx="1895582" cy="827069"/>
          </a:xfrm>
          <a:prstGeom prst="rect">
            <a:avLst/>
          </a:prstGeom>
          <a:solidFill>
            <a:srgbClr val="00D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5B5DAD7C-1FE9-7340-AA20-D3042FC7CDAC}"/>
              </a:ext>
            </a:extLst>
          </p:cNvPr>
          <p:cNvSpPr/>
          <p:nvPr/>
        </p:nvSpPr>
        <p:spPr>
          <a:xfrm>
            <a:off x="6852863" y="2524875"/>
            <a:ext cx="715990" cy="827069"/>
          </a:xfrm>
          <a:prstGeom prst="rect">
            <a:avLst/>
          </a:prstGeom>
          <a:solidFill>
            <a:srgbClr val="00D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E20CBBBB-C626-FF4D-AD7A-45DB5969BAD6}"/>
              </a:ext>
            </a:extLst>
          </p:cNvPr>
          <p:cNvSpPr/>
          <p:nvPr/>
        </p:nvSpPr>
        <p:spPr>
          <a:xfrm>
            <a:off x="4796094" y="3983255"/>
            <a:ext cx="1707447" cy="827069"/>
          </a:xfrm>
          <a:prstGeom prst="rect">
            <a:avLst/>
          </a:prstGeom>
          <a:solidFill>
            <a:srgbClr val="46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a:extLst>
              <a:ext uri="{FF2B5EF4-FFF2-40B4-BE49-F238E27FC236}">
                <a16:creationId xmlns:a16="http://schemas.microsoft.com/office/drawing/2014/main" id="{61A9D40B-EF64-B544-A10F-93A1C7F4B91F}"/>
              </a:ext>
            </a:extLst>
          </p:cNvPr>
          <p:cNvSpPr/>
          <p:nvPr/>
        </p:nvSpPr>
        <p:spPr>
          <a:xfrm>
            <a:off x="4786569" y="3517799"/>
            <a:ext cx="689557" cy="827069"/>
          </a:xfrm>
          <a:prstGeom prst="rect">
            <a:avLst/>
          </a:prstGeom>
          <a:solidFill>
            <a:srgbClr val="46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27C799EB-D29F-4248-B1E5-A689547CA069}"/>
              </a:ext>
            </a:extLst>
          </p:cNvPr>
          <p:cNvSpPr/>
          <p:nvPr/>
        </p:nvSpPr>
        <p:spPr>
          <a:xfrm>
            <a:off x="418746" y="3729581"/>
            <a:ext cx="1398068" cy="769441"/>
          </a:xfrm>
          <a:prstGeom prst="rect">
            <a:avLst/>
          </a:prstGeom>
        </p:spPr>
        <p:txBody>
          <a:bodyPr wrap="square">
            <a:spAutoFit/>
          </a:bodyPr>
          <a:lstStyle/>
          <a:p>
            <a:r>
              <a:rPr lang="es-CO" sz="1100" b="1" dirty="0">
                <a:latin typeface="Arial" panose="020B0604020202020204" pitchFamily="34" charset="0"/>
                <a:ea typeface="Arial" panose="020B0604020202020204" pitchFamily="34" charset="0"/>
              </a:rPr>
              <a:t>Falta de compromiso por parte de los involucrados</a:t>
            </a:r>
            <a:endParaRPr lang="es-CO" sz="1100" dirty="0"/>
          </a:p>
        </p:txBody>
      </p:sp>
      <p:sp>
        <p:nvSpPr>
          <p:cNvPr id="4" name="Rectángulo 3">
            <a:extLst>
              <a:ext uri="{FF2B5EF4-FFF2-40B4-BE49-F238E27FC236}">
                <a16:creationId xmlns:a16="http://schemas.microsoft.com/office/drawing/2014/main" id="{E23E5F29-A8B4-3F4E-A8F8-04596118B0D7}"/>
              </a:ext>
            </a:extLst>
          </p:cNvPr>
          <p:cNvSpPr/>
          <p:nvPr/>
        </p:nvSpPr>
        <p:spPr>
          <a:xfrm>
            <a:off x="1816814" y="2168788"/>
            <a:ext cx="1348618" cy="646331"/>
          </a:xfrm>
          <a:prstGeom prst="rect">
            <a:avLst/>
          </a:prstGeom>
        </p:spPr>
        <p:txBody>
          <a:bodyPr wrap="square">
            <a:spAutoFit/>
          </a:bodyPr>
          <a:lstStyle/>
          <a:p>
            <a:r>
              <a:rPr lang="es-CO" sz="1200" b="1" dirty="0">
                <a:latin typeface="Arial" panose="020B0604020202020204" pitchFamily="34" charset="0"/>
                <a:ea typeface="Arial" panose="020B0604020202020204" pitchFamily="34" charset="0"/>
              </a:rPr>
              <a:t>No contar con el personal calificado</a:t>
            </a:r>
            <a:endParaRPr lang="es-CO" sz="1200" dirty="0"/>
          </a:p>
        </p:txBody>
      </p:sp>
      <p:sp>
        <p:nvSpPr>
          <p:cNvPr id="5" name="Rectángulo 4">
            <a:extLst>
              <a:ext uri="{FF2B5EF4-FFF2-40B4-BE49-F238E27FC236}">
                <a16:creationId xmlns:a16="http://schemas.microsoft.com/office/drawing/2014/main" id="{176C5732-0149-8744-8F3B-31EE82793318}"/>
              </a:ext>
            </a:extLst>
          </p:cNvPr>
          <p:cNvSpPr/>
          <p:nvPr/>
        </p:nvSpPr>
        <p:spPr>
          <a:xfrm>
            <a:off x="3022675" y="4273499"/>
            <a:ext cx="1348618" cy="461665"/>
          </a:xfrm>
          <a:prstGeom prst="rect">
            <a:avLst/>
          </a:prstGeom>
        </p:spPr>
        <p:txBody>
          <a:bodyPr wrap="square">
            <a:spAutoFit/>
          </a:bodyPr>
          <a:lstStyle/>
          <a:p>
            <a:r>
              <a:rPr lang="es-CO" sz="1200" b="1" dirty="0">
                <a:solidFill>
                  <a:schemeClr val="bg1"/>
                </a:solidFill>
                <a:latin typeface="Arial" panose="020B0604020202020204" pitchFamily="34" charset="0"/>
                <a:ea typeface="Arial" panose="020B0604020202020204" pitchFamily="34" charset="0"/>
              </a:rPr>
              <a:t>Alto costo de infraestructura</a:t>
            </a:r>
            <a:endParaRPr lang="es-CO" sz="1200" dirty="0">
              <a:solidFill>
                <a:schemeClr val="bg1"/>
              </a:solidFill>
            </a:endParaRPr>
          </a:p>
        </p:txBody>
      </p:sp>
      <p:sp>
        <p:nvSpPr>
          <p:cNvPr id="6" name="Rectángulo 5">
            <a:extLst>
              <a:ext uri="{FF2B5EF4-FFF2-40B4-BE49-F238E27FC236}">
                <a16:creationId xmlns:a16="http://schemas.microsoft.com/office/drawing/2014/main" id="{B338A854-B8AE-B34A-A631-3604DEFA9C8C}"/>
              </a:ext>
            </a:extLst>
          </p:cNvPr>
          <p:cNvSpPr/>
          <p:nvPr/>
        </p:nvSpPr>
        <p:spPr>
          <a:xfrm>
            <a:off x="5829031" y="2084217"/>
            <a:ext cx="899605" cy="307777"/>
          </a:xfrm>
          <a:prstGeom prst="rect">
            <a:avLst/>
          </a:prstGeom>
        </p:spPr>
        <p:txBody>
          <a:bodyPr wrap="none">
            <a:spAutoFit/>
          </a:bodyPr>
          <a:lstStyle/>
          <a:p>
            <a:r>
              <a:rPr lang="es-CO" b="1" dirty="0" err="1">
                <a:latin typeface="Arial" panose="020B0604020202020204" pitchFamily="34" charset="0"/>
                <a:ea typeface="Arial" panose="020B0604020202020204" pitchFamily="34" charset="0"/>
              </a:rPr>
              <a:t>Housing</a:t>
            </a:r>
            <a:endParaRPr lang="es-CO" dirty="0"/>
          </a:p>
        </p:txBody>
      </p:sp>
      <p:sp>
        <p:nvSpPr>
          <p:cNvPr id="7" name="Rectángulo 6">
            <a:extLst>
              <a:ext uri="{FF2B5EF4-FFF2-40B4-BE49-F238E27FC236}">
                <a16:creationId xmlns:a16="http://schemas.microsoft.com/office/drawing/2014/main" id="{5AA80D25-9154-9C43-8155-71BDE3C8EB26}"/>
              </a:ext>
            </a:extLst>
          </p:cNvPr>
          <p:cNvSpPr/>
          <p:nvPr/>
        </p:nvSpPr>
        <p:spPr>
          <a:xfrm>
            <a:off x="5744867" y="4396789"/>
            <a:ext cx="1107996" cy="307777"/>
          </a:xfrm>
          <a:prstGeom prst="rect">
            <a:avLst/>
          </a:prstGeom>
        </p:spPr>
        <p:txBody>
          <a:bodyPr wrap="none">
            <a:spAutoFit/>
          </a:bodyPr>
          <a:lstStyle/>
          <a:p>
            <a:r>
              <a:rPr lang="es-CO" b="1" dirty="0" err="1">
                <a:solidFill>
                  <a:schemeClr val="bg1"/>
                </a:solidFill>
                <a:latin typeface="Arial" panose="020B0604020202020204" pitchFamily="34" charset="0"/>
                <a:ea typeface="Arial" panose="020B0604020202020204" pitchFamily="34" charset="0"/>
              </a:rPr>
              <a:t>Colocation</a:t>
            </a:r>
            <a:endParaRPr lang="es-CO" dirty="0">
              <a:solidFill>
                <a:schemeClr val="bg1"/>
              </a:solidFill>
            </a:endParaRPr>
          </a:p>
        </p:txBody>
      </p:sp>
      <p:sp>
        <p:nvSpPr>
          <p:cNvPr id="8" name="Rectángulo redondeado 7">
            <a:extLst>
              <a:ext uri="{FF2B5EF4-FFF2-40B4-BE49-F238E27FC236}">
                <a16:creationId xmlns:a16="http://schemas.microsoft.com/office/drawing/2014/main" id="{164B96E6-9415-4844-8EF0-807699E3763C}"/>
              </a:ext>
            </a:extLst>
          </p:cNvPr>
          <p:cNvSpPr/>
          <p:nvPr/>
        </p:nvSpPr>
        <p:spPr>
          <a:xfrm>
            <a:off x="328773" y="1695236"/>
            <a:ext cx="7582328" cy="3441843"/>
          </a:xfrm>
          <a:prstGeom prst="roundRect">
            <a:avLst>
              <a:gd name="adj" fmla="val 2339"/>
            </a:avLst>
          </a:prstGeom>
          <a:solidFill>
            <a:srgbClr val="46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Elipse 14">
            <a:extLst>
              <a:ext uri="{FF2B5EF4-FFF2-40B4-BE49-F238E27FC236}">
                <a16:creationId xmlns:a16="http://schemas.microsoft.com/office/drawing/2014/main" id="{9086CDAE-734D-4044-B69C-AD9840338444}"/>
              </a:ext>
            </a:extLst>
          </p:cNvPr>
          <p:cNvSpPr/>
          <p:nvPr/>
        </p:nvSpPr>
        <p:spPr>
          <a:xfrm>
            <a:off x="7368125" y="1825702"/>
            <a:ext cx="421240" cy="42124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16" name="Rectángulo 15">
            <a:extLst>
              <a:ext uri="{FF2B5EF4-FFF2-40B4-BE49-F238E27FC236}">
                <a16:creationId xmlns:a16="http://schemas.microsoft.com/office/drawing/2014/main" id="{25244D4E-B71E-964B-8CC6-A92091A7A8B1}"/>
              </a:ext>
            </a:extLst>
          </p:cNvPr>
          <p:cNvSpPr/>
          <p:nvPr/>
        </p:nvSpPr>
        <p:spPr>
          <a:xfrm>
            <a:off x="1309630" y="2653004"/>
            <a:ext cx="5620614" cy="1354217"/>
          </a:xfrm>
          <a:prstGeom prst="rect">
            <a:avLst/>
          </a:prstGeom>
        </p:spPr>
        <p:txBody>
          <a:bodyPr wrap="square">
            <a:spAutoFit/>
          </a:bodyPr>
          <a:lstStyle/>
          <a:p>
            <a:pPr algn="just"/>
            <a:r>
              <a:rPr lang="es-CO" sz="1500" b="1" smtClean="0">
                <a:solidFill>
                  <a:schemeClr val="bg1"/>
                </a:solidFill>
                <a:latin typeface="Arial" panose="020B0604020202020204" pitchFamily="34" charset="0"/>
                <a:ea typeface="Arial" panose="020B0604020202020204" pitchFamily="34" charset="0"/>
              </a:rPr>
              <a:t>Colocación: </a:t>
            </a:r>
            <a:endParaRPr lang="es-CO" sz="1500" b="1" dirty="0">
              <a:solidFill>
                <a:schemeClr val="bg1"/>
              </a:solidFill>
              <a:latin typeface="Arial" panose="020B0604020202020204" pitchFamily="34" charset="0"/>
              <a:ea typeface="Arial" panose="020B0604020202020204" pitchFamily="34" charset="0"/>
            </a:endParaRPr>
          </a:p>
          <a:p>
            <a:pPr algn="just"/>
            <a:endParaRPr lang="es-CO" sz="1500" b="1" dirty="0">
              <a:solidFill>
                <a:schemeClr val="bg1"/>
              </a:solidFill>
              <a:latin typeface="Arial" panose="020B0604020202020204" pitchFamily="34" charset="0"/>
              <a:ea typeface="Arial" panose="020B0604020202020204" pitchFamily="34" charset="0"/>
            </a:endParaRPr>
          </a:p>
          <a:p>
            <a:pPr algn="just"/>
            <a:r>
              <a:rPr lang="es-CO" sz="1300" dirty="0">
                <a:solidFill>
                  <a:schemeClr val="bg1"/>
                </a:solidFill>
                <a:latin typeface="Arial" panose="020B0604020202020204" pitchFamily="34" charset="0"/>
                <a:ea typeface="Arial" panose="020B0604020202020204" pitchFamily="34" charset="0"/>
              </a:rPr>
              <a:t>Es un servicio en el cual se le sede a un tercero la administración del centro de datos. Consiste en el mantenimiento preventivo y correctivo por los incidentes o problemas que se puedan presentar. La infraestructura le pertenece a la empresa que está realizando la contratación.</a:t>
            </a:r>
          </a:p>
        </p:txBody>
      </p:sp>
    </p:spTree>
    <p:extLst>
      <p:ext uri="{BB962C8B-B14F-4D97-AF65-F5344CB8AC3E}">
        <p14:creationId xmlns:p14="http://schemas.microsoft.com/office/powerpoint/2010/main" val="3521522507"/>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627</Words>
  <Application>Microsoft Office PowerPoint</Application>
  <PresentationFormat>Panorámica</PresentationFormat>
  <Paragraphs>68</Paragraphs>
  <Slides>7</Slides>
  <Notes>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Usuario</cp:lastModifiedBy>
  <cp:revision>17</cp:revision>
  <dcterms:modified xsi:type="dcterms:W3CDTF">2022-05-11T23:50:16Z</dcterms:modified>
</cp:coreProperties>
</file>