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8" r:id="rId2"/>
    <p:sldId id="259" r:id="rId3"/>
    <p:sldId id="263" r:id="rId4"/>
    <p:sldId id="264" r:id="rId5"/>
    <p:sldId id="265" r:id="rId6"/>
    <p:sldId id="266" r:id="rId7"/>
    <p:sldId id="267" r:id="rId8"/>
    <p:sldId id="268"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702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004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067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392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214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177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135909" y="2518399"/>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CF02_6_2_pestañas </a:t>
            </a:r>
            <a:r>
              <a:rPr lang="es-ES" sz="1800" dirty="0" err="1">
                <a:solidFill>
                  <a:schemeClr val="lt1"/>
                </a:solidFill>
              </a:rPr>
              <a:t>A_problemas</a:t>
            </a:r>
            <a:endParaRPr lang="es-ES" sz="1800" dirty="0">
              <a:solidFill>
                <a:schemeClr val="lt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293725" y="1217919"/>
            <a:ext cx="3767414"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adecuar contenido a la referencia: Pestañas A. En total son 7 pestañas. </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6C088F58-5C26-4D44-B078-16F454CCC051}"/>
              </a:ext>
            </a:extLst>
          </p:cNvPr>
          <p:cNvSpPr/>
          <p:nvPr/>
        </p:nvSpPr>
        <p:spPr>
          <a:xfrm>
            <a:off x="308225" y="904126"/>
            <a:ext cx="2311685" cy="48288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C4ABB20-E95E-AB47-A4B2-2578E24B50E0}"/>
              </a:ext>
            </a:extLst>
          </p:cNvPr>
          <p:cNvSpPr/>
          <p:nvPr/>
        </p:nvSpPr>
        <p:spPr>
          <a:xfrm>
            <a:off x="308225" y="148804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E0B1A43B-25B8-594D-9C13-CFCF5B7A5B5A}"/>
              </a:ext>
            </a:extLst>
          </p:cNvPr>
          <p:cNvSpPr/>
          <p:nvPr/>
        </p:nvSpPr>
        <p:spPr>
          <a:xfrm>
            <a:off x="308225" y="207195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36C0942C-CBAB-244D-B501-550995F5C1D0}"/>
              </a:ext>
            </a:extLst>
          </p:cNvPr>
          <p:cNvSpPr/>
          <p:nvPr/>
        </p:nvSpPr>
        <p:spPr>
          <a:xfrm>
            <a:off x="308225" y="265587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8C8F4E0-1B88-494C-BE60-DC04E1B82E51}"/>
              </a:ext>
            </a:extLst>
          </p:cNvPr>
          <p:cNvSpPr/>
          <p:nvPr/>
        </p:nvSpPr>
        <p:spPr>
          <a:xfrm>
            <a:off x="308225" y="323978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8B697A6-743E-1C46-843C-8E2679176BA3}"/>
              </a:ext>
            </a:extLst>
          </p:cNvPr>
          <p:cNvSpPr/>
          <p:nvPr/>
        </p:nvSpPr>
        <p:spPr>
          <a:xfrm>
            <a:off x="308225" y="382370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a:extLst>
              <a:ext uri="{FF2B5EF4-FFF2-40B4-BE49-F238E27FC236}">
                <a16:creationId xmlns:a16="http://schemas.microsoft.com/office/drawing/2014/main" id="{4039A35E-211E-9344-9D81-C41E346EF712}"/>
              </a:ext>
            </a:extLst>
          </p:cNvPr>
          <p:cNvSpPr/>
          <p:nvPr/>
        </p:nvSpPr>
        <p:spPr>
          <a:xfrm>
            <a:off x="308225" y="4404190"/>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redondeado 12">
            <a:extLst>
              <a:ext uri="{FF2B5EF4-FFF2-40B4-BE49-F238E27FC236}">
                <a16:creationId xmlns:a16="http://schemas.microsoft.com/office/drawing/2014/main" id="{5F58FFBB-F1EA-ED4C-B006-E8B7389BD970}"/>
              </a:ext>
            </a:extLst>
          </p:cNvPr>
          <p:cNvSpPr/>
          <p:nvPr/>
        </p:nvSpPr>
        <p:spPr>
          <a:xfrm>
            <a:off x="2782808" y="904127"/>
            <a:ext cx="5128293" cy="1993186"/>
          </a:xfrm>
          <a:prstGeom prst="roundRect">
            <a:avLst>
              <a:gd name="adj" fmla="val 2995"/>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C639B21B-E266-9548-9865-971FF4B513D0}"/>
              </a:ext>
            </a:extLst>
          </p:cNvPr>
          <p:cNvSpPr/>
          <p:nvPr/>
        </p:nvSpPr>
        <p:spPr>
          <a:xfrm>
            <a:off x="445198" y="1025206"/>
            <a:ext cx="2037737"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no planificadas</a:t>
            </a:r>
            <a:endParaRPr lang="es-CO" sz="1000" b="1" dirty="0"/>
          </a:p>
        </p:txBody>
      </p:sp>
      <p:sp>
        <p:nvSpPr>
          <p:cNvPr id="4" name="Rectángulo 3">
            <a:extLst>
              <a:ext uri="{FF2B5EF4-FFF2-40B4-BE49-F238E27FC236}">
                <a16:creationId xmlns:a16="http://schemas.microsoft.com/office/drawing/2014/main" id="{CD2F0D02-30AC-1B49-AD40-CFE9FB78C67E}"/>
              </a:ext>
            </a:extLst>
          </p:cNvPr>
          <p:cNvSpPr/>
          <p:nvPr/>
        </p:nvSpPr>
        <p:spPr>
          <a:xfrm>
            <a:off x="2962159" y="1095467"/>
            <a:ext cx="4657618" cy="1488484"/>
          </a:xfrm>
          <a:prstGeom prst="rect">
            <a:avLst/>
          </a:prstGeom>
        </p:spPr>
        <p:txBody>
          <a:bodyPr wrap="square">
            <a:spAutoFit/>
          </a:bodyPr>
          <a:lstStyle/>
          <a:p>
            <a:pPr lvl="0" algn="just">
              <a:lnSpc>
                <a:spcPct val="115000"/>
              </a:lnSpc>
            </a:pPr>
            <a:r>
              <a:rPr lang="es-CO" b="1" dirty="0">
                <a:latin typeface="Arial" panose="020B0604020202020204" pitchFamily="34" charset="0"/>
                <a:ea typeface="Arial" panose="020B0604020202020204" pitchFamily="34" charset="0"/>
              </a:rPr>
              <a:t>Interrupciones no planificadas</a:t>
            </a:r>
          </a:p>
          <a:p>
            <a:pPr lvl="0" algn="just">
              <a:lnSpc>
                <a:spcPct val="115000"/>
              </a:lnSpc>
            </a:pPr>
            <a:endParaRPr lang="es-CO" dirty="0">
              <a:latin typeface="Arial" panose="020B0604020202020204" pitchFamily="34" charset="0"/>
              <a:ea typeface="Arial" panose="020B0604020202020204" pitchFamily="34" charset="0"/>
            </a:endParaRPr>
          </a:p>
          <a:p>
            <a:pPr lvl="0" algn="just">
              <a:lnSpc>
                <a:spcPct val="115000"/>
              </a:lnSpc>
            </a:pPr>
            <a:r>
              <a:rPr lang="es-CO" sz="1300" dirty="0">
                <a:latin typeface="Arial" panose="020B0604020202020204" pitchFamily="34" charset="0"/>
                <a:ea typeface="Arial" panose="020B0604020202020204" pitchFamily="34" charset="0"/>
              </a:rPr>
              <a:t>Este aspecto está más relacionado con aquellos riesgos que al momento de realizar la planificación no se tienen en cuenta o por tener una naturaleza de impacto bajo no se le proporciona la atención necesaria que este pueda requerir.  </a:t>
            </a:r>
          </a:p>
        </p:txBody>
      </p:sp>
      <p:sp>
        <p:nvSpPr>
          <p:cNvPr id="5" name="Rectángulo 4">
            <a:extLst>
              <a:ext uri="{FF2B5EF4-FFF2-40B4-BE49-F238E27FC236}">
                <a16:creationId xmlns:a16="http://schemas.microsoft.com/office/drawing/2014/main" id="{C5F1C50C-8F5B-CC4B-A660-7C817D0B7D34}"/>
              </a:ext>
            </a:extLst>
          </p:cNvPr>
          <p:cNvSpPr/>
          <p:nvPr/>
        </p:nvSpPr>
        <p:spPr>
          <a:xfrm>
            <a:off x="469883" y="1606372"/>
            <a:ext cx="994183"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Ciberataques</a:t>
            </a:r>
            <a:endParaRPr lang="es-CO" sz="1000" b="1" dirty="0"/>
          </a:p>
        </p:txBody>
      </p:sp>
      <p:sp>
        <p:nvSpPr>
          <p:cNvPr id="6" name="Rectángulo 5">
            <a:extLst>
              <a:ext uri="{FF2B5EF4-FFF2-40B4-BE49-F238E27FC236}">
                <a16:creationId xmlns:a16="http://schemas.microsoft.com/office/drawing/2014/main" id="{DC2CCD55-A458-4740-8581-2120CE1283A2}"/>
              </a:ext>
            </a:extLst>
          </p:cNvPr>
          <p:cNvSpPr/>
          <p:nvPr/>
        </p:nvSpPr>
        <p:spPr>
          <a:xfrm>
            <a:off x="423729" y="2190287"/>
            <a:ext cx="2241319" cy="246221"/>
          </a:xfrm>
          <a:prstGeom prst="rect">
            <a:avLst/>
          </a:prstGeom>
        </p:spPr>
        <p:txBody>
          <a:bodyPr wrap="none">
            <a:spAutoFit/>
          </a:bodyPr>
          <a:lstStyle/>
          <a:p>
            <a:r>
              <a:rPr lang="es-CO" sz="1000" b="1" dirty="0">
                <a:solidFill>
                  <a:schemeClr val="tx1"/>
                </a:solidFill>
                <a:latin typeface="Arial" panose="020B0604020202020204" pitchFamily="34" charset="0"/>
                <a:ea typeface="Arial" panose="020B0604020202020204" pitchFamily="34" charset="0"/>
              </a:rPr>
              <a:t>Malas condiciones climatológicas</a:t>
            </a:r>
            <a:endParaRPr lang="es-CO" sz="1000" b="1" dirty="0">
              <a:solidFill>
                <a:schemeClr val="tx1"/>
              </a:solidFill>
            </a:endParaRPr>
          </a:p>
        </p:txBody>
      </p:sp>
      <p:sp>
        <p:nvSpPr>
          <p:cNvPr id="14" name="Rectángulo 13">
            <a:extLst>
              <a:ext uri="{FF2B5EF4-FFF2-40B4-BE49-F238E27FC236}">
                <a16:creationId xmlns:a16="http://schemas.microsoft.com/office/drawing/2014/main" id="{3AB33BC3-1D9A-AF40-9F8F-79E1B281E19F}"/>
              </a:ext>
            </a:extLst>
          </p:cNvPr>
          <p:cNvSpPr/>
          <p:nvPr/>
        </p:nvSpPr>
        <p:spPr>
          <a:xfrm>
            <a:off x="388163" y="2774202"/>
            <a:ext cx="2236510"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del fluido eléctrico</a:t>
            </a:r>
            <a:endParaRPr lang="es-CO" sz="1000" b="1" dirty="0"/>
          </a:p>
        </p:txBody>
      </p:sp>
      <p:sp>
        <p:nvSpPr>
          <p:cNvPr id="15" name="Rectángulo 14">
            <a:extLst>
              <a:ext uri="{FF2B5EF4-FFF2-40B4-BE49-F238E27FC236}">
                <a16:creationId xmlns:a16="http://schemas.microsoft.com/office/drawing/2014/main" id="{000D610A-97A1-444B-9E51-52D46F9469E3}"/>
              </a:ext>
            </a:extLst>
          </p:cNvPr>
          <p:cNvSpPr/>
          <p:nvPr/>
        </p:nvSpPr>
        <p:spPr>
          <a:xfrm>
            <a:off x="423729" y="3270609"/>
            <a:ext cx="1861877" cy="400110"/>
          </a:xfrm>
          <a:prstGeom prst="rect">
            <a:avLst/>
          </a:prstGeom>
        </p:spPr>
        <p:txBody>
          <a:bodyPr wrap="square">
            <a:spAutoFit/>
          </a:bodyPr>
          <a:lstStyle/>
          <a:p>
            <a:r>
              <a:rPr lang="es-CO" sz="1000" b="1" dirty="0">
                <a:latin typeface="Arial" panose="020B0604020202020204" pitchFamily="34" charset="0"/>
                <a:ea typeface="Arial" panose="020B0604020202020204" pitchFamily="34" charset="0"/>
              </a:rPr>
              <a:t>Interrupciones del suministro de conectividad</a:t>
            </a:r>
            <a:endParaRPr lang="es-CO" sz="1000" b="1" dirty="0"/>
          </a:p>
        </p:txBody>
      </p:sp>
      <p:sp>
        <p:nvSpPr>
          <p:cNvPr id="16" name="Rectángulo 15">
            <a:extLst>
              <a:ext uri="{FF2B5EF4-FFF2-40B4-BE49-F238E27FC236}">
                <a16:creationId xmlns:a16="http://schemas.microsoft.com/office/drawing/2014/main" id="{936CA75C-F1CF-8D4F-AEC4-01AE5AB3512F}"/>
              </a:ext>
            </a:extLst>
          </p:cNvPr>
          <p:cNvSpPr/>
          <p:nvPr/>
        </p:nvSpPr>
        <p:spPr>
          <a:xfrm>
            <a:off x="464745" y="3962210"/>
            <a:ext cx="1369286"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Incidentes de salud</a:t>
            </a:r>
            <a:endParaRPr lang="es-CO" sz="1000" b="1" dirty="0"/>
          </a:p>
        </p:txBody>
      </p:sp>
      <p:sp>
        <p:nvSpPr>
          <p:cNvPr id="17" name="Rectángulo 16">
            <a:extLst>
              <a:ext uri="{FF2B5EF4-FFF2-40B4-BE49-F238E27FC236}">
                <a16:creationId xmlns:a16="http://schemas.microsoft.com/office/drawing/2014/main" id="{4D12223A-E436-6846-B7C7-00ACCA383BB6}"/>
              </a:ext>
            </a:extLst>
          </p:cNvPr>
          <p:cNvSpPr/>
          <p:nvPr/>
        </p:nvSpPr>
        <p:spPr>
          <a:xfrm>
            <a:off x="510903" y="4522521"/>
            <a:ext cx="1399742"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Actos de terrorismo</a:t>
            </a:r>
            <a:endParaRPr lang="es-CO" sz="1000" b="1"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6C088F58-5C26-4D44-B078-16F454CCC051}"/>
              </a:ext>
            </a:extLst>
          </p:cNvPr>
          <p:cNvSpPr/>
          <p:nvPr/>
        </p:nvSpPr>
        <p:spPr>
          <a:xfrm>
            <a:off x="308225" y="90412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C4ABB20-E95E-AB47-A4B2-2578E24B50E0}"/>
              </a:ext>
            </a:extLst>
          </p:cNvPr>
          <p:cNvSpPr/>
          <p:nvPr/>
        </p:nvSpPr>
        <p:spPr>
          <a:xfrm>
            <a:off x="308225" y="1488041"/>
            <a:ext cx="2311685" cy="48288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E0B1A43B-25B8-594D-9C13-CFCF5B7A5B5A}"/>
              </a:ext>
            </a:extLst>
          </p:cNvPr>
          <p:cNvSpPr/>
          <p:nvPr/>
        </p:nvSpPr>
        <p:spPr>
          <a:xfrm>
            <a:off x="308225" y="207195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36C0942C-CBAB-244D-B501-550995F5C1D0}"/>
              </a:ext>
            </a:extLst>
          </p:cNvPr>
          <p:cNvSpPr/>
          <p:nvPr/>
        </p:nvSpPr>
        <p:spPr>
          <a:xfrm>
            <a:off x="308225" y="265587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8C8F4E0-1B88-494C-BE60-DC04E1B82E51}"/>
              </a:ext>
            </a:extLst>
          </p:cNvPr>
          <p:cNvSpPr/>
          <p:nvPr/>
        </p:nvSpPr>
        <p:spPr>
          <a:xfrm>
            <a:off x="308225" y="323978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8B697A6-743E-1C46-843C-8E2679176BA3}"/>
              </a:ext>
            </a:extLst>
          </p:cNvPr>
          <p:cNvSpPr/>
          <p:nvPr/>
        </p:nvSpPr>
        <p:spPr>
          <a:xfrm>
            <a:off x="308225" y="382370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a:extLst>
              <a:ext uri="{FF2B5EF4-FFF2-40B4-BE49-F238E27FC236}">
                <a16:creationId xmlns:a16="http://schemas.microsoft.com/office/drawing/2014/main" id="{4039A35E-211E-9344-9D81-C41E346EF712}"/>
              </a:ext>
            </a:extLst>
          </p:cNvPr>
          <p:cNvSpPr/>
          <p:nvPr/>
        </p:nvSpPr>
        <p:spPr>
          <a:xfrm>
            <a:off x="308225" y="4404190"/>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redondeado 12">
            <a:extLst>
              <a:ext uri="{FF2B5EF4-FFF2-40B4-BE49-F238E27FC236}">
                <a16:creationId xmlns:a16="http://schemas.microsoft.com/office/drawing/2014/main" id="{5F58FFBB-F1EA-ED4C-B006-E8B7389BD970}"/>
              </a:ext>
            </a:extLst>
          </p:cNvPr>
          <p:cNvSpPr/>
          <p:nvPr/>
        </p:nvSpPr>
        <p:spPr>
          <a:xfrm>
            <a:off x="2782808" y="904127"/>
            <a:ext cx="5128293" cy="3154166"/>
          </a:xfrm>
          <a:prstGeom prst="roundRect">
            <a:avLst>
              <a:gd name="adj" fmla="val 2995"/>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C639B21B-E266-9548-9865-971FF4B513D0}"/>
              </a:ext>
            </a:extLst>
          </p:cNvPr>
          <p:cNvSpPr/>
          <p:nvPr/>
        </p:nvSpPr>
        <p:spPr>
          <a:xfrm>
            <a:off x="445198" y="1025206"/>
            <a:ext cx="2037737"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no planificadas</a:t>
            </a:r>
            <a:endParaRPr lang="es-CO" sz="1000" b="1" dirty="0"/>
          </a:p>
        </p:txBody>
      </p:sp>
      <p:sp>
        <p:nvSpPr>
          <p:cNvPr id="4" name="Rectángulo 3">
            <a:extLst>
              <a:ext uri="{FF2B5EF4-FFF2-40B4-BE49-F238E27FC236}">
                <a16:creationId xmlns:a16="http://schemas.microsoft.com/office/drawing/2014/main" id="{CD2F0D02-30AC-1B49-AD40-CFE9FB78C67E}"/>
              </a:ext>
            </a:extLst>
          </p:cNvPr>
          <p:cNvSpPr/>
          <p:nvPr/>
        </p:nvSpPr>
        <p:spPr>
          <a:xfrm>
            <a:off x="2962159" y="1095467"/>
            <a:ext cx="4657618" cy="2788456"/>
          </a:xfrm>
          <a:prstGeom prst="rect">
            <a:avLst/>
          </a:prstGeom>
        </p:spPr>
        <p:txBody>
          <a:bodyPr wrap="square">
            <a:spAutoFit/>
          </a:bodyPr>
          <a:lstStyle/>
          <a:p>
            <a:pPr lvl="0" algn="just">
              <a:lnSpc>
                <a:spcPct val="115000"/>
              </a:lnSpc>
            </a:pPr>
            <a:r>
              <a:rPr lang="es-CO" b="1" dirty="0">
                <a:latin typeface="Arial" panose="020B0604020202020204" pitchFamily="34" charset="0"/>
                <a:ea typeface="Arial" panose="020B0604020202020204" pitchFamily="34" charset="0"/>
              </a:rPr>
              <a:t>Ciberataques</a:t>
            </a:r>
          </a:p>
          <a:p>
            <a:pPr lvl="0" algn="just">
              <a:lnSpc>
                <a:spcPct val="115000"/>
              </a:lnSpc>
            </a:pPr>
            <a:endParaRPr lang="es-CO"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Este aspecto es complejo desde el punto de vista operativo de la infraestructura. Se debe considerar que es uno de los factores de riesgo a considerar y que pueden generar problemas en la operación y mantenimiento de una infraestructura tecnológica.</a:t>
            </a:r>
          </a:p>
          <a:p>
            <a:pPr lvl="0" algn="just"/>
            <a:endParaRPr lang="es-CO" sz="1300"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Se deben implementar políticas de seguridad de la información las cuales se encuentran consagradas en la norma ISO 27001 y que apuntan a todos los lineamientos que se deben tener en cuenta para el control de la seguridad de la información en una organización.</a:t>
            </a:r>
          </a:p>
        </p:txBody>
      </p:sp>
      <p:sp>
        <p:nvSpPr>
          <p:cNvPr id="16" name="Rectángulo 15">
            <a:extLst>
              <a:ext uri="{FF2B5EF4-FFF2-40B4-BE49-F238E27FC236}">
                <a16:creationId xmlns:a16="http://schemas.microsoft.com/office/drawing/2014/main" id="{EB11A79F-277D-D74D-85C4-675F49ABF92A}"/>
              </a:ext>
            </a:extLst>
          </p:cNvPr>
          <p:cNvSpPr/>
          <p:nvPr/>
        </p:nvSpPr>
        <p:spPr>
          <a:xfrm>
            <a:off x="469883" y="1606372"/>
            <a:ext cx="994183"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Ciberataques</a:t>
            </a:r>
            <a:endParaRPr lang="es-CO" sz="1000" b="1" dirty="0"/>
          </a:p>
        </p:txBody>
      </p:sp>
      <p:sp>
        <p:nvSpPr>
          <p:cNvPr id="17" name="Rectángulo 16">
            <a:extLst>
              <a:ext uri="{FF2B5EF4-FFF2-40B4-BE49-F238E27FC236}">
                <a16:creationId xmlns:a16="http://schemas.microsoft.com/office/drawing/2014/main" id="{D76E8377-B418-264D-AAE5-183600B068BC}"/>
              </a:ext>
            </a:extLst>
          </p:cNvPr>
          <p:cNvSpPr/>
          <p:nvPr/>
        </p:nvSpPr>
        <p:spPr>
          <a:xfrm>
            <a:off x="423729" y="2190287"/>
            <a:ext cx="2241319" cy="246221"/>
          </a:xfrm>
          <a:prstGeom prst="rect">
            <a:avLst/>
          </a:prstGeom>
        </p:spPr>
        <p:txBody>
          <a:bodyPr wrap="none">
            <a:spAutoFit/>
          </a:bodyPr>
          <a:lstStyle/>
          <a:p>
            <a:r>
              <a:rPr lang="es-CO" sz="1000" b="1" dirty="0">
                <a:solidFill>
                  <a:schemeClr val="tx1"/>
                </a:solidFill>
                <a:latin typeface="Arial" panose="020B0604020202020204" pitchFamily="34" charset="0"/>
                <a:ea typeface="Arial" panose="020B0604020202020204" pitchFamily="34" charset="0"/>
              </a:rPr>
              <a:t>Malas condiciones climatológicas</a:t>
            </a:r>
            <a:endParaRPr lang="es-CO" sz="1000" b="1" dirty="0">
              <a:solidFill>
                <a:schemeClr val="tx1"/>
              </a:solidFill>
            </a:endParaRPr>
          </a:p>
        </p:txBody>
      </p:sp>
      <p:sp>
        <p:nvSpPr>
          <p:cNvPr id="18" name="Rectángulo 17">
            <a:extLst>
              <a:ext uri="{FF2B5EF4-FFF2-40B4-BE49-F238E27FC236}">
                <a16:creationId xmlns:a16="http://schemas.microsoft.com/office/drawing/2014/main" id="{BE53AFE2-3650-F441-8B36-62D055EDDE42}"/>
              </a:ext>
            </a:extLst>
          </p:cNvPr>
          <p:cNvSpPr/>
          <p:nvPr/>
        </p:nvSpPr>
        <p:spPr>
          <a:xfrm>
            <a:off x="388163" y="2774202"/>
            <a:ext cx="2236510"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del fluido eléctrico</a:t>
            </a:r>
            <a:endParaRPr lang="es-CO" sz="1000" b="1" dirty="0"/>
          </a:p>
        </p:txBody>
      </p:sp>
      <p:sp>
        <p:nvSpPr>
          <p:cNvPr id="19" name="Rectángulo 18">
            <a:extLst>
              <a:ext uri="{FF2B5EF4-FFF2-40B4-BE49-F238E27FC236}">
                <a16:creationId xmlns:a16="http://schemas.microsoft.com/office/drawing/2014/main" id="{C10ACD6C-6171-8E43-9BA9-58EDD7917691}"/>
              </a:ext>
            </a:extLst>
          </p:cNvPr>
          <p:cNvSpPr/>
          <p:nvPr/>
        </p:nvSpPr>
        <p:spPr>
          <a:xfrm>
            <a:off x="423729" y="3270609"/>
            <a:ext cx="1861877" cy="400110"/>
          </a:xfrm>
          <a:prstGeom prst="rect">
            <a:avLst/>
          </a:prstGeom>
        </p:spPr>
        <p:txBody>
          <a:bodyPr wrap="square">
            <a:spAutoFit/>
          </a:bodyPr>
          <a:lstStyle/>
          <a:p>
            <a:r>
              <a:rPr lang="es-CO" sz="1000" b="1" dirty="0">
                <a:latin typeface="Arial" panose="020B0604020202020204" pitchFamily="34" charset="0"/>
                <a:ea typeface="Arial" panose="020B0604020202020204" pitchFamily="34" charset="0"/>
              </a:rPr>
              <a:t>Interrupciones del suministro de conectividad</a:t>
            </a:r>
            <a:endParaRPr lang="es-CO" sz="1000" b="1" dirty="0"/>
          </a:p>
        </p:txBody>
      </p:sp>
      <p:sp>
        <p:nvSpPr>
          <p:cNvPr id="20" name="Rectángulo 19">
            <a:extLst>
              <a:ext uri="{FF2B5EF4-FFF2-40B4-BE49-F238E27FC236}">
                <a16:creationId xmlns:a16="http://schemas.microsoft.com/office/drawing/2014/main" id="{5F8027F0-F921-9C45-84D5-B262C158FC26}"/>
              </a:ext>
            </a:extLst>
          </p:cNvPr>
          <p:cNvSpPr/>
          <p:nvPr/>
        </p:nvSpPr>
        <p:spPr>
          <a:xfrm>
            <a:off x="464745" y="3962210"/>
            <a:ext cx="1369286"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Incidentes de salud</a:t>
            </a:r>
            <a:endParaRPr lang="es-CO" sz="1000" b="1" dirty="0"/>
          </a:p>
        </p:txBody>
      </p:sp>
      <p:sp>
        <p:nvSpPr>
          <p:cNvPr id="21" name="Rectángulo 20">
            <a:extLst>
              <a:ext uri="{FF2B5EF4-FFF2-40B4-BE49-F238E27FC236}">
                <a16:creationId xmlns:a16="http://schemas.microsoft.com/office/drawing/2014/main" id="{78FA89CC-2A54-104C-8A6B-1AFC744535EF}"/>
              </a:ext>
            </a:extLst>
          </p:cNvPr>
          <p:cNvSpPr/>
          <p:nvPr/>
        </p:nvSpPr>
        <p:spPr>
          <a:xfrm>
            <a:off x="510903" y="4522521"/>
            <a:ext cx="1399742"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Actos de terrorismo</a:t>
            </a:r>
            <a:endParaRPr lang="es-CO" sz="1000" b="1" dirty="0"/>
          </a:p>
        </p:txBody>
      </p:sp>
    </p:spTree>
    <p:extLst>
      <p:ext uri="{BB962C8B-B14F-4D97-AF65-F5344CB8AC3E}">
        <p14:creationId xmlns:p14="http://schemas.microsoft.com/office/powerpoint/2010/main" val="1765615832"/>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6C088F58-5C26-4D44-B078-16F454CCC051}"/>
              </a:ext>
            </a:extLst>
          </p:cNvPr>
          <p:cNvSpPr/>
          <p:nvPr/>
        </p:nvSpPr>
        <p:spPr>
          <a:xfrm>
            <a:off x="308225" y="90412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C4ABB20-E95E-AB47-A4B2-2578E24B50E0}"/>
              </a:ext>
            </a:extLst>
          </p:cNvPr>
          <p:cNvSpPr/>
          <p:nvPr/>
        </p:nvSpPr>
        <p:spPr>
          <a:xfrm>
            <a:off x="308225" y="148804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E0B1A43B-25B8-594D-9C13-CFCF5B7A5B5A}"/>
              </a:ext>
            </a:extLst>
          </p:cNvPr>
          <p:cNvSpPr/>
          <p:nvPr/>
        </p:nvSpPr>
        <p:spPr>
          <a:xfrm>
            <a:off x="308225" y="2071956"/>
            <a:ext cx="2311685" cy="48288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36C0942C-CBAB-244D-B501-550995F5C1D0}"/>
              </a:ext>
            </a:extLst>
          </p:cNvPr>
          <p:cNvSpPr/>
          <p:nvPr/>
        </p:nvSpPr>
        <p:spPr>
          <a:xfrm>
            <a:off x="308225" y="265587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8C8F4E0-1B88-494C-BE60-DC04E1B82E51}"/>
              </a:ext>
            </a:extLst>
          </p:cNvPr>
          <p:cNvSpPr/>
          <p:nvPr/>
        </p:nvSpPr>
        <p:spPr>
          <a:xfrm>
            <a:off x="308225" y="323978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8B697A6-743E-1C46-843C-8E2679176BA3}"/>
              </a:ext>
            </a:extLst>
          </p:cNvPr>
          <p:cNvSpPr/>
          <p:nvPr/>
        </p:nvSpPr>
        <p:spPr>
          <a:xfrm>
            <a:off x="308225" y="382370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a:extLst>
              <a:ext uri="{FF2B5EF4-FFF2-40B4-BE49-F238E27FC236}">
                <a16:creationId xmlns:a16="http://schemas.microsoft.com/office/drawing/2014/main" id="{4039A35E-211E-9344-9D81-C41E346EF712}"/>
              </a:ext>
            </a:extLst>
          </p:cNvPr>
          <p:cNvSpPr/>
          <p:nvPr/>
        </p:nvSpPr>
        <p:spPr>
          <a:xfrm>
            <a:off x="308225" y="4404190"/>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redondeado 12">
            <a:extLst>
              <a:ext uri="{FF2B5EF4-FFF2-40B4-BE49-F238E27FC236}">
                <a16:creationId xmlns:a16="http://schemas.microsoft.com/office/drawing/2014/main" id="{5F58FFBB-F1EA-ED4C-B006-E8B7389BD970}"/>
              </a:ext>
            </a:extLst>
          </p:cNvPr>
          <p:cNvSpPr/>
          <p:nvPr/>
        </p:nvSpPr>
        <p:spPr>
          <a:xfrm>
            <a:off x="2782808" y="904127"/>
            <a:ext cx="5128293" cy="2414426"/>
          </a:xfrm>
          <a:prstGeom prst="roundRect">
            <a:avLst>
              <a:gd name="adj" fmla="val 2995"/>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C639B21B-E266-9548-9865-971FF4B513D0}"/>
              </a:ext>
            </a:extLst>
          </p:cNvPr>
          <p:cNvSpPr/>
          <p:nvPr/>
        </p:nvSpPr>
        <p:spPr>
          <a:xfrm>
            <a:off x="445198" y="1025206"/>
            <a:ext cx="2037737"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no planificadas</a:t>
            </a:r>
            <a:endParaRPr lang="es-CO" sz="1000" b="1" dirty="0"/>
          </a:p>
        </p:txBody>
      </p:sp>
      <p:sp>
        <p:nvSpPr>
          <p:cNvPr id="4" name="Rectángulo 3">
            <a:extLst>
              <a:ext uri="{FF2B5EF4-FFF2-40B4-BE49-F238E27FC236}">
                <a16:creationId xmlns:a16="http://schemas.microsoft.com/office/drawing/2014/main" id="{CD2F0D02-30AC-1B49-AD40-CFE9FB78C67E}"/>
              </a:ext>
            </a:extLst>
          </p:cNvPr>
          <p:cNvSpPr/>
          <p:nvPr/>
        </p:nvSpPr>
        <p:spPr>
          <a:xfrm>
            <a:off x="2962159" y="1095467"/>
            <a:ext cx="4657618" cy="1988237"/>
          </a:xfrm>
          <a:prstGeom prst="rect">
            <a:avLst/>
          </a:prstGeom>
        </p:spPr>
        <p:txBody>
          <a:bodyPr wrap="square">
            <a:spAutoFit/>
          </a:bodyPr>
          <a:lstStyle/>
          <a:p>
            <a:pPr lvl="0" algn="just">
              <a:lnSpc>
                <a:spcPct val="115000"/>
              </a:lnSpc>
            </a:pPr>
            <a:r>
              <a:rPr lang="es-CO" b="1" dirty="0">
                <a:latin typeface="Arial" panose="020B0604020202020204" pitchFamily="34" charset="0"/>
                <a:ea typeface="Arial" panose="020B0604020202020204" pitchFamily="34" charset="0"/>
              </a:rPr>
              <a:t>Malas condiciones climatológicas</a:t>
            </a:r>
          </a:p>
          <a:p>
            <a:pPr lvl="0" algn="just">
              <a:lnSpc>
                <a:spcPct val="115000"/>
              </a:lnSpc>
            </a:pPr>
            <a:endParaRPr lang="es-CO"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Es importante tener en cuenta que este aspecto se incluye dentro de la planificación del SGCN y que se deben crear las actividades necesarias para que esto se lleve a un feliz término. Sin embargo, esto se convierte, en muchas ocasiones, en algo que no se puede controlar. Por tanto una forma de prevención, siempre estará en la realización de estudios previos.</a:t>
            </a:r>
          </a:p>
        </p:txBody>
      </p:sp>
      <p:sp>
        <p:nvSpPr>
          <p:cNvPr id="16" name="Rectángulo 15">
            <a:extLst>
              <a:ext uri="{FF2B5EF4-FFF2-40B4-BE49-F238E27FC236}">
                <a16:creationId xmlns:a16="http://schemas.microsoft.com/office/drawing/2014/main" id="{EB11A79F-277D-D74D-85C4-675F49ABF92A}"/>
              </a:ext>
            </a:extLst>
          </p:cNvPr>
          <p:cNvSpPr/>
          <p:nvPr/>
        </p:nvSpPr>
        <p:spPr>
          <a:xfrm>
            <a:off x="469883" y="1606372"/>
            <a:ext cx="994183"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Ciberataques</a:t>
            </a:r>
            <a:endParaRPr lang="es-CO" sz="1000" b="1" dirty="0"/>
          </a:p>
        </p:txBody>
      </p:sp>
      <p:sp>
        <p:nvSpPr>
          <p:cNvPr id="17" name="Rectángulo 16">
            <a:extLst>
              <a:ext uri="{FF2B5EF4-FFF2-40B4-BE49-F238E27FC236}">
                <a16:creationId xmlns:a16="http://schemas.microsoft.com/office/drawing/2014/main" id="{74D7BF77-8410-FE4C-8EA9-7DA2A21A021E}"/>
              </a:ext>
            </a:extLst>
          </p:cNvPr>
          <p:cNvSpPr/>
          <p:nvPr/>
        </p:nvSpPr>
        <p:spPr>
          <a:xfrm>
            <a:off x="423729" y="2190287"/>
            <a:ext cx="2241319" cy="246221"/>
          </a:xfrm>
          <a:prstGeom prst="rect">
            <a:avLst/>
          </a:prstGeom>
        </p:spPr>
        <p:txBody>
          <a:bodyPr wrap="none">
            <a:spAutoFit/>
          </a:bodyPr>
          <a:lstStyle/>
          <a:p>
            <a:r>
              <a:rPr lang="es-CO" sz="1000" b="1" dirty="0">
                <a:solidFill>
                  <a:schemeClr val="tx1"/>
                </a:solidFill>
                <a:latin typeface="Arial" panose="020B0604020202020204" pitchFamily="34" charset="0"/>
                <a:ea typeface="Arial" panose="020B0604020202020204" pitchFamily="34" charset="0"/>
              </a:rPr>
              <a:t>Malas condiciones climatológicas</a:t>
            </a:r>
            <a:endParaRPr lang="es-CO" sz="1000" b="1" dirty="0">
              <a:solidFill>
                <a:schemeClr val="tx1"/>
              </a:solidFill>
            </a:endParaRPr>
          </a:p>
        </p:txBody>
      </p:sp>
      <p:sp>
        <p:nvSpPr>
          <p:cNvPr id="20" name="Rectángulo 19">
            <a:extLst>
              <a:ext uri="{FF2B5EF4-FFF2-40B4-BE49-F238E27FC236}">
                <a16:creationId xmlns:a16="http://schemas.microsoft.com/office/drawing/2014/main" id="{ADE4C326-9558-DA4F-BF69-37B89C571AE2}"/>
              </a:ext>
            </a:extLst>
          </p:cNvPr>
          <p:cNvSpPr/>
          <p:nvPr/>
        </p:nvSpPr>
        <p:spPr>
          <a:xfrm>
            <a:off x="388163" y="2774202"/>
            <a:ext cx="2236510"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del fluido eléctrico</a:t>
            </a:r>
            <a:endParaRPr lang="es-CO" sz="1000" b="1" dirty="0"/>
          </a:p>
        </p:txBody>
      </p:sp>
      <p:sp>
        <p:nvSpPr>
          <p:cNvPr id="21" name="Rectángulo 20">
            <a:extLst>
              <a:ext uri="{FF2B5EF4-FFF2-40B4-BE49-F238E27FC236}">
                <a16:creationId xmlns:a16="http://schemas.microsoft.com/office/drawing/2014/main" id="{2A043801-3AD3-B443-8438-C44AE77D7710}"/>
              </a:ext>
            </a:extLst>
          </p:cNvPr>
          <p:cNvSpPr/>
          <p:nvPr/>
        </p:nvSpPr>
        <p:spPr>
          <a:xfrm>
            <a:off x="423729" y="3270609"/>
            <a:ext cx="1861877" cy="400110"/>
          </a:xfrm>
          <a:prstGeom prst="rect">
            <a:avLst/>
          </a:prstGeom>
        </p:spPr>
        <p:txBody>
          <a:bodyPr wrap="square">
            <a:spAutoFit/>
          </a:bodyPr>
          <a:lstStyle/>
          <a:p>
            <a:r>
              <a:rPr lang="es-CO" sz="1000" b="1" dirty="0">
                <a:latin typeface="Arial" panose="020B0604020202020204" pitchFamily="34" charset="0"/>
                <a:ea typeface="Arial" panose="020B0604020202020204" pitchFamily="34" charset="0"/>
              </a:rPr>
              <a:t>Interrupciones del suministro de conectividad</a:t>
            </a:r>
            <a:endParaRPr lang="es-CO" sz="1000" b="1" dirty="0"/>
          </a:p>
        </p:txBody>
      </p:sp>
      <p:sp>
        <p:nvSpPr>
          <p:cNvPr id="22" name="Rectángulo 21">
            <a:extLst>
              <a:ext uri="{FF2B5EF4-FFF2-40B4-BE49-F238E27FC236}">
                <a16:creationId xmlns:a16="http://schemas.microsoft.com/office/drawing/2014/main" id="{C881C92A-87BC-F743-ACD4-A538316FFD17}"/>
              </a:ext>
            </a:extLst>
          </p:cNvPr>
          <p:cNvSpPr/>
          <p:nvPr/>
        </p:nvSpPr>
        <p:spPr>
          <a:xfrm>
            <a:off x="464745" y="3962210"/>
            <a:ext cx="1369286"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Incidentes de salud</a:t>
            </a:r>
            <a:endParaRPr lang="es-CO" sz="1000" b="1" dirty="0"/>
          </a:p>
        </p:txBody>
      </p:sp>
      <p:sp>
        <p:nvSpPr>
          <p:cNvPr id="23" name="Rectángulo 22">
            <a:extLst>
              <a:ext uri="{FF2B5EF4-FFF2-40B4-BE49-F238E27FC236}">
                <a16:creationId xmlns:a16="http://schemas.microsoft.com/office/drawing/2014/main" id="{9901789B-2358-2043-88E5-A855AECC4323}"/>
              </a:ext>
            </a:extLst>
          </p:cNvPr>
          <p:cNvSpPr/>
          <p:nvPr/>
        </p:nvSpPr>
        <p:spPr>
          <a:xfrm>
            <a:off x="510903" y="4522521"/>
            <a:ext cx="1399742"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Actos de terrorismo</a:t>
            </a:r>
            <a:endParaRPr lang="es-CO" sz="1000" b="1" dirty="0"/>
          </a:p>
        </p:txBody>
      </p:sp>
    </p:spTree>
    <p:extLst>
      <p:ext uri="{BB962C8B-B14F-4D97-AF65-F5344CB8AC3E}">
        <p14:creationId xmlns:p14="http://schemas.microsoft.com/office/powerpoint/2010/main" val="394667958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6C088F58-5C26-4D44-B078-16F454CCC051}"/>
              </a:ext>
            </a:extLst>
          </p:cNvPr>
          <p:cNvSpPr/>
          <p:nvPr/>
        </p:nvSpPr>
        <p:spPr>
          <a:xfrm>
            <a:off x="308225" y="90412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C4ABB20-E95E-AB47-A4B2-2578E24B50E0}"/>
              </a:ext>
            </a:extLst>
          </p:cNvPr>
          <p:cNvSpPr/>
          <p:nvPr/>
        </p:nvSpPr>
        <p:spPr>
          <a:xfrm>
            <a:off x="308225" y="148804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E0B1A43B-25B8-594D-9C13-CFCF5B7A5B5A}"/>
              </a:ext>
            </a:extLst>
          </p:cNvPr>
          <p:cNvSpPr/>
          <p:nvPr/>
        </p:nvSpPr>
        <p:spPr>
          <a:xfrm>
            <a:off x="308225" y="207195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36C0942C-CBAB-244D-B501-550995F5C1D0}"/>
              </a:ext>
            </a:extLst>
          </p:cNvPr>
          <p:cNvSpPr/>
          <p:nvPr/>
        </p:nvSpPr>
        <p:spPr>
          <a:xfrm>
            <a:off x="308225" y="2655871"/>
            <a:ext cx="2311685" cy="48288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8C8F4E0-1B88-494C-BE60-DC04E1B82E51}"/>
              </a:ext>
            </a:extLst>
          </p:cNvPr>
          <p:cNvSpPr/>
          <p:nvPr/>
        </p:nvSpPr>
        <p:spPr>
          <a:xfrm>
            <a:off x="308225" y="323978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8B697A6-743E-1C46-843C-8E2679176BA3}"/>
              </a:ext>
            </a:extLst>
          </p:cNvPr>
          <p:cNvSpPr/>
          <p:nvPr/>
        </p:nvSpPr>
        <p:spPr>
          <a:xfrm>
            <a:off x="308225" y="382370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a:extLst>
              <a:ext uri="{FF2B5EF4-FFF2-40B4-BE49-F238E27FC236}">
                <a16:creationId xmlns:a16="http://schemas.microsoft.com/office/drawing/2014/main" id="{4039A35E-211E-9344-9D81-C41E346EF712}"/>
              </a:ext>
            </a:extLst>
          </p:cNvPr>
          <p:cNvSpPr/>
          <p:nvPr/>
        </p:nvSpPr>
        <p:spPr>
          <a:xfrm>
            <a:off x="308225" y="4404190"/>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redondeado 12">
            <a:extLst>
              <a:ext uri="{FF2B5EF4-FFF2-40B4-BE49-F238E27FC236}">
                <a16:creationId xmlns:a16="http://schemas.microsoft.com/office/drawing/2014/main" id="{5F58FFBB-F1EA-ED4C-B006-E8B7389BD970}"/>
              </a:ext>
            </a:extLst>
          </p:cNvPr>
          <p:cNvSpPr/>
          <p:nvPr/>
        </p:nvSpPr>
        <p:spPr>
          <a:xfrm>
            <a:off x="2895052" y="1606372"/>
            <a:ext cx="5128293" cy="3030875"/>
          </a:xfrm>
          <a:prstGeom prst="roundRect">
            <a:avLst>
              <a:gd name="adj" fmla="val 2995"/>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C639B21B-E266-9548-9865-971FF4B513D0}"/>
              </a:ext>
            </a:extLst>
          </p:cNvPr>
          <p:cNvSpPr/>
          <p:nvPr/>
        </p:nvSpPr>
        <p:spPr>
          <a:xfrm>
            <a:off x="445198" y="1025206"/>
            <a:ext cx="2037737"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no planificadas</a:t>
            </a:r>
            <a:endParaRPr lang="es-CO" sz="1000" b="1" dirty="0"/>
          </a:p>
        </p:txBody>
      </p:sp>
      <p:sp>
        <p:nvSpPr>
          <p:cNvPr id="4" name="Rectángulo 3">
            <a:extLst>
              <a:ext uri="{FF2B5EF4-FFF2-40B4-BE49-F238E27FC236}">
                <a16:creationId xmlns:a16="http://schemas.microsoft.com/office/drawing/2014/main" id="{CD2F0D02-30AC-1B49-AD40-CFE9FB78C67E}"/>
              </a:ext>
            </a:extLst>
          </p:cNvPr>
          <p:cNvSpPr/>
          <p:nvPr/>
        </p:nvSpPr>
        <p:spPr>
          <a:xfrm>
            <a:off x="3074403" y="1797712"/>
            <a:ext cx="4657618" cy="2588401"/>
          </a:xfrm>
          <a:prstGeom prst="rect">
            <a:avLst/>
          </a:prstGeom>
        </p:spPr>
        <p:txBody>
          <a:bodyPr wrap="square">
            <a:spAutoFit/>
          </a:bodyPr>
          <a:lstStyle/>
          <a:p>
            <a:pPr lvl="0" algn="just">
              <a:lnSpc>
                <a:spcPct val="115000"/>
              </a:lnSpc>
            </a:pPr>
            <a:r>
              <a:rPr lang="es-CO" b="1" dirty="0">
                <a:latin typeface="Arial" panose="020B0604020202020204" pitchFamily="34" charset="0"/>
                <a:ea typeface="Arial" panose="020B0604020202020204" pitchFamily="34" charset="0"/>
              </a:rPr>
              <a:t>Interrupciones del fluido eléctrico</a:t>
            </a:r>
          </a:p>
          <a:p>
            <a:pPr lvl="0" algn="just">
              <a:lnSpc>
                <a:spcPct val="115000"/>
              </a:lnSpc>
            </a:pPr>
            <a:endParaRPr lang="es-CO"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Cuando se trabaja con tecnología es indispensable que los dispositivos funcionen correctamente</a:t>
            </a:r>
            <a:r>
              <a:rPr lang="es-CO" sz="1300" dirty="0" smtClean="0">
                <a:latin typeface="Arial" panose="020B0604020202020204" pitchFamily="34" charset="0"/>
                <a:ea typeface="Arial" panose="020B0604020202020204" pitchFamily="34" charset="0"/>
              </a:rPr>
              <a:t>. </a:t>
            </a:r>
            <a:r>
              <a:rPr lang="es-CO" sz="1300" dirty="0">
                <a:latin typeface="Arial" panose="020B0604020202020204" pitchFamily="34" charset="0"/>
                <a:ea typeface="Arial" panose="020B0604020202020204" pitchFamily="34" charset="0"/>
              </a:rPr>
              <a:t>Se trata de proporcionar una alimentación eléctrica correspondiente al voltaje de acuerdo a lo que exige cada dispositivo y su manual de fabricante, como factores de conservación</a:t>
            </a:r>
          </a:p>
          <a:p>
            <a:pPr lvl="0" algn="just"/>
            <a:endParaRPr lang="es-CO" sz="1300"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En un plan de SGCN esta problemática se debe abordar realizando un estudio energético orientado a la cantidad de energía requerida, al número de equipos conectados y a las condiciones en las que se suministrará el fluido eléctrico.</a:t>
            </a:r>
          </a:p>
        </p:txBody>
      </p:sp>
      <p:sp>
        <p:nvSpPr>
          <p:cNvPr id="16" name="Rectángulo 15">
            <a:extLst>
              <a:ext uri="{FF2B5EF4-FFF2-40B4-BE49-F238E27FC236}">
                <a16:creationId xmlns:a16="http://schemas.microsoft.com/office/drawing/2014/main" id="{EB11A79F-277D-D74D-85C4-675F49ABF92A}"/>
              </a:ext>
            </a:extLst>
          </p:cNvPr>
          <p:cNvSpPr/>
          <p:nvPr/>
        </p:nvSpPr>
        <p:spPr>
          <a:xfrm>
            <a:off x="469883" y="1606372"/>
            <a:ext cx="994183"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Ciberataques</a:t>
            </a:r>
            <a:endParaRPr lang="es-CO" sz="1000" b="1" dirty="0"/>
          </a:p>
        </p:txBody>
      </p:sp>
      <p:sp>
        <p:nvSpPr>
          <p:cNvPr id="17" name="Rectángulo 16">
            <a:extLst>
              <a:ext uri="{FF2B5EF4-FFF2-40B4-BE49-F238E27FC236}">
                <a16:creationId xmlns:a16="http://schemas.microsoft.com/office/drawing/2014/main" id="{74D7BF77-8410-FE4C-8EA9-7DA2A21A021E}"/>
              </a:ext>
            </a:extLst>
          </p:cNvPr>
          <p:cNvSpPr/>
          <p:nvPr/>
        </p:nvSpPr>
        <p:spPr>
          <a:xfrm>
            <a:off x="423729" y="2190287"/>
            <a:ext cx="2241319" cy="246221"/>
          </a:xfrm>
          <a:prstGeom prst="rect">
            <a:avLst/>
          </a:prstGeom>
        </p:spPr>
        <p:txBody>
          <a:bodyPr wrap="none">
            <a:spAutoFit/>
          </a:bodyPr>
          <a:lstStyle/>
          <a:p>
            <a:r>
              <a:rPr lang="es-CO" sz="1000" b="1" dirty="0">
                <a:solidFill>
                  <a:schemeClr val="tx1"/>
                </a:solidFill>
                <a:latin typeface="Arial" panose="020B0604020202020204" pitchFamily="34" charset="0"/>
                <a:ea typeface="Arial" panose="020B0604020202020204" pitchFamily="34" charset="0"/>
              </a:rPr>
              <a:t>Malas condiciones climatológicas</a:t>
            </a:r>
            <a:endParaRPr lang="es-CO" sz="1000" b="1" dirty="0">
              <a:solidFill>
                <a:schemeClr val="tx1"/>
              </a:solidFill>
            </a:endParaRPr>
          </a:p>
        </p:txBody>
      </p:sp>
      <p:sp>
        <p:nvSpPr>
          <p:cNvPr id="18" name="Rectángulo 17">
            <a:extLst>
              <a:ext uri="{FF2B5EF4-FFF2-40B4-BE49-F238E27FC236}">
                <a16:creationId xmlns:a16="http://schemas.microsoft.com/office/drawing/2014/main" id="{1D16DF02-6014-3D46-B3C6-093E873E669C}"/>
              </a:ext>
            </a:extLst>
          </p:cNvPr>
          <p:cNvSpPr/>
          <p:nvPr/>
        </p:nvSpPr>
        <p:spPr>
          <a:xfrm>
            <a:off x="388163" y="2774202"/>
            <a:ext cx="2236510"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del fluido eléctrico</a:t>
            </a:r>
            <a:endParaRPr lang="es-CO" sz="1000" b="1" dirty="0"/>
          </a:p>
        </p:txBody>
      </p:sp>
      <p:sp>
        <p:nvSpPr>
          <p:cNvPr id="20" name="Rectángulo 19">
            <a:extLst>
              <a:ext uri="{FF2B5EF4-FFF2-40B4-BE49-F238E27FC236}">
                <a16:creationId xmlns:a16="http://schemas.microsoft.com/office/drawing/2014/main" id="{738B4259-9289-9E4E-97B3-8599EEA3292E}"/>
              </a:ext>
            </a:extLst>
          </p:cNvPr>
          <p:cNvSpPr/>
          <p:nvPr/>
        </p:nvSpPr>
        <p:spPr>
          <a:xfrm>
            <a:off x="423729" y="3270609"/>
            <a:ext cx="1861877" cy="400110"/>
          </a:xfrm>
          <a:prstGeom prst="rect">
            <a:avLst/>
          </a:prstGeom>
        </p:spPr>
        <p:txBody>
          <a:bodyPr wrap="square">
            <a:spAutoFit/>
          </a:bodyPr>
          <a:lstStyle/>
          <a:p>
            <a:r>
              <a:rPr lang="es-CO" sz="1000" b="1" dirty="0">
                <a:latin typeface="Arial" panose="020B0604020202020204" pitchFamily="34" charset="0"/>
                <a:ea typeface="Arial" panose="020B0604020202020204" pitchFamily="34" charset="0"/>
              </a:rPr>
              <a:t>Interrupciones del suministro de conectividad</a:t>
            </a:r>
            <a:endParaRPr lang="es-CO" sz="1000" b="1" dirty="0"/>
          </a:p>
        </p:txBody>
      </p:sp>
      <p:sp>
        <p:nvSpPr>
          <p:cNvPr id="21" name="Rectángulo 20">
            <a:extLst>
              <a:ext uri="{FF2B5EF4-FFF2-40B4-BE49-F238E27FC236}">
                <a16:creationId xmlns:a16="http://schemas.microsoft.com/office/drawing/2014/main" id="{D9E28103-30A7-5046-B7F6-C8B17065B2CE}"/>
              </a:ext>
            </a:extLst>
          </p:cNvPr>
          <p:cNvSpPr/>
          <p:nvPr/>
        </p:nvSpPr>
        <p:spPr>
          <a:xfrm>
            <a:off x="464745" y="3962210"/>
            <a:ext cx="1369286"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Incidentes de salud</a:t>
            </a:r>
            <a:endParaRPr lang="es-CO" sz="1000" b="1" dirty="0"/>
          </a:p>
        </p:txBody>
      </p:sp>
      <p:sp>
        <p:nvSpPr>
          <p:cNvPr id="22" name="Rectángulo 21">
            <a:extLst>
              <a:ext uri="{FF2B5EF4-FFF2-40B4-BE49-F238E27FC236}">
                <a16:creationId xmlns:a16="http://schemas.microsoft.com/office/drawing/2014/main" id="{5D504B93-C529-6F42-8EFE-459F5A1D7788}"/>
              </a:ext>
            </a:extLst>
          </p:cNvPr>
          <p:cNvSpPr/>
          <p:nvPr/>
        </p:nvSpPr>
        <p:spPr>
          <a:xfrm>
            <a:off x="510903" y="4522521"/>
            <a:ext cx="1399742"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Actos de terrorismo</a:t>
            </a:r>
            <a:endParaRPr lang="es-CO" sz="1000" b="1" dirty="0"/>
          </a:p>
        </p:txBody>
      </p:sp>
    </p:spTree>
    <p:extLst>
      <p:ext uri="{BB962C8B-B14F-4D97-AF65-F5344CB8AC3E}">
        <p14:creationId xmlns:p14="http://schemas.microsoft.com/office/powerpoint/2010/main" val="199111767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6C088F58-5C26-4D44-B078-16F454CCC051}"/>
              </a:ext>
            </a:extLst>
          </p:cNvPr>
          <p:cNvSpPr/>
          <p:nvPr/>
        </p:nvSpPr>
        <p:spPr>
          <a:xfrm>
            <a:off x="308225" y="90412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C4ABB20-E95E-AB47-A4B2-2578E24B50E0}"/>
              </a:ext>
            </a:extLst>
          </p:cNvPr>
          <p:cNvSpPr/>
          <p:nvPr/>
        </p:nvSpPr>
        <p:spPr>
          <a:xfrm>
            <a:off x="308225" y="148804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E0B1A43B-25B8-594D-9C13-CFCF5B7A5B5A}"/>
              </a:ext>
            </a:extLst>
          </p:cNvPr>
          <p:cNvSpPr/>
          <p:nvPr/>
        </p:nvSpPr>
        <p:spPr>
          <a:xfrm>
            <a:off x="308225" y="207195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36C0942C-CBAB-244D-B501-550995F5C1D0}"/>
              </a:ext>
            </a:extLst>
          </p:cNvPr>
          <p:cNvSpPr/>
          <p:nvPr/>
        </p:nvSpPr>
        <p:spPr>
          <a:xfrm>
            <a:off x="308225" y="265587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8C8F4E0-1B88-494C-BE60-DC04E1B82E51}"/>
              </a:ext>
            </a:extLst>
          </p:cNvPr>
          <p:cNvSpPr/>
          <p:nvPr/>
        </p:nvSpPr>
        <p:spPr>
          <a:xfrm>
            <a:off x="308225" y="3239786"/>
            <a:ext cx="2311685" cy="48288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8B697A6-743E-1C46-843C-8E2679176BA3}"/>
              </a:ext>
            </a:extLst>
          </p:cNvPr>
          <p:cNvSpPr/>
          <p:nvPr/>
        </p:nvSpPr>
        <p:spPr>
          <a:xfrm>
            <a:off x="308225" y="382370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a:extLst>
              <a:ext uri="{FF2B5EF4-FFF2-40B4-BE49-F238E27FC236}">
                <a16:creationId xmlns:a16="http://schemas.microsoft.com/office/drawing/2014/main" id="{4039A35E-211E-9344-9D81-C41E346EF712}"/>
              </a:ext>
            </a:extLst>
          </p:cNvPr>
          <p:cNvSpPr/>
          <p:nvPr/>
        </p:nvSpPr>
        <p:spPr>
          <a:xfrm>
            <a:off x="308225" y="4404190"/>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redondeado 12">
            <a:extLst>
              <a:ext uri="{FF2B5EF4-FFF2-40B4-BE49-F238E27FC236}">
                <a16:creationId xmlns:a16="http://schemas.microsoft.com/office/drawing/2014/main" id="{5F58FFBB-F1EA-ED4C-B006-E8B7389BD970}"/>
              </a:ext>
            </a:extLst>
          </p:cNvPr>
          <p:cNvSpPr/>
          <p:nvPr/>
        </p:nvSpPr>
        <p:spPr>
          <a:xfrm>
            <a:off x="2895052" y="1606372"/>
            <a:ext cx="5128293" cy="3030875"/>
          </a:xfrm>
          <a:prstGeom prst="roundRect">
            <a:avLst>
              <a:gd name="adj" fmla="val 2995"/>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C639B21B-E266-9548-9865-971FF4B513D0}"/>
              </a:ext>
            </a:extLst>
          </p:cNvPr>
          <p:cNvSpPr/>
          <p:nvPr/>
        </p:nvSpPr>
        <p:spPr>
          <a:xfrm>
            <a:off x="445198" y="1025206"/>
            <a:ext cx="2037737"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no planificadas</a:t>
            </a:r>
            <a:endParaRPr lang="es-CO" sz="1000" b="1" dirty="0"/>
          </a:p>
        </p:txBody>
      </p:sp>
      <p:sp>
        <p:nvSpPr>
          <p:cNvPr id="4" name="Rectángulo 3">
            <a:extLst>
              <a:ext uri="{FF2B5EF4-FFF2-40B4-BE49-F238E27FC236}">
                <a16:creationId xmlns:a16="http://schemas.microsoft.com/office/drawing/2014/main" id="{CD2F0D02-30AC-1B49-AD40-CFE9FB78C67E}"/>
              </a:ext>
            </a:extLst>
          </p:cNvPr>
          <p:cNvSpPr/>
          <p:nvPr/>
        </p:nvSpPr>
        <p:spPr>
          <a:xfrm>
            <a:off x="3130389" y="1918240"/>
            <a:ext cx="4657618" cy="2388346"/>
          </a:xfrm>
          <a:prstGeom prst="rect">
            <a:avLst/>
          </a:prstGeom>
        </p:spPr>
        <p:txBody>
          <a:bodyPr wrap="square">
            <a:spAutoFit/>
          </a:bodyPr>
          <a:lstStyle/>
          <a:p>
            <a:pPr lvl="0" algn="just">
              <a:lnSpc>
                <a:spcPct val="115000"/>
              </a:lnSpc>
            </a:pPr>
            <a:r>
              <a:rPr lang="es-CO" b="1" dirty="0">
                <a:latin typeface="Arial" panose="020B0604020202020204" pitchFamily="34" charset="0"/>
                <a:ea typeface="Arial" panose="020B0604020202020204" pitchFamily="34" charset="0"/>
              </a:rPr>
              <a:t>Interrupciones del suministro de conectividad</a:t>
            </a:r>
          </a:p>
          <a:p>
            <a:pPr lvl="0" algn="just">
              <a:lnSpc>
                <a:spcPct val="115000"/>
              </a:lnSpc>
            </a:pPr>
            <a:endParaRPr lang="es-CO"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Es importante tener en cuenta que para este tipo de inconvenientes se debe contar con planes de respaldo. por ejemplo, algunas empresas optan por dar planes de internet o conectividad a sus empleados para que se mantengan conectados siempre por si, en algún momento llega, a fallar el sistema principal de conectividad de la empresa. También se puede contratar un segundo servicio con otro operador ojala con una tecnología diferente a la que tiene el principal suministro de conectividad.</a:t>
            </a:r>
          </a:p>
        </p:txBody>
      </p:sp>
      <p:sp>
        <p:nvSpPr>
          <p:cNvPr id="16" name="Rectángulo 15">
            <a:extLst>
              <a:ext uri="{FF2B5EF4-FFF2-40B4-BE49-F238E27FC236}">
                <a16:creationId xmlns:a16="http://schemas.microsoft.com/office/drawing/2014/main" id="{EB11A79F-277D-D74D-85C4-675F49ABF92A}"/>
              </a:ext>
            </a:extLst>
          </p:cNvPr>
          <p:cNvSpPr/>
          <p:nvPr/>
        </p:nvSpPr>
        <p:spPr>
          <a:xfrm>
            <a:off x="469883" y="1606372"/>
            <a:ext cx="994183"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Ciberataques</a:t>
            </a:r>
            <a:endParaRPr lang="es-CO" sz="1000" b="1" dirty="0"/>
          </a:p>
        </p:txBody>
      </p:sp>
      <p:sp>
        <p:nvSpPr>
          <p:cNvPr id="17" name="Rectángulo 16">
            <a:extLst>
              <a:ext uri="{FF2B5EF4-FFF2-40B4-BE49-F238E27FC236}">
                <a16:creationId xmlns:a16="http://schemas.microsoft.com/office/drawing/2014/main" id="{74D7BF77-8410-FE4C-8EA9-7DA2A21A021E}"/>
              </a:ext>
            </a:extLst>
          </p:cNvPr>
          <p:cNvSpPr/>
          <p:nvPr/>
        </p:nvSpPr>
        <p:spPr>
          <a:xfrm>
            <a:off x="423729" y="2190287"/>
            <a:ext cx="2241319" cy="246221"/>
          </a:xfrm>
          <a:prstGeom prst="rect">
            <a:avLst/>
          </a:prstGeom>
        </p:spPr>
        <p:txBody>
          <a:bodyPr wrap="none">
            <a:spAutoFit/>
          </a:bodyPr>
          <a:lstStyle/>
          <a:p>
            <a:r>
              <a:rPr lang="es-CO" sz="1000" b="1" dirty="0">
                <a:solidFill>
                  <a:schemeClr val="tx1"/>
                </a:solidFill>
                <a:latin typeface="Arial" panose="020B0604020202020204" pitchFamily="34" charset="0"/>
                <a:ea typeface="Arial" panose="020B0604020202020204" pitchFamily="34" charset="0"/>
              </a:rPr>
              <a:t>Malas condiciones climatológicas</a:t>
            </a:r>
            <a:endParaRPr lang="es-CO" sz="1000" b="1" dirty="0">
              <a:solidFill>
                <a:schemeClr val="tx1"/>
              </a:solidFill>
            </a:endParaRPr>
          </a:p>
        </p:txBody>
      </p:sp>
      <p:sp>
        <p:nvSpPr>
          <p:cNvPr id="18" name="Rectángulo 17">
            <a:extLst>
              <a:ext uri="{FF2B5EF4-FFF2-40B4-BE49-F238E27FC236}">
                <a16:creationId xmlns:a16="http://schemas.microsoft.com/office/drawing/2014/main" id="{1D16DF02-6014-3D46-B3C6-093E873E669C}"/>
              </a:ext>
            </a:extLst>
          </p:cNvPr>
          <p:cNvSpPr/>
          <p:nvPr/>
        </p:nvSpPr>
        <p:spPr>
          <a:xfrm>
            <a:off x="388163" y="2774202"/>
            <a:ext cx="2236510"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del fluido eléctrico</a:t>
            </a:r>
            <a:endParaRPr lang="es-CO" sz="1000" b="1" dirty="0"/>
          </a:p>
        </p:txBody>
      </p:sp>
      <p:sp>
        <p:nvSpPr>
          <p:cNvPr id="20" name="Rectángulo 19">
            <a:extLst>
              <a:ext uri="{FF2B5EF4-FFF2-40B4-BE49-F238E27FC236}">
                <a16:creationId xmlns:a16="http://schemas.microsoft.com/office/drawing/2014/main" id="{738B4259-9289-9E4E-97B3-8599EEA3292E}"/>
              </a:ext>
            </a:extLst>
          </p:cNvPr>
          <p:cNvSpPr/>
          <p:nvPr/>
        </p:nvSpPr>
        <p:spPr>
          <a:xfrm>
            <a:off x="423729" y="3270609"/>
            <a:ext cx="1861877" cy="400110"/>
          </a:xfrm>
          <a:prstGeom prst="rect">
            <a:avLst/>
          </a:prstGeom>
        </p:spPr>
        <p:txBody>
          <a:bodyPr wrap="square">
            <a:spAutoFit/>
          </a:bodyPr>
          <a:lstStyle/>
          <a:p>
            <a:r>
              <a:rPr lang="es-CO" sz="1000" b="1" dirty="0">
                <a:latin typeface="Arial" panose="020B0604020202020204" pitchFamily="34" charset="0"/>
                <a:ea typeface="Arial" panose="020B0604020202020204" pitchFamily="34" charset="0"/>
              </a:rPr>
              <a:t>Interrupciones del suministro de conectividad</a:t>
            </a:r>
            <a:endParaRPr lang="es-CO" sz="1000" b="1" dirty="0"/>
          </a:p>
        </p:txBody>
      </p:sp>
      <p:sp>
        <p:nvSpPr>
          <p:cNvPr id="21" name="Rectángulo 20">
            <a:extLst>
              <a:ext uri="{FF2B5EF4-FFF2-40B4-BE49-F238E27FC236}">
                <a16:creationId xmlns:a16="http://schemas.microsoft.com/office/drawing/2014/main" id="{BB8CB75C-A0FC-D043-BA83-26C19FB55689}"/>
              </a:ext>
            </a:extLst>
          </p:cNvPr>
          <p:cNvSpPr/>
          <p:nvPr/>
        </p:nvSpPr>
        <p:spPr>
          <a:xfrm>
            <a:off x="464745" y="3962210"/>
            <a:ext cx="1369286"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Incidentes de salud</a:t>
            </a:r>
            <a:endParaRPr lang="es-CO" sz="1000" b="1" dirty="0"/>
          </a:p>
        </p:txBody>
      </p:sp>
      <p:sp>
        <p:nvSpPr>
          <p:cNvPr id="22" name="Rectángulo 21">
            <a:extLst>
              <a:ext uri="{FF2B5EF4-FFF2-40B4-BE49-F238E27FC236}">
                <a16:creationId xmlns:a16="http://schemas.microsoft.com/office/drawing/2014/main" id="{8135E6A8-2F7D-F84D-8D36-63C0891841AD}"/>
              </a:ext>
            </a:extLst>
          </p:cNvPr>
          <p:cNvSpPr/>
          <p:nvPr/>
        </p:nvSpPr>
        <p:spPr>
          <a:xfrm>
            <a:off x="510903" y="4522521"/>
            <a:ext cx="1399742"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Actos de terrorismo</a:t>
            </a:r>
            <a:endParaRPr lang="es-CO" sz="1000" b="1" dirty="0"/>
          </a:p>
        </p:txBody>
      </p:sp>
    </p:spTree>
    <p:extLst>
      <p:ext uri="{BB962C8B-B14F-4D97-AF65-F5344CB8AC3E}">
        <p14:creationId xmlns:p14="http://schemas.microsoft.com/office/powerpoint/2010/main" val="154524134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6C088F58-5C26-4D44-B078-16F454CCC051}"/>
              </a:ext>
            </a:extLst>
          </p:cNvPr>
          <p:cNvSpPr/>
          <p:nvPr/>
        </p:nvSpPr>
        <p:spPr>
          <a:xfrm>
            <a:off x="308225" y="90412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C4ABB20-E95E-AB47-A4B2-2578E24B50E0}"/>
              </a:ext>
            </a:extLst>
          </p:cNvPr>
          <p:cNvSpPr/>
          <p:nvPr/>
        </p:nvSpPr>
        <p:spPr>
          <a:xfrm>
            <a:off x="308225" y="148804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E0B1A43B-25B8-594D-9C13-CFCF5B7A5B5A}"/>
              </a:ext>
            </a:extLst>
          </p:cNvPr>
          <p:cNvSpPr/>
          <p:nvPr/>
        </p:nvSpPr>
        <p:spPr>
          <a:xfrm>
            <a:off x="308225" y="207195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36C0942C-CBAB-244D-B501-550995F5C1D0}"/>
              </a:ext>
            </a:extLst>
          </p:cNvPr>
          <p:cNvSpPr/>
          <p:nvPr/>
        </p:nvSpPr>
        <p:spPr>
          <a:xfrm>
            <a:off x="308225" y="265587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8C8F4E0-1B88-494C-BE60-DC04E1B82E51}"/>
              </a:ext>
            </a:extLst>
          </p:cNvPr>
          <p:cNvSpPr/>
          <p:nvPr/>
        </p:nvSpPr>
        <p:spPr>
          <a:xfrm>
            <a:off x="308225" y="323978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8B697A6-743E-1C46-843C-8E2679176BA3}"/>
              </a:ext>
            </a:extLst>
          </p:cNvPr>
          <p:cNvSpPr/>
          <p:nvPr/>
        </p:nvSpPr>
        <p:spPr>
          <a:xfrm>
            <a:off x="308225" y="3823701"/>
            <a:ext cx="2311685" cy="48288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a:extLst>
              <a:ext uri="{FF2B5EF4-FFF2-40B4-BE49-F238E27FC236}">
                <a16:creationId xmlns:a16="http://schemas.microsoft.com/office/drawing/2014/main" id="{4039A35E-211E-9344-9D81-C41E346EF712}"/>
              </a:ext>
            </a:extLst>
          </p:cNvPr>
          <p:cNvSpPr/>
          <p:nvPr/>
        </p:nvSpPr>
        <p:spPr>
          <a:xfrm>
            <a:off x="308225" y="4404190"/>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redondeado 12">
            <a:extLst>
              <a:ext uri="{FF2B5EF4-FFF2-40B4-BE49-F238E27FC236}">
                <a16:creationId xmlns:a16="http://schemas.microsoft.com/office/drawing/2014/main" id="{5F58FFBB-F1EA-ED4C-B006-E8B7389BD970}"/>
              </a:ext>
            </a:extLst>
          </p:cNvPr>
          <p:cNvSpPr/>
          <p:nvPr/>
        </p:nvSpPr>
        <p:spPr>
          <a:xfrm>
            <a:off x="2895052" y="2436508"/>
            <a:ext cx="5128293" cy="3280703"/>
          </a:xfrm>
          <a:prstGeom prst="roundRect">
            <a:avLst>
              <a:gd name="adj" fmla="val 2995"/>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C639B21B-E266-9548-9865-971FF4B513D0}"/>
              </a:ext>
            </a:extLst>
          </p:cNvPr>
          <p:cNvSpPr/>
          <p:nvPr/>
        </p:nvSpPr>
        <p:spPr>
          <a:xfrm>
            <a:off x="445198" y="1025206"/>
            <a:ext cx="2037737"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no planificadas</a:t>
            </a:r>
            <a:endParaRPr lang="es-CO" sz="1000" b="1" dirty="0"/>
          </a:p>
        </p:txBody>
      </p:sp>
      <p:sp>
        <p:nvSpPr>
          <p:cNvPr id="4" name="Rectángulo 3">
            <a:extLst>
              <a:ext uri="{FF2B5EF4-FFF2-40B4-BE49-F238E27FC236}">
                <a16:creationId xmlns:a16="http://schemas.microsoft.com/office/drawing/2014/main" id="{CD2F0D02-30AC-1B49-AD40-CFE9FB78C67E}"/>
              </a:ext>
            </a:extLst>
          </p:cNvPr>
          <p:cNvSpPr/>
          <p:nvPr/>
        </p:nvSpPr>
        <p:spPr>
          <a:xfrm>
            <a:off x="3130389" y="2748376"/>
            <a:ext cx="4657618" cy="2788456"/>
          </a:xfrm>
          <a:prstGeom prst="rect">
            <a:avLst/>
          </a:prstGeom>
        </p:spPr>
        <p:txBody>
          <a:bodyPr wrap="square">
            <a:spAutoFit/>
          </a:bodyPr>
          <a:lstStyle/>
          <a:p>
            <a:pPr lvl="0" algn="just">
              <a:lnSpc>
                <a:spcPct val="115000"/>
              </a:lnSpc>
            </a:pPr>
            <a:r>
              <a:rPr lang="es-CO" b="1" dirty="0">
                <a:latin typeface="Arial" panose="020B0604020202020204" pitchFamily="34" charset="0"/>
                <a:ea typeface="Arial" panose="020B0604020202020204" pitchFamily="34" charset="0"/>
              </a:rPr>
              <a:t>Incidentes de salud</a:t>
            </a:r>
          </a:p>
          <a:p>
            <a:pPr lvl="0" algn="just">
              <a:lnSpc>
                <a:spcPct val="115000"/>
              </a:lnSpc>
            </a:pPr>
            <a:endParaRPr lang="es-CO"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Este factor está más conectado con los integrantes del equipo de trabajo y todo lo relacionado con seguridad y salud en el trabajo. Uno de los sucesos complejos para un proyecto o implementación de los procesos del SGCN es que el personal clave sufra alguna enfermedad o problema d salud, ya que puede llegar a complicar de una manera sustancial el proceso; por esta razón dentro de la planificación se deben tomar medidas para asumir estos riesgos que, aunque pueden ser controlables en el tiempo, pueden afectar de manera significativa el correcto funcionamiento del SGCN.</a:t>
            </a:r>
          </a:p>
        </p:txBody>
      </p:sp>
      <p:sp>
        <p:nvSpPr>
          <p:cNvPr id="16" name="Rectángulo 15">
            <a:extLst>
              <a:ext uri="{FF2B5EF4-FFF2-40B4-BE49-F238E27FC236}">
                <a16:creationId xmlns:a16="http://schemas.microsoft.com/office/drawing/2014/main" id="{EB11A79F-277D-D74D-85C4-675F49ABF92A}"/>
              </a:ext>
            </a:extLst>
          </p:cNvPr>
          <p:cNvSpPr/>
          <p:nvPr/>
        </p:nvSpPr>
        <p:spPr>
          <a:xfrm>
            <a:off x="469883" y="1606372"/>
            <a:ext cx="994183"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Ciberataques</a:t>
            </a:r>
            <a:endParaRPr lang="es-CO" sz="1000" b="1" dirty="0"/>
          </a:p>
        </p:txBody>
      </p:sp>
      <p:sp>
        <p:nvSpPr>
          <p:cNvPr id="17" name="Rectángulo 16">
            <a:extLst>
              <a:ext uri="{FF2B5EF4-FFF2-40B4-BE49-F238E27FC236}">
                <a16:creationId xmlns:a16="http://schemas.microsoft.com/office/drawing/2014/main" id="{74D7BF77-8410-FE4C-8EA9-7DA2A21A021E}"/>
              </a:ext>
            </a:extLst>
          </p:cNvPr>
          <p:cNvSpPr/>
          <p:nvPr/>
        </p:nvSpPr>
        <p:spPr>
          <a:xfrm>
            <a:off x="423729" y="2190287"/>
            <a:ext cx="2241319" cy="246221"/>
          </a:xfrm>
          <a:prstGeom prst="rect">
            <a:avLst/>
          </a:prstGeom>
        </p:spPr>
        <p:txBody>
          <a:bodyPr wrap="none">
            <a:spAutoFit/>
          </a:bodyPr>
          <a:lstStyle/>
          <a:p>
            <a:r>
              <a:rPr lang="es-CO" sz="1000" b="1" dirty="0">
                <a:solidFill>
                  <a:schemeClr val="tx1"/>
                </a:solidFill>
                <a:latin typeface="Arial" panose="020B0604020202020204" pitchFamily="34" charset="0"/>
                <a:ea typeface="Arial" panose="020B0604020202020204" pitchFamily="34" charset="0"/>
              </a:rPr>
              <a:t>Malas condiciones climatológicas</a:t>
            </a:r>
            <a:endParaRPr lang="es-CO" sz="1000" b="1" dirty="0">
              <a:solidFill>
                <a:schemeClr val="tx1"/>
              </a:solidFill>
            </a:endParaRPr>
          </a:p>
        </p:txBody>
      </p:sp>
      <p:sp>
        <p:nvSpPr>
          <p:cNvPr id="18" name="Rectángulo 17">
            <a:extLst>
              <a:ext uri="{FF2B5EF4-FFF2-40B4-BE49-F238E27FC236}">
                <a16:creationId xmlns:a16="http://schemas.microsoft.com/office/drawing/2014/main" id="{1D16DF02-6014-3D46-B3C6-093E873E669C}"/>
              </a:ext>
            </a:extLst>
          </p:cNvPr>
          <p:cNvSpPr/>
          <p:nvPr/>
        </p:nvSpPr>
        <p:spPr>
          <a:xfrm>
            <a:off x="388163" y="2774202"/>
            <a:ext cx="2236510"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del fluido eléctrico</a:t>
            </a:r>
            <a:endParaRPr lang="es-CO" sz="1000" b="1" dirty="0"/>
          </a:p>
        </p:txBody>
      </p:sp>
      <p:sp>
        <p:nvSpPr>
          <p:cNvPr id="20" name="Rectángulo 19">
            <a:extLst>
              <a:ext uri="{FF2B5EF4-FFF2-40B4-BE49-F238E27FC236}">
                <a16:creationId xmlns:a16="http://schemas.microsoft.com/office/drawing/2014/main" id="{738B4259-9289-9E4E-97B3-8599EEA3292E}"/>
              </a:ext>
            </a:extLst>
          </p:cNvPr>
          <p:cNvSpPr/>
          <p:nvPr/>
        </p:nvSpPr>
        <p:spPr>
          <a:xfrm>
            <a:off x="423729" y="3270609"/>
            <a:ext cx="1861877" cy="400110"/>
          </a:xfrm>
          <a:prstGeom prst="rect">
            <a:avLst/>
          </a:prstGeom>
        </p:spPr>
        <p:txBody>
          <a:bodyPr wrap="square">
            <a:spAutoFit/>
          </a:bodyPr>
          <a:lstStyle/>
          <a:p>
            <a:r>
              <a:rPr lang="es-CO" sz="1000" b="1" dirty="0">
                <a:latin typeface="Arial" panose="020B0604020202020204" pitchFamily="34" charset="0"/>
                <a:ea typeface="Arial" panose="020B0604020202020204" pitchFamily="34" charset="0"/>
              </a:rPr>
              <a:t>Interrupciones del suministro de conectividad</a:t>
            </a:r>
            <a:endParaRPr lang="es-CO" sz="1000" b="1" dirty="0"/>
          </a:p>
        </p:txBody>
      </p:sp>
      <p:sp>
        <p:nvSpPr>
          <p:cNvPr id="21" name="Rectángulo 20">
            <a:extLst>
              <a:ext uri="{FF2B5EF4-FFF2-40B4-BE49-F238E27FC236}">
                <a16:creationId xmlns:a16="http://schemas.microsoft.com/office/drawing/2014/main" id="{02E5D458-B32C-AF4A-B51B-E16C9A44A5DA}"/>
              </a:ext>
            </a:extLst>
          </p:cNvPr>
          <p:cNvSpPr/>
          <p:nvPr/>
        </p:nvSpPr>
        <p:spPr>
          <a:xfrm>
            <a:off x="464745" y="3962210"/>
            <a:ext cx="1369286"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Incidentes de salud</a:t>
            </a:r>
            <a:endParaRPr lang="es-CO" sz="1000" b="1" dirty="0"/>
          </a:p>
        </p:txBody>
      </p:sp>
      <p:sp>
        <p:nvSpPr>
          <p:cNvPr id="22" name="Rectángulo 21">
            <a:extLst>
              <a:ext uri="{FF2B5EF4-FFF2-40B4-BE49-F238E27FC236}">
                <a16:creationId xmlns:a16="http://schemas.microsoft.com/office/drawing/2014/main" id="{D4DE93B6-BB51-8242-98D7-65F39E51D095}"/>
              </a:ext>
            </a:extLst>
          </p:cNvPr>
          <p:cNvSpPr/>
          <p:nvPr/>
        </p:nvSpPr>
        <p:spPr>
          <a:xfrm>
            <a:off x="510903" y="4522521"/>
            <a:ext cx="1399742"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Actos de terrorismo</a:t>
            </a:r>
            <a:endParaRPr lang="es-CO" sz="1000" b="1" dirty="0"/>
          </a:p>
        </p:txBody>
      </p:sp>
    </p:spTree>
    <p:extLst>
      <p:ext uri="{BB962C8B-B14F-4D97-AF65-F5344CB8AC3E}">
        <p14:creationId xmlns:p14="http://schemas.microsoft.com/office/powerpoint/2010/main" val="489249918"/>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6C088F58-5C26-4D44-B078-16F454CCC051}"/>
              </a:ext>
            </a:extLst>
          </p:cNvPr>
          <p:cNvSpPr/>
          <p:nvPr/>
        </p:nvSpPr>
        <p:spPr>
          <a:xfrm>
            <a:off x="308225" y="90412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C4ABB20-E95E-AB47-A4B2-2578E24B50E0}"/>
              </a:ext>
            </a:extLst>
          </p:cNvPr>
          <p:cNvSpPr/>
          <p:nvPr/>
        </p:nvSpPr>
        <p:spPr>
          <a:xfrm>
            <a:off x="308225" y="148804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E0B1A43B-25B8-594D-9C13-CFCF5B7A5B5A}"/>
              </a:ext>
            </a:extLst>
          </p:cNvPr>
          <p:cNvSpPr/>
          <p:nvPr/>
        </p:nvSpPr>
        <p:spPr>
          <a:xfrm>
            <a:off x="308225" y="207195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36C0942C-CBAB-244D-B501-550995F5C1D0}"/>
              </a:ext>
            </a:extLst>
          </p:cNvPr>
          <p:cNvSpPr/>
          <p:nvPr/>
        </p:nvSpPr>
        <p:spPr>
          <a:xfrm>
            <a:off x="308225" y="265587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8C8F4E0-1B88-494C-BE60-DC04E1B82E51}"/>
              </a:ext>
            </a:extLst>
          </p:cNvPr>
          <p:cNvSpPr/>
          <p:nvPr/>
        </p:nvSpPr>
        <p:spPr>
          <a:xfrm>
            <a:off x="308225" y="3239786"/>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8B697A6-743E-1C46-843C-8E2679176BA3}"/>
              </a:ext>
            </a:extLst>
          </p:cNvPr>
          <p:cNvSpPr/>
          <p:nvPr/>
        </p:nvSpPr>
        <p:spPr>
          <a:xfrm>
            <a:off x="308225" y="3823701"/>
            <a:ext cx="2311685" cy="4828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a:extLst>
              <a:ext uri="{FF2B5EF4-FFF2-40B4-BE49-F238E27FC236}">
                <a16:creationId xmlns:a16="http://schemas.microsoft.com/office/drawing/2014/main" id="{4039A35E-211E-9344-9D81-C41E346EF712}"/>
              </a:ext>
            </a:extLst>
          </p:cNvPr>
          <p:cNvSpPr/>
          <p:nvPr/>
        </p:nvSpPr>
        <p:spPr>
          <a:xfrm>
            <a:off x="308225" y="4404190"/>
            <a:ext cx="2311685" cy="48288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redondeado 12">
            <a:extLst>
              <a:ext uri="{FF2B5EF4-FFF2-40B4-BE49-F238E27FC236}">
                <a16:creationId xmlns:a16="http://schemas.microsoft.com/office/drawing/2014/main" id="{5F58FFBB-F1EA-ED4C-B006-E8B7389BD970}"/>
              </a:ext>
            </a:extLst>
          </p:cNvPr>
          <p:cNvSpPr/>
          <p:nvPr/>
        </p:nvSpPr>
        <p:spPr>
          <a:xfrm>
            <a:off x="2895052" y="742950"/>
            <a:ext cx="5128293" cy="4974262"/>
          </a:xfrm>
          <a:prstGeom prst="roundRect">
            <a:avLst>
              <a:gd name="adj" fmla="val 2995"/>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C639B21B-E266-9548-9865-971FF4B513D0}"/>
              </a:ext>
            </a:extLst>
          </p:cNvPr>
          <p:cNvSpPr/>
          <p:nvPr/>
        </p:nvSpPr>
        <p:spPr>
          <a:xfrm>
            <a:off x="445198" y="1025206"/>
            <a:ext cx="2037737"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no planificadas</a:t>
            </a:r>
            <a:endParaRPr lang="es-CO" sz="1000" b="1" dirty="0"/>
          </a:p>
        </p:txBody>
      </p:sp>
      <p:sp>
        <p:nvSpPr>
          <p:cNvPr id="4" name="Rectángulo 3">
            <a:extLst>
              <a:ext uri="{FF2B5EF4-FFF2-40B4-BE49-F238E27FC236}">
                <a16:creationId xmlns:a16="http://schemas.microsoft.com/office/drawing/2014/main" id="{CD2F0D02-30AC-1B49-AD40-CFE9FB78C67E}"/>
              </a:ext>
            </a:extLst>
          </p:cNvPr>
          <p:cNvSpPr/>
          <p:nvPr/>
        </p:nvSpPr>
        <p:spPr>
          <a:xfrm>
            <a:off x="3063705" y="903947"/>
            <a:ext cx="4790986" cy="4588949"/>
          </a:xfrm>
          <a:prstGeom prst="rect">
            <a:avLst/>
          </a:prstGeom>
        </p:spPr>
        <p:txBody>
          <a:bodyPr wrap="square">
            <a:spAutoFit/>
          </a:bodyPr>
          <a:lstStyle/>
          <a:p>
            <a:pPr lvl="0" algn="just">
              <a:lnSpc>
                <a:spcPct val="115000"/>
              </a:lnSpc>
            </a:pPr>
            <a:r>
              <a:rPr lang="es-CO" b="1" dirty="0">
                <a:latin typeface="Arial" panose="020B0604020202020204" pitchFamily="34" charset="0"/>
                <a:ea typeface="Arial" panose="020B0604020202020204" pitchFamily="34" charset="0"/>
              </a:rPr>
              <a:t>Actos de terrorismo</a:t>
            </a:r>
          </a:p>
          <a:p>
            <a:pPr lvl="0" algn="just">
              <a:lnSpc>
                <a:spcPct val="115000"/>
              </a:lnSpc>
            </a:pPr>
            <a:endParaRPr lang="es-CO"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El terrorismo se ha tomado un gran numero de actividades en el mundo.  No se le puede mirar solo como ataques específicos a empresas e instalaciones sino también en contra de los miembros del equipo por la labor que desempeña en los procesos de negocio.</a:t>
            </a:r>
          </a:p>
          <a:p>
            <a:pPr lvl="0" algn="just"/>
            <a:endParaRPr lang="es-CO" sz="1300"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Ejemplos de ello puede ser que el jefe de seguridad de la información en la empresa sea amenazado para que </a:t>
            </a:r>
            <a:r>
              <a:rPr lang="es-CO" sz="1300">
                <a:latin typeface="Arial" panose="020B0604020202020204" pitchFamily="34" charset="0"/>
                <a:ea typeface="Arial" panose="020B0604020202020204" pitchFamily="34" charset="0"/>
              </a:rPr>
              <a:t>venda </a:t>
            </a:r>
            <a:r>
              <a:rPr lang="es-CO" sz="1300" smtClean="0">
                <a:latin typeface="Arial" panose="020B0604020202020204" pitchFamily="34" charset="0"/>
                <a:ea typeface="Arial" panose="020B0604020202020204" pitchFamily="34" charset="0"/>
              </a:rPr>
              <a:t>datos </a:t>
            </a:r>
            <a:r>
              <a:rPr lang="es-CO" sz="1300" dirty="0">
                <a:latin typeface="Arial" panose="020B0604020202020204" pitchFamily="34" charset="0"/>
                <a:ea typeface="Arial" panose="020B0604020202020204" pitchFamily="34" charset="0"/>
              </a:rPr>
              <a:t>o para que dé acceso a los sistemas de información principales de la organización o que un empleado, que se sienta mal dentro de la organización, puede generar un hueco de seguridad que puede afectar de manera significativa el proceso.</a:t>
            </a:r>
          </a:p>
          <a:p>
            <a:pPr lvl="0" algn="just"/>
            <a:endParaRPr lang="es-CO" sz="1300" dirty="0">
              <a:latin typeface="Arial" panose="020B0604020202020204" pitchFamily="34" charset="0"/>
              <a:ea typeface="Arial" panose="020B0604020202020204" pitchFamily="34" charset="0"/>
            </a:endParaRPr>
          </a:p>
          <a:p>
            <a:pPr lvl="0" algn="just"/>
            <a:r>
              <a:rPr lang="es-CO" sz="1300" dirty="0">
                <a:latin typeface="Arial" panose="020B0604020202020204" pitchFamily="34" charset="0"/>
                <a:ea typeface="Arial" panose="020B0604020202020204" pitchFamily="34" charset="0"/>
              </a:rPr>
              <a:t>Es importante implementar desde el SGCN un protocolo que se active cuando alguno de estos sucesos ocurran. Este protocolo debe contener los pasos a seguir y una ruta de prevención con respecto a estos asuntos de seguridad que también pueden estar relacionados con la infraestructura de la empresa la cual se puede ver comprometida por estos actos.</a:t>
            </a:r>
          </a:p>
        </p:txBody>
      </p:sp>
      <p:sp>
        <p:nvSpPr>
          <p:cNvPr id="16" name="Rectángulo 15">
            <a:extLst>
              <a:ext uri="{FF2B5EF4-FFF2-40B4-BE49-F238E27FC236}">
                <a16:creationId xmlns:a16="http://schemas.microsoft.com/office/drawing/2014/main" id="{EB11A79F-277D-D74D-85C4-675F49ABF92A}"/>
              </a:ext>
            </a:extLst>
          </p:cNvPr>
          <p:cNvSpPr/>
          <p:nvPr/>
        </p:nvSpPr>
        <p:spPr>
          <a:xfrm>
            <a:off x="469883" y="1606372"/>
            <a:ext cx="994183"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Ciberataques</a:t>
            </a:r>
            <a:endParaRPr lang="es-CO" sz="1000" b="1" dirty="0"/>
          </a:p>
        </p:txBody>
      </p:sp>
      <p:sp>
        <p:nvSpPr>
          <p:cNvPr id="17" name="Rectángulo 16">
            <a:extLst>
              <a:ext uri="{FF2B5EF4-FFF2-40B4-BE49-F238E27FC236}">
                <a16:creationId xmlns:a16="http://schemas.microsoft.com/office/drawing/2014/main" id="{74D7BF77-8410-FE4C-8EA9-7DA2A21A021E}"/>
              </a:ext>
            </a:extLst>
          </p:cNvPr>
          <p:cNvSpPr/>
          <p:nvPr/>
        </p:nvSpPr>
        <p:spPr>
          <a:xfrm>
            <a:off x="423729" y="2190287"/>
            <a:ext cx="2241319" cy="246221"/>
          </a:xfrm>
          <a:prstGeom prst="rect">
            <a:avLst/>
          </a:prstGeom>
        </p:spPr>
        <p:txBody>
          <a:bodyPr wrap="none">
            <a:spAutoFit/>
          </a:bodyPr>
          <a:lstStyle/>
          <a:p>
            <a:r>
              <a:rPr lang="es-CO" sz="1000" b="1" dirty="0">
                <a:solidFill>
                  <a:schemeClr val="tx1"/>
                </a:solidFill>
                <a:latin typeface="Arial" panose="020B0604020202020204" pitchFamily="34" charset="0"/>
                <a:ea typeface="Arial" panose="020B0604020202020204" pitchFamily="34" charset="0"/>
              </a:rPr>
              <a:t>Malas condiciones climatológicas</a:t>
            </a:r>
            <a:endParaRPr lang="es-CO" sz="1000" b="1" dirty="0">
              <a:solidFill>
                <a:schemeClr val="tx1"/>
              </a:solidFill>
            </a:endParaRPr>
          </a:p>
        </p:txBody>
      </p:sp>
      <p:sp>
        <p:nvSpPr>
          <p:cNvPr id="18" name="Rectángulo 17">
            <a:extLst>
              <a:ext uri="{FF2B5EF4-FFF2-40B4-BE49-F238E27FC236}">
                <a16:creationId xmlns:a16="http://schemas.microsoft.com/office/drawing/2014/main" id="{1D16DF02-6014-3D46-B3C6-093E873E669C}"/>
              </a:ext>
            </a:extLst>
          </p:cNvPr>
          <p:cNvSpPr/>
          <p:nvPr/>
        </p:nvSpPr>
        <p:spPr>
          <a:xfrm>
            <a:off x="388163" y="2774202"/>
            <a:ext cx="2236510"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Interrupciones del fluido eléctrico</a:t>
            </a:r>
            <a:endParaRPr lang="es-CO" sz="1000" b="1" dirty="0"/>
          </a:p>
        </p:txBody>
      </p:sp>
      <p:sp>
        <p:nvSpPr>
          <p:cNvPr id="20" name="Rectángulo 19">
            <a:extLst>
              <a:ext uri="{FF2B5EF4-FFF2-40B4-BE49-F238E27FC236}">
                <a16:creationId xmlns:a16="http://schemas.microsoft.com/office/drawing/2014/main" id="{738B4259-9289-9E4E-97B3-8599EEA3292E}"/>
              </a:ext>
            </a:extLst>
          </p:cNvPr>
          <p:cNvSpPr/>
          <p:nvPr/>
        </p:nvSpPr>
        <p:spPr>
          <a:xfrm>
            <a:off x="423729" y="3270609"/>
            <a:ext cx="1861877" cy="400110"/>
          </a:xfrm>
          <a:prstGeom prst="rect">
            <a:avLst/>
          </a:prstGeom>
        </p:spPr>
        <p:txBody>
          <a:bodyPr wrap="square">
            <a:spAutoFit/>
          </a:bodyPr>
          <a:lstStyle/>
          <a:p>
            <a:r>
              <a:rPr lang="es-CO" sz="1000" b="1" dirty="0">
                <a:latin typeface="Arial" panose="020B0604020202020204" pitchFamily="34" charset="0"/>
                <a:ea typeface="Arial" panose="020B0604020202020204" pitchFamily="34" charset="0"/>
              </a:rPr>
              <a:t>Interrupciones del suministro de conectividad</a:t>
            </a:r>
            <a:endParaRPr lang="es-CO" sz="1000" b="1" dirty="0"/>
          </a:p>
        </p:txBody>
      </p:sp>
      <p:sp>
        <p:nvSpPr>
          <p:cNvPr id="21" name="Rectángulo 20">
            <a:extLst>
              <a:ext uri="{FF2B5EF4-FFF2-40B4-BE49-F238E27FC236}">
                <a16:creationId xmlns:a16="http://schemas.microsoft.com/office/drawing/2014/main" id="{02E5D458-B32C-AF4A-B51B-E16C9A44A5DA}"/>
              </a:ext>
            </a:extLst>
          </p:cNvPr>
          <p:cNvSpPr/>
          <p:nvPr/>
        </p:nvSpPr>
        <p:spPr>
          <a:xfrm>
            <a:off x="464745" y="3962210"/>
            <a:ext cx="1369286"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Incidentes de salud</a:t>
            </a:r>
            <a:endParaRPr lang="es-CO" sz="1000" b="1" dirty="0"/>
          </a:p>
        </p:txBody>
      </p:sp>
      <p:sp>
        <p:nvSpPr>
          <p:cNvPr id="22" name="Rectángulo 21">
            <a:extLst>
              <a:ext uri="{FF2B5EF4-FFF2-40B4-BE49-F238E27FC236}">
                <a16:creationId xmlns:a16="http://schemas.microsoft.com/office/drawing/2014/main" id="{1FB74C3B-DFE7-1744-9D2A-F9F016C96A5A}"/>
              </a:ext>
            </a:extLst>
          </p:cNvPr>
          <p:cNvSpPr/>
          <p:nvPr/>
        </p:nvSpPr>
        <p:spPr>
          <a:xfrm>
            <a:off x="510903" y="4522521"/>
            <a:ext cx="1399742" cy="246221"/>
          </a:xfrm>
          <a:prstGeom prst="rect">
            <a:avLst/>
          </a:prstGeom>
        </p:spPr>
        <p:txBody>
          <a:bodyPr wrap="none">
            <a:spAutoFit/>
          </a:bodyPr>
          <a:lstStyle/>
          <a:p>
            <a:r>
              <a:rPr lang="es-CO" sz="1000" b="1" dirty="0">
                <a:latin typeface="Arial" panose="020B0604020202020204" pitchFamily="34" charset="0"/>
                <a:ea typeface="Arial" panose="020B0604020202020204" pitchFamily="34" charset="0"/>
              </a:rPr>
              <a:t>Actos de terrorismo</a:t>
            </a:r>
            <a:endParaRPr lang="es-CO" sz="1000" b="1" dirty="0"/>
          </a:p>
        </p:txBody>
      </p:sp>
    </p:spTree>
    <p:extLst>
      <p:ext uri="{BB962C8B-B14F-4D97-AF65-F5344CB8AC3E}">
        <p14:creationId xmlns:p14="http://schemas.microsoft.com/office/powerpoint/2010/main" val="1181990192"/>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891</Words>
  <Application>Microsoft Office PowerPoint</Application>
  <PresentationFormat>Panorámica</PresentationFormat>
  <Paragraphs>94</Paragraphs>
  <Slides>8</Slides>
  <Notes>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22</cp:revision>
  <dcterms:modified xsi:type="dcterms:W3CDTF">2022-05-11T23:51:34Z</dcterms:modified>
</cp:coreProperties>
</file>