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8" r:id="rId2"/>
    <p:sldId id="260" r:id="rId3"/>
    <p:sldId id="263" r:id="rId4"/>
    <p:sldId id="264" r:id="rId5"/>
    <p:sldId id="265" r:id="rId6"/>
    <p:sldId id="266"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8686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4278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1342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2260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135909" y="2518399"/>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CF02_6_acordeón_pasos implantación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5"/>
          <p:cNvSpPr txBox="1"/>
          <p:nvPr/>
        </p:nvSpPr>
        <p:spPr>
          <a:xfrm>
            <a:off x="8467394" y="1176551"/>
            <a:ext cx="3510560" cy="3016199"/>
          </a:xfrm>
          <a:prstGeom prst="rect">
            <a:avLst/>
          </a:prstGeom>
          <a:noFill/>
          <a:ln>
            <a:noFill/>
          </a:ln>
        </p:spPr>
        <p:txBody>
          <a:bodyPr spcFirstLastPara="1" wrap="square" lIns="91425" tIns="45700" rIns="91425" bIns="45700" anchor="t" anchorCtr="0">
            <a:noAutofit/>
          </a:bodyPr>
          <a:lstStyle/>
          <a:p>
            <a:pPr>
              <a:buClr>
                <a:schemeClr val="dk1"/>
              </a:buClr>
              <a:buSzPts val="350"/>
            </a:pPr>
            <a:r>
              <a:rPr lang="es-ES" sz="1400" b="0" i="0" u="none" strike="noStrike" cap="none" dirty="0">
                <a:solidFill>
                  <a:schemeClr val="dk1"/>
                </a:solidFill>
                <a:latin typeface="Arial"/>
                <a:ea typeface="Arial"/>
                <a:cs typeface="Arial"/>
                <a:sym typeface="Arial"/>
              </a:rPr>
              <a:t>Favor adecuar contenido en la referencia: </a:t>
            </a:r>
            <a:r>
              <a:rPr lang="es-CO" b="1" dirty="0" err="1"/>
              <a:t>Acordion</a:t>
            </a:r>
            <a:r>
              <a:rPr lang="es-CO" b="1" dirty="0"/>
              <a:t> A tipo A</a:t>
            </a:r>
            <a:r>
              <a:rPr lang="es-CO" dirty="0">
                <a:solidFill>
                  <a:schemeClr val="dk1"/>
                </a:solidFill>
              </a:rPr>
              <a:t>. En total son cuatro pestañas.</a:t>
            </a:r>
            <a:endParaRPr lang="es-CO" b="1" dirty="0"/>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E679F54E-57EA-1C4F-B41A-6BCC8AC880A0}"/>
              </a:ext>
            </a:extLst>
          </p:cNvPr>
          <p:cNvSpPr/>
          <p:nvPr/>
        </p:nvSpPr>
        <p:spPr>
          <a:xfrm>
            <a:off x="584136" y="1823111"/>
            <a:ext cx="7161088" cy="59590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00885538-E3DE-4641-AEA4-C2EEA116D447}"/>
              </a:ext>
            </a:extLst>
          </p:cNvPr>
          <p:cNvSpPr/>
          <p:nvPr/>
        </p:nvSpPr>
        <p:spPr>
          <a:xfrm>
            <a:off x="584136" y="2540590"/>
            <a:ext cx="7161088" cy="59590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D04CB8F6-B577-7540-AEA5-9B69F835455B}"/>
              </a:ext>
            </a:extLst>
          </p:cNvPr>
          <p:cNvSpPr/>
          <p:nvPr/>
        </p:nvSpPr>
        <p:spPr>
          <a:xfrm>
            <a:off x="584136" y="3258069"/>
            <a:ext cx="7161088" cy="59590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a:extLst>
              <a:ext uri="{FF2B5EF4-FFF2-40B4-BE49-F238E27FC236}">
                <a16:creationId xmlns:a16="http://schemas.microsoft.com/office/drawing/2014/main" id="{64C3AEF4-BC37-C545-8DD4-6160569D52EA}"/>
              </a:ext>
            </a:extLst>
          </p:cNvPr>
          <p:cNvSpPr/>
          <p:nvPr/>
        </p:nvSpPr>
        <p:spPr>
          <a:xfrm>
            <a:off x="584136" y="3975548"/>
            <a:ext cx="7161088" cy="59590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2086D808-889A-444F-8B23-FCD50BE0FAC3}"/>
              </a:ext>
            </a:extLst>
          </p:cNvPr>
          <p:cNvSpPr/>
          <p:nvPr/>
        </p:nvSpPr>
        <p:spPr>
          <a:xfrm>
            <a:off x="913245" y="1967172"/>
            <a:ext cx="1426994"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Análisis inicial</a:t>
            </a:r>
            <a:endParaRPr lang="es-CO" dirty="0"/>
          </a:p>
        </p:txBody>
      </p:sp>
      <p:sp>
        <p:nvSpPr>
          <p:cNvPr id="4" name="Rectángulo 3">
            <a:extLst>
              <a:ext uri="{FF2B5EF4-FFF2-40B4-BE49-F238E27FC236}">
                <a16:creationId xmlns:a16="http://schemas.microsoft.com/office/drawing/2014/main" id="{5B40FE17-038A-4F42-A6CF-F1A3F48B6EC6}"/>
              </a:ext>
            </a:extLst>
          </p:cNvPr>
          <p:cNvSpPr/>
          <p:nvPr/>
        </p:nvSpPr>
        <p:spPr>
          <a:xfrm>
            <a:off x="913245" y="2684651"/>
            <a:ext cx="3185487"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Evaluación y control de los riesgos</a:t>
            </a:r>
            <a:endParaRPr lang="es-CO" dirty="0"/>
          </a:p>
        </p:txBody>
      </p:sp>
      <p:sp>
        <p:nvSpPr>
          <p:cNvPr id="5" name="Rectángulo 4">
            <a:extLst>
              <a:ext uri="{FF2B5EF4-FFF2-40B4-BE49-F238E27FC236}">
                <a16:creationId xmlns:a16="http://schemas.microsoft.com/office/drawing/2014/main" id="{6B5AA4DB-8ACD-754F-B8C0-346D7F9F7FDD}"/>
              </a:ext>
            </a:extLst>
          </p:cNvPr>
          <p:cNvSpPr/>
          <p:nvPr/>
        </p:nvSpPr>
        <p:spPr>
          <a:xfrm>
            <a:off x="913245" y="3402130"/>
            <a:ext cx="2906565"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Análisis de impacto del negocio</a:t>
            </a:r>
            <a:endParaRPr lang="es-CO" dirty="0"/>
          </a:p>
        </p:txBody>
      </p:sp>
      <p:sp>
        <p:nvSpPr>
          <p:cNvPr id="6" name="Rectángulo 5">
            <a:extLst>
              <a:ext uri="{FF2B5EF4-FFF2-40B4-BE49-F238E27FC236}">
                <a16:creationId xmlns:a16="http://schemas.microsoft.com/office/drawing/2014/main" id="{66DFA02A-9CBA-944F-8D70-15F5CF6FFCC5}"/>
              </a:ext>
            </a:extLst>
          </p:cNvPr>
          <p:cNvSpPr/>
          <p:nvPr/>
        </p:nvSpPr>
        <p:spPr>
          <a:xfrm>
            <a:off x="913245" y="4119609"/>
            <a:ext cx="2828018"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Detección de procesos críticos</a:t>
            </a:r>
            <a:endParaRPr lang="es-CO"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E679F54E-57EA-1C4F-B41A-6BCC8AC880A0}"/>
              </a:ext>
            </a:extLst>
          </p:cNvPr>
          <p:cNvSpPr/>
          <p:nvPr/>
        </p:nvSpPr>
        <p:spPr>
          <a:xfrm>
            <a:off x="573861" y="742949"/>
            <a:ext cx="7161088" cy="3143918"/>
          </a:xfrm>
          <a:prstGeom prst="roundRect">
            <a:avLst>
              <a:gd name="adj" fmla="val 327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00885538-E3DE-4641-AEA4-C2EEA116D447}"/>
              </a:ext>
            </a:extLst>
          </p:cNvPr>
          <p:cNvSpPr/>
          <p:nvPr/>
        </p:nvSpPr>
        <p:spPr>
          <a:xfrm>
            <a:off x="573861" y="4030930"/>
            <a:ext cx="7161088" cy="59590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D04CB8F6-B577-7540-AEA5-9B69F835455B}"/>
              </a:ext>
            </a:extLst>
          </p:cNvPr>
          <p:cNvSpPr/>
          <p:nvPr/>
        </p:nvSpPr>
        <p:spPr>
          <a:xfrm>
            <a:off x="573861" y="4748409"/>
            <a:ext cx="7161088" cy="59590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a:extLst>
              <a:ext uri="{FF2B5EF4-FFF2-40B4-BE49-F238E27FC236}">
                <a16:creationId xmlns:a16="http://schemas.microsoft.com/office/drawing/2014/main" id="{64C3AEF4-BC37-C545-8DD4-6160569D52EA}"/>
              </a:ext>
            </a:extLst>
          </p:cNvPr>
          <p:cNvSpPr/>
          <p:nvPr/>
        </p:nvSpPr>
        <p:spPr>
          <a:xfrm>
            <a:off x="573861" y="5465888"/>
            <a:ext cx="7161088" cy="59590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2086D808-889A-444F-8B23-FCD50BE0FAC3}"/>
              </a:ext>
            </a:extLst>
          </p:cNvPr>
          <p:cNvSpPr/>
          <p:nvPr/>
        </p:nvSpPr>
        <p:spPr>
          <a:xfrm>
            <a:off x="902970" y="887009"/>
            <a:ext cx="1426994"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Análisis inicial</a:t>
            </a:r>
            <a:endParaRPr lang="es-CO" dirty="0"/>
          </a:p>
        </p:txBody>
      </p:sp>
      <p:sp>
        <p:nvSpPr>
          <p:cNvPr id="4" name="Rectángulo 3">
            <a:extLst>
              <a:ext uri="{FF2B5EF4-FFF2-40B4-BE49-F238E27FC236}">
                <a16:creationId xmlns:a16="http://schemas.microsoft.com/office/drawing/2014/main" id="{5B40FE17-038A-4F42-A6CF-F1A3F48B6EC6}"/>
              </a:ext>
            </a:extLst>
          </p:cNvPr>
          <p:cNvSpPr/>
          <p:nvPr/>
        </p:nvSpPr>
        <p:spPr>
          <a:xfrm>
            <a:off x="902970" y="4174991"/>
            <a:ext cx="3185487"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Evaluación y control de los riesgos</a:t>
            </a:r>
            <a:endParaRPr lang="es-CO" dirty="0"/>
          </a:p>
        </p:txBody>
      </p:sp>
      <p:sp>
        <p:nvSpPr>
          <p:cNvPr id="5" name="Rectángulo 4">
            <a:extLst>
              <a:ext uri="{FF2B5EF4-FFF2-40B4-BE49-F238E27FC236}">
                <a16:creationId xmlns:a16="http://schemas.microsoft.com/office/drawing/2014/main" id="{6B5AA4DB-8ACD-754F-B8C0-346D7F9F7FDD}"/>
              </a:ext>
            </a:extLst>
          </p:cNvPr>
          <p:cNvSpPr/>
          <p:nvPr/>
        </p:nvSpPr>
        <p:spPr>
          <a:xfrm>
            <a:off x="902970" y="4892470"/>
            <a:ext cx="2906565"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Análisis de impacto del negocio</a:t>
            </a:r>
            <a:endParaRPr lang="es-CO" dirty="0"/>
          </a:p>
        </p:txBody>
      </p:sp>
      <p:sp>
        <p:nvSpPr>
          <p:cNvPr id="6" name="Rectángulo 5">
            <a:extLst>
              <a:ext uri="{FF2B5EF4-FFF2-40B4-BE49-F238E27FC236}">
                <a16:creationId xmlns:a16="http://schemas.microsoft.com/office/drawing/2014/main" id="{66DFA02A-9CBA-944F-8D70-15F5CF6FFCC5}"/>
              </a:ext>
            </a:extLst>
          </p:cNvPr>
          <p:cNvSpPr/>
          <p:nvPr/>
        </p:nvSpPr>
        <p:spPr>
          <a:xfrm>
            <a:off x="902970" y="5609949"/>
            <a:ext cx="2828018"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Detección de procesos críticos</a:t>
            </a:r>
            <a:endParaRPr lang="es-CO" dirty="0"/>
          </a:p>
        </p:txBody>
      </p:sp>
      <p:sp>
        <p:nvSpPr>
          <p:cNvPr id="10" name="Rectángulo 9">
            <a:extLst>
              <a:ext uri="{FF2B5EF4-FFF2-40B4-BE49-F238E27FC236}">
                <a16:creationId xmlns:a16="http://schemas.microsoft.com/office/drawing/2014/main" id="{00804229-4CE4-4A40-B102-28958ED8FA7B}"/>
              </a:ext>
            </a:extLst>
          </p:cNvPr>
          <p:cNvSpPr/>
          <p:nvPr/>
        </p:nvSpPr>
        <p:spPr>
          <a:xfrm>
            <a:off x="1106405" y="1450148"/>
            <a:ext cx="6295290" cy="2292935"/>
          </a:xfrm>
          <a:prstGeom prst="rect">
            <a:avLst/>
          </a:prstGeom>
        </p:spPr>
        <p:txBody>
          <a:bodyPr wrap="square">
            <a:spAutoFit/>
          </a:bodyPr>
          <a:lstStyle/>
          <a:p>
            <a:pPr algn="just"/>
            <a:r>
              <a:rPr lang="es-CO" sz="1300" dirty="0">
                <a:latin typeface="Arial" panose="020B0604020202020204" pitchFamily="34" charset="0"/>
                <a:ea typeface="Arial" panose="020B0604020202020204" pitchFamily="34" charset="0"/>
              </a:rPr>
              <a:t>Es el primer estudio de exploración de las necesidades que puedan surgir en el SGCN.  Se realiza una búsqueda de los procesos que demandará el sistema de gestión una vez se encuentre en marcha o listo para ser implementado. En este paso hay que ser muy puntuales en qué es lo que requiere atención primordial y en cuáles de los aspectos de las necesidades del negocio se hará mayor énfasis en el SGCN.</a:t>
            </a:r>
          </a:p>
          <a:p>
            <a:pPr algn="just"/>
            <a:endParaRPr lang="es-CO" sz="1300" dirty="0">
              <a:latin typeface="Arial" panose="020B0604020202020204" pitchFamily="34" charset="0"/>
              <a:ea typeface="Arial" panose="020B0604020202020204" pitchFamily="34" charset="0"/>
            </a:endParaRPr>
          </a:p>
          <a:p>
            <a:pPr algn="just"/>
            <a:r>
              <a:rPr lang="es-CO" sz="1300" dirty="0">
                <a:latin typeface="Arial" panose="020B0604020202020204" pitchFamily="34" charset="0"/>
                <a:ea typeface="Arial" panose="020B0604020202020204" pitchFamily="34" charset="0"/>
              </a:rPr>
              <a:t>Es fundamental en este punto comprometer al equipo de trabajo desde un principio para que cada miembro, de acuerdo a su experiencia y conocimiento, asuma el liderazgo del proceso de manera voluntaria ya que es responsabilidad de cada uno de ellos hacer que el sistema de gestión funcione de la mejor manera posible.</a:t>
            </a:r>
          </a:p>
        </p:txBody>
      </p:sp>
    </p:spTree>
    <p:extLst>
      <p:ext uri="{BB962C8B-B14F-4D97-AF65-F5344CB8AC3E}">
        <p14:creationId xmlns:p14="http://schemas.microsoft.com/office/powerpoint/2010/main" val="3641902982"/>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E679F54E-57EA-1C4F-B41A-6BCC8AC880A0}"/>
              </a:ext>
            </a:extLst>
          </p:cNvPr>
          <p:cNvSpPr/>
          <p:nvPr/>
        </p:nvSpPr>
        <p:spPr>
          <a:xfrm>
            <a:off x="584135" y="470092"/>
            <a:ext cx="7161088" cy="595901"/>
          </a:xfrm>
          <a:prstGeom prst="roundRect">
            <a:avLst>
              <a:gd name="adj" fmla="val 17065"/>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00885538-E3DE-4641-AEA4-C2EEA116D447}"/>
              </a:ext>
            </a:extLst>
          </p:cNvPr>
          <p:cNvSpPr/>
          <p:nvPr/>
        </p:nvSpPr>
        <p:spPr>
          <a:xfrm>
            <a:off x="584135" y="1210053"/>
            <a:ext cx="7161088" cy="4392379"/>
          </a:xfrm>
          <a:prstGeom prst="roundRect">
            <a:avLst>
              <a:gd name="adj" fmla="val 2713"/>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D04CB8F6-B577-7540-AEA5-9B69F835455B}"/>
              </a:ext>
            </a:extLst>
          </p:cNvPr>
          <p:cNvSpPr/>
          <p:nvPr/>
        </p:nvSpPr>
        <p:spPr>
          <a:xfrm>
            <a:off x="584135" y="5746492"/>
            <a:ext cx="7161088" cy="59590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2086D808-889A-444F-8B23-FCD50BE0FAC3}"/>
              </a:ext>
            </a:extLst>
          </p:cNvPr>
          <p:cNvSpPr/>
          <p:nvPr/>
        </p:nvSpPr>
        <p:spPr>
          <a:xfrm>
            <a:off x="913244" y="614152"/>
            <a:ext cx="1426994"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Análisis inicial</a:t>
            </a:r>
            <a:endParaRPr lang="es-CO" dirty="0"/>
          </a:p>
        </p:txBody>
      </p:sp>
      <p:sp>
        <p:nvSpPr>
          <p:cNvPr id="4" name="Rectángulo 3">
            <a:extLst>
              <a:ext uri="{FF2B5EF4-FFF2-40B4-BE49-F238E27FC236}">
                <a16:creationId xmlns:a16="http://schemas.microsoft.com/office/drawing/2014/main" id="{5B40FE17-038A-4F42-A6CF-F1A3F48B6EC6}"/>
              </a:ext>
            </a:extLst>
          </p:cNvPr>
          <p:cNvSpPr/>
          <p:nvPr/>
        </p:nvSpPr>
        <p:spPr>
          <a:xfrm>
            <a:off x="913244" y="1354114"/>
            <a:ext cx="3185487"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Evaluación y control de los riesgos</a:t>
            </a:r>
            <a:endParaRPr lang="es-CO" dirty="0"/>
          </a:p>
        </p:txBody>
      </p:sp>
      <p:sp>
        <p:nvSpPr>
          <p:cNvPr id="5" name="Rectángulo 4">
            <a:extLst>
              <a:ext uri="{FF2B5EF4-FFF2-40B4-BE49-F238E27FC236}">
                <a16:creationId xmlns:a16="http://schemas.microsoft.com/office/drawing/2014/main" id="{6B5AA4DB-8ACD-754F-B8C0-346D7F9F7FDD}"/>
              </a:ext>
            </a:extLst>
          </p:cNvPr>
          <p:cNvSpPr/>
          <p:nvPr/>
        </p:nvSpPr>
        <p:spPr>
          <a:xfrm>
            <a:off x="913244" y="5890553"/>
            <a:ext cx="2906565"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Análisis de impacto del negocio</a:t>
            </a:r>
            <a:endParaRPr lang="es-CO" dirty="0"/>
          </a:p>
        </p:txBody>
      </p:sp>
      <p:sp>
        <p:nvSpPr>
          <p:cNvPr id="11" name="Rectángulo 10">
            <a:extLst>
              <a:ext uri="{FF2B5EF4-FFF2-40B4-BE49-F238E27FC236}">
                <a16:creationId xmlns:a16="http://schemas.microsoft.com/office/drawing/2014/main" id="{EEA81D1F-4B43-2245-B55B-718B89497622}"/>
              </a:ext>
            </a:extLst>
          </p:cNvPr>
          <p:cNvSpPr/>
          <p:nvPr/>
        </p:nvSpPr>
        <p:spPr>
          <a:xfrm>
            <a:off x="913244" y="1898419"/>
            <a:ext cx="6391682" cy="3493264"/>
          </a:xfrm>
          <a:prstGeom prst="rect">
            <a:avLst/>
          </a:prstGeom>
        </p:spPr>
        <p:txBody>
          <a:bodyPr wrap="square">
            <a:spAutoFit/>
          </a:bodyPr>
          <a:lstStyle/>
          <a:p>
            <a:pPr algn="just"/>
            <a:r>
              <a:rPr lang="es-CO" sz="1300" dirty="0">
                <a:latin typeface="Arial" panose="020B0604020202020204" pitchFamily="34" charset="0"/>
                <a:ea typeface="Arial" panose="020B0604020202020204" pitchFamily="34" charset="0"/>
              </a:rPr>
              <a:t>Teniendo en cuenta que la infraestructura de una organización puede recibir diferentes tipos de ataques informáticos que atentan contra su correcto funcionamiento,  es indispensable dentro de los procesos de un SGCN realizar una constante verificación y evaluación del riesgo, de acuerdo a sus niveles. </a:t>
            </a:r>
          </a:p>
          <a:p>
            <a:pPr algn="just"/>
            <a:r>
              <a:rPr lang="es-CO" sz="1300" dirty="0">
                <a:latin typeface="Arial" panose="020B0604020202020204" pitchFamily="34" charset="0"/>
                <a:ea typeface="Arial" panose="020B0604020202020204" pitchFamily="34" charset="0"/>
              </a:rPr>
              <a:t> </a:t>
            </a:r>
          </a:p>
          <a:p>
            <a:pPr marL="342900" lvl="0" indent="-342900" algn="just">
              <a:buFont typeface="Arial" panose="020B0604020202020204" pitchFamily="34" charset="0"/>
              <a:buChar char="●"/>
            </a:pPr>
            <a:r>
              <a:rPr lang="es-CO" sz="1300" b="1" dirty="0">
                <a:latin typeface="Arial" panose="020B0604020202020204" pitchFamily="34" charset="0"/>
                <a:ea typeface="Arial" panose="020B0604020202020204" pitchFamily="34" charset="0"/>
              </a:rPr>
              <a:t>Riesgo bajo: </a:t>
            </a:r>
            <a:r>
              <a:rPr lang="es-CO" sz="1300" dirty="0">
                <a:latin typeface="Arial" panose="020B0604020202020204" pitchFamily="34" charset="0"/>
                <a:ea typeface="Arial" panose="020B0604020202020204" pitchFamily="34" charset="0"/>
              </a:rPr>
              <a:t>es un riesgo controlable tanto en el tiempo como en el impacto que ocasiona en el negocio. No se considera una amenaza que atente contra la integridad del negocio. </a:t>
            </a:r>
          </a:p>
          <a:p>
            <a:pPr marL="342900" lvl="0" indent="-342900" algn="just">
              <a:buFont typeface="Arial" panose="020B0604020202020204" pitchFamily="34" charset="0"/>
              <a:buChar char="●"/>
            </a:pPr>
            <a:r>
              <a:rPr lang="es-CO" sz="1300" b="1" dirty="0">
                <a:latin typeface="Arial" panose="020B0604020202020204" pitchFamily="34" charset="0"/>
                <a:ea typeface="Arial" panose="020B0604020202020204" pitchFamily="34" charset="0"/>
              </a:rPr>
              <a:t>Riesgo medio: </a:t>
            </a:r>
            <a:r>
              <a:rPr lang="es-CO" sz="1300" dirty="0">
                <a:latin typeface="Arial" panose="020B0604020202020204" pitchFamily="34" charset="0"/>
                <a:ea typeface="Arial" panose="020B0604020202020204" pitchFamily="34" charset="0"/>
              </a:rPr>
              <a:t>se suelen considerar intermedios porque aunque son riesgos de una mayor escala de valoración, se pueden subsanar. Estos riesgos sí causan que el negocio deje de funcionar, es decir le quitan su operatividad. </a:t>
            </a:r>
          </a:p>
          <a:p>
            <a:pPr marL="342900" lvl="0" indent="-342900" algn="just">
              <a:buFont typeface="Arial" panose="020B0604020202020204" pitchFamily="34" charset="0"/>
              <a:buChar char="●"/>
            </a:pPr>
            <a:r>
              <a:rPr lang="es-CO" sz="1300" b="1" dirty="0">
                <a:latin typeface="Arial" panose="020B0604020202020204" pitchFamily="34" charset="0"/>
                <a:ea typeface="Arial" panose="020B0604020202020204" pitchFamily="34" charset="0"/>
              </a:rPr>
              <a:t>Riesgo alto: </a:t>
            </a:r>
            <a:r>
              <a:rPr lang="es-CO" sz="1300" dirty="0">
                <a:latin typeface="Arial" panose="020B0604020202020204" pitchFamily="34" charset="0"/>
                <a:ea typeface="Arial" panose="020B0604020202020204" pitchFamily="34" charset="0"/>
              </a:rPr>
              <a:t>es considerada la mayor amenaza de una organización, puesto que está desarrollado por un proceso continuo de riesgos mal controlados y problemas con la política de uso de la información e infraestructura de la organización. Este tipo de riesgo se suele presentar de manera interna sea por empleados que no cumplen con los protocolos o por procedimientos que establece la organización para evitar que estos sucesos ocurran</a:t>
            </a:r>
          </a:p>
        </p:txBody>
      </p:sp>
    </p:spTree>
    <p:extLst>
      <p:ext uri="{BB962C8B-B14F-4D97-AF65-F5344CB8AC3E}">
        <p14:creationId xmlns:p14="http://schemas.microsoft.com/office/powerpoint/2010/main" val="207314342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E679F54E-57EA-1C4F-B41A-6BCC8AC880A0}"/>
              </a:ext>
            </a:extLst>
          </p:cNvPr>
          <p:cNvSpPr/>
          <p:nvPr/>
        </p:nvSpPr>
        <p:spPr>
          <a:xfrm>
            <a:off x="625233" y="1124469"/>
            <a:ext cx="7161088" cy="59590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00885538-E3DE-4641-AEA4-C2EEA116D447}"/>
              </a:ext>
            </a:extLst>
          </p:cNvPr>
          <p:cNvSpPr/>
          <p:nvPr/>
        </p:nvSpPr>
        <p:spPr>
          <a:xfrm>
            <a:off x="625233" y="1841948"/>
            <a:ext cx="7161088" cy="59590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D04CB8F6-B577-7540-AEA5-9B69F835455B}"/>
              </a:ext>
            </a:extLst>
          </p:cNvPr>
          <p:cNvSpPr/>
          <p:nvPr/>
        </p:nvSpPr>
        <p:spPr>
          <a:xfrm>
            <a:off x="625233" y="2559427"/>
            <a:ext cx="7161088" cy="2479112"/>
          </a:xfrm>
          <a:prstGeom prst="roundRect">
            <a:avLst>
              <a:gd name="adj" fmla="val 4026"/>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a:extLst>
              <a:ext uri="{FF2B5EF4-FFF2-40B4-BE49-F238E27FC236}">
                <a16:creationId xmlns:a16="http://schemas.microsoft.com/office/drawing/2014/main" id="{64C3AEF4-BC37-C545-8DD4-6160569D52EA}"/>
              </a:ext>
            </a:extLst>
          </p:cNvPr>
          <p:cNvSpPr/>
          <p:nvPr/>
        </p:nvSpPr>
        <p:spPr>
          <a:xfrm>
            <a:off x="625233" y="5160117"/>
            <a:ext cx="7161088" cy="59590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2086D808-889A-444F-8B23-FCD50BE0FAC3}"/>
              </a:ext>
            </a:extLst>
          </p:cNvPr>
          <p:cNvSpPr/>
          <p:nvPr/>
        </p:nvSpPr>
        <p:spPr>
          <a:xfrm>
            <a:off x="954342" y="1268530"/>
            <a:ext cx="1426994"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Análisis inicial</a:t>
            </a:r>
            <a:endParaRPr lang="es-CO" dirty="0"/>
          </a:p>
        </p:txBody>
      </p:sp>
      <p:sp>
        <p:nvSpPr>
          <p:cNvPr id="4" name="Rectángulo 3">
            <a:extLst>
              <a:ext uri="{FF2B5EF4-FFF2-40B4-BE49-F238E27FC236}">
                <a16:creationId xmlns:a16="http://schemas.microsoft.com/office/drawing/2014/main" id="{5B40FE17-038A-4F42-A6CF-F1A3F48B6EC6}"/>
              </a:ext>
            </a:extLst>
          </p:cNvPr>
          <p:cNvSpPr/>
          <p:nvPr/>
        </p:nvSpPr>
        <p:spPr>
          <a:xfrm>
            <a:off x="954342" y="1986009"/>
            <a:ext cx="3185487"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Evaluación y control de los riesgos</a:t>
            </a:r>
            <a:endParaRPr lang="es-CO" dirty="0"/>
          </a:p>
        </p:txBody>
      </p:sp>
      <p:sp>
        <p:nvSpPr>
          <p:cNvPr id="5" name="Rectángulo 4">
            <a:extLst>
              <a:ext uri="{FF2B5EF4-FFF2-40B4-BE49-F238E27FC236}">
                <a16:creationId xmlns:a16="http://schemas.microsoft.com/office/drawing/2014/main" id="{6B5AA4DB-8ACD-754F-B8C0-346D7F9F7FDD}"/>
              </a:ext>
            </a:extLst>
          </p:cNvPr>
          <p:cNvSpPr/>
          <p:nvPr/>
        </p:nvSpPr>
        <p:spPr>
          <a:xfrm>
            <a:off x="954342" y="2703488"/>
            <a:ext cx="2906565"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Análisis de impacto del negocio</a:t>
            </a:r>
            <a:endParaRPr lang="es-CO" dirty="0"/>
          </a:p>
        </p:txBody>
      </p:sp>
      <p:sp>
        <p:nvSpPr>
          <p:cNvPr id="6" name="Rectángulo 5">
            <a:extLst>
              <a:ext uri="{FF2B5EF4-FFF2-40B4-BE49-F238E27FC236}">
                <a16:creationId xmlns:a16="http://schemas.microsoft.com/office/drawing/2014/main" id="{66DFA02A-9CBA-944F-8D70-15F5CF6FFCC5}"/>
              </a:ext>
            </a:extLst>
          </p:cNvPr>
          <p:cNvSpPr/>
          <p:nvPr/>
        </p:nvSpPr>
        <p:spPr>
          <a:xfrm>
            <a:off x="954342" y="5304178"/>
            <a:ext cx="2828018"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Detección de procesos críticos</a:t>
            </a:r>
            <a:endParaRPr lang="es-CO" dirty="0"/>
          </a:p>
        </p:txBody>
      </p:sp>
      <p:sp>
        <p:nvSpPr>
          <p:cNvPr id="10" name="Rectángulo 9">
            <a:extLst>
              <a:ext uri="{FF2B5EF4-FFF2-40B4-BE49-F238E27FC236}">
                <a16:creationId xmlns:a16="http://schemas.microsoft.com/office/drawing/2014/main" id="{47E98D66-F60D-4846-8A80-33BBC9BB2867}"/>
              </a:ext>
            </a:extLst>
          </p:cNvPr>
          <p:cNvSpPr/>
          <p:nvPr/>
        </p:nvSpPr>
        <p:spPr>
          <a:xfrm>
            <a:off x="984251" y="3155326"/>
            <a:ext cx="6443051" cy="1692771"/>
          </a:xfrm>
          <a:prstGeom prst="rect">
            <a:avLst/>
          </a:prstGeom>
        </p:spPr>
        <p:txBody>
          <a:bodyPr wrap="square">
            <a:spAutoFit/>
          </a:bodyPr>
          <a:lstStyle/>
          <a:p>
            <a:pPr algn="just"/>
            <a:r>
              <a:rPr lang="es-CO" sz="1300" dirty="0">
                <a:latin typeface="Arial" panose="020B0604020202020204" pitchFamily="34" charset="0"/>
                <a:ea typeface="Arial" panose="020B0604020202020204" pitchFamily="34" charset="0"/>
              </a:rPr>
              <a:t>Para la implantación del sistema de continuidad del negocio se deben considerar los impactos que se pueden ocasionar, de acuerdo a los riesgos asociados al negocio. En este paso se deben considerar todos los posibles riesgos que causen la interrupción de los procesos de negocio; en algunas ocasiones, no se consideran algunos riesgos catalogados en la escala de bajo ya que son cosas que se asumen como riesgos aceptables en el negocio pero lo que no se visualiza que ese riesgo bajo puede ocasionar un problema mayor en un futuro ya que se encuentra conectado con otros riesgos de mayor impacto.</a:t>
            </a:r>
          </a:p>
        </p:txBody>
      </p:sp>
    </p:spTree>
    <p:extLst>
      <p:ext uri="{BB962C8B-B14F-4D97-AF65-F5344CB8AC3E}">
        <p14:creationId xmlns:p14="http://schemas.microsoft.com/office/powerpoint/2010/main" val="1193353653"/>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E679F54E-57EA-1C4F-B41A-6BCC8AC880A0}"/>
              </a:ext>
            </a:extLst>
          </p:cNvPr>
          <p:cNvSpPr/>
          <p:nvPr/>
        </p:nvSpPr>
        <p:spPr>
          <a:xfrm>
            <a:off x="604684" y="1276562"/>
            <a:ext cx="7161088" cy="59590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00885538-E3DE-4641-AEA4-C2EEA116D447}"/>
              </a:ext>
            </a:extLst>
          </p:cNvPr>
          <p:cNvSpPr/>
          <p:nvPr/>
        </p:nvSpPr>
        <p:spPr>
          <a:xfrm>
            <a:off x="604684" y="1994041"/>
            <a:ext cx="7161088" cy="59590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redondeado 7">
            <a:extLst>
              <a:ext uri="{FF2B5EF4-FFF2-40B4-BE49-F238E27FC236}">
                <a16:creationId xmlns:a16="http://schemas.microsoft.com/office/drawing/2014/main" id="{D04CB8F6-B577-7540-AEA5-9B69F835455B}"/>
              </a:ext>
            </a:extLst>
          </p:cNvPr>
          <p:cNvSpPr/>
          <p:nvPr/>
        </p:nvSpPr>
        <p:spPr>
          <a:xfrm>
            <a:off x="604684" y="2711520"/>
            <a:ext cx="7161088" cy="59590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redondeado 8">
            <a:extLst>
              <a:ext uri="{FF2B5EF4-FFF2-40B4-BE49-F238E27FC236}">
                <a16:creationId xmlns:a16="http://schemas.microsoft.com/office/drawing/2014/main" id="{64C3AEF4-BC37-C545-8DD4-6160569D52EA}"/>
              </a:ext>
            </a:extLst>
          </p:cNvPr>
          <p:cNvSpPr/>
          <p:nvPr/>
        </p:nvSpPr>
        <p:spPr>
          <a:xfrm>
            <a:off x="604684" y="3429000"/>
            <a:ext cx="7161088" cy="1901270"/>
          </a:xfrm>
          <a:prstGeom prst="roundRect">
            <a:avLst>
              <a:gd name="adj" fmla="val 6045"/>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2086D808-889A-444F-8B23-FCD50BE0FAC3}"/>
              </a:ext>
            </a:extLst>
          </p:cNvPr>
          <p:cNvSpPr/>
          <p:nvPr/>
        </p:nvSpPr>
        <p:spPr>
          <a:xfrm>
            <a:off x="933793" y="1420623"/>
            <a:ext cx="1426994"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Análisis inicial</a:t>
            </a:r>
            <a:endParaRPr lang="es-CO" dirty="0"/>
          </a:p>
        </p:txBody>
      </p:sp>
      <p:sp>
        <p:nvSpPr>
          <p:cNvPr id="4" name="Rectángulo 3">
            <a:extLst>
              <a:ext uri="{FF2B5EF4-FFF2-40B4-BE49-F238E27FC236}">
                <a16:creationId xmlns:a16="http://schemas.microsoft.com/office/drawing/2014/main" id="{5B40FE17-038A-4F42-A6CF-F1A3F48B6EC6}"/>
              </a:ext>
            </a:extLst>
          </p:cNvPr>
          <p:cNvSpPr/>
          <p:nvPr/>
        </p:nvSpPr>
        <p:spPr>
          <a:xfrm>
            <a:off x="933793" y="2138102"/>
            <a:ext cx="3185487"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Evaluación y control de los riesgos</a:t>
            </a:r>
            <a:endParaRPr lang="es-CO" dirty="0"/>
          </a:p>
        </p:txBody>
      </p:sp>
      <p:sp>
        <p:nvSpPr>
          <p:cNvPr id="5" name="Rectángulo 4">
            <a:extLst>
              <a:ext uri="{FF2B5EF4-FFF2-40B4-BE49-F238E27FC236}">
                <a16:creationId xmlns:a16="http://schemas.microsoft.com/office/drawing/2014/main" id="{6B5AA4DB-8ACD-754F-B8C0-346D7F9F7FDD}"/>
              </a:ext>
            </a:extLst>
          </p:cNvPr>
          <p:cNvSpPr/>
          <p:nvPr/>
        </p:nvSpPr>
        <p:spPr>
          <a:xfrm>
            <a:off x="933793" y="2855581"/>
            <a:ext cx="2906565"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Análisis de impacto del negocio</a:t>
            </a:r>
            <a:endParaRPr lang="es-CO" dirty="0"/>
          </a:p>
        </p:txBody>
      </p:sp>
      <p:sp>
        <p:nvSpPr>
          <p:cNvPr id="6" name="Rectángulo 5">
            <a:extLst>
              <a:ext uri="{FF2B5EF4-FFF2-40B4-BE49-F238E27FC236}">
                <a16:creationId xmlns:a16="http://schemas.microsoft.com/office/drawing/2014/main" id="{66DFA02A-9CBA-944F-8D70-15F5CF6FFCC5}"/>
              </a:ext>
            </a:extLst>
          </p:cNvPr>
          <p:cNvSpPr/>
          <p:nvPr/>
        </p:nvSpPr>
        <p:spPr>
          <a:xfrm>
            <a:off x="933793" y="3573060"/>
            <a:ext cx="2828018"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Detección de procesos críticos</a:t>
            </a:r>
            <a:endParaRPr lang="es-CO" dirty="0"/>
          </a:p>
        </p:txBody>
      </p:sp>
      <p:sp>
        <p:nvSpPr>
          <p:cNvPr id="10" name="Rectángulo 9">
            <a:extLst>
              <a:ext uri="{FF2B5EF4-FFF2-40B4-BE49-F238E27FC236}">
                <a16:creationId xmlns:a16="http://schemas.microsoft.com/office/drawing/2014/main" id="{2FB8B1DA-A788-9345-B57B-E64C77B751E4}"/>
              </a:ext>
            </a:extLst>
          </p:cNvPr>
          <p:cNvSpPr/>
          <p:nvPr/>
        </p:nvSpPr>
        <p:spPr>
          <a:xfrm>
            <a:off x="933793" y="4002415"/>
            <a:ext cx="6096000" cy="1092607"/>
          </a:xfrm>
          <a:prstGeom prst="rect">
            <a:avLst/>
          </a:prstGeom>
        </p:spPr>
        <p:txBody>
          <a:bodyPr>
            <a:spAutoFit/>
          </a:bodyPr>
          <a:lstStyle/>
          <a:p>
            <a:r>
              <a:rPr lang="es-CO" sz="1300" dirty="0">
                <a:latin typeface="Arial" panose="020B0604020202020204" pitchFamily="34" charset="0"/>
                <a:ea typeface="Arial" panose="020B0604020202020204" pitchFamily="34" charset="0"/>
              </a:rPr>
              <a:t>Es importante tener en cuenta que existen muchos procesos en la implantación del sistema de gestión de la continuidad. Por lo tanto hay que cuántos de ellos cumplen la condición de ser críticos, permitiendo que se atiendan de una manera especial; por ejemplo, no es lo mismo que colapse el sistema de comunicación telefónica que el servidor principal de la organización.</a:t>
            </a:r>
          </a:p>
        </p:txBody>
      </p:sp>
    </p:spTree>
    <p:extLst>
      <p:ext uri="{BB962C8B-B14F-4D97-AF65-F5344CB8AC3E}">
        <p14:creationId xmlns:p14="http://schemas.microsoft.com/office/powerpoint/2010/main" val="2287932525"/>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497</Words>
  <Application>Microsoft Office PowerPoint</Application>
  <PresentationFormat>Panorámica</PresentationFormat>
  <Paragraphs>41</Paragraphs>
  <Slides>6</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Usuario</cp:lastModifiedBy>
  <cp:revision>15</cp:revision>
  <dcterms:modified xsi:type="dcterms:W3CDTF">2022-05-11T23:45:49Z</dcterms:modified>
</cp:coreProperties>
</file>