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5" r:id="rId4"/>
    <p:sldId id="263" r:id="rId5"/>
    <p:sldId id="264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127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52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616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632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foto-gratis/ejecutivos-revisando-ultimo-informe_867843.htm#query=auditor%C3%ADa&amp;position=1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foto-gratis/inspector-sexo-masculino-serio-reunion-bloc-notas-discusion-documentos-jovenes-empresarios_11076387.htm#query=auditor%C3%ADa&amp;position=5&amp;from_view=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foto-gratis/apuesto-hombre-negocios-ingeniero-casco-edificio_7435686.htm#query=auditor%C3%ADa&amp;position=9&amp;from_view=sear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foto-gratis/companeros-trabajo-revisando-informes_855034.htm#query=auditor%C3%ADa&amp;position=6&amp;from_view=sear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228377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CF02_6_pestañas_aspectos implantación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361869" y="1175107"/>
            <a:ext cx="3687707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350"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adecuar contenido en la referencia: </a:t>
            </a:r>
            <a:r>
              <a:rPr lang="es-CO" b="1" dirty="0"/>
              <a:t>Pestañas B. </a:t>
            </a:r>
            <a:r>
              <a:rPr lang="es-CO" dirty="0"/>
              <a:t>En total son cinco pestañas.</a:t>
            </a: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s-ES" sz="1200" dirty="0" smtClean="0">
                <a:solidFill>
                  <a:schemeClr val="dk1"/>
                </a:solidFill>
                <a:hlinkClick r:id="rId3"/>
              </a:rPr>
              <a:t>www.freepik.es/foto-gratis/ejecutivos-revisando-ultimo-informe_867843.htm#query=auditor%C3%ADa&amp;position=1&amp;from_view=search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96DCD0-460B-FE43-973E-D8763D7DDE7C}"/>
              </a:ext>
            </a:extLst>
          </p:cNvPr>
          <p:cNvSpPr/>
          <p:nvPr/>
        </p:nvSpPr>
        <p:spPr>
          <a:xfrm>
            <a:off x="250943" y="1925342"/>
            <a:ext cx="7704186" cy="4150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832995-F1C9-1840-907B-5C24BE80791F}"/>
              </a:ext>
            </a:extLst>
          </p:cNvPr>
          <p:cNvSpPr/>
          <p:nvPr/>
        </p:nvSpPr>
        <p:spPr>
          <a:xfrm>
            <a:off x="250942" y="1366462"/>
            <a:ext cx="1315934" cy="558880"/>
          </a:xfrm>
          <a:prstGeom prst="rect">
            <a:avLst/>
          </a:prstGeom>
          <a:solidFill>
            <a:srgbClr val="C7247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D2FE35-2132-EA45-B944-F1A23EA554EF}"/>
              </a:ext>
            </a:extLst>
          </p:cNvPr>
          <p:cNvSpPr/>
          <p:nvPr/>
        </p:nvSpPr>
        <p:spPr>
          <a:xfrm>
            <a:off x="1570321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660942-B277-6742-B90D-AAA7EBB376CA}"/>
              </a:ext>
            </a:extLst>
          </p:cNvPr>
          <p:cNvSpPr/>
          <p:nvPr/>
        </p:nvSpPr>
        <p:spPr>
          <a:xfrm>
            <a:off x="2886255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8829D9-C0A3-B146-95E7-96309B8C1720}"/>
              </a:ext>
            </a:extLst>
          </p:cNvPr>
          <p:cNvSpPr/>
          <p:nvPr/>
        </p:nvSpPr>
        <p:spPr>
          <a:xfrm>
            <a:off x="4212148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659293-8923-3946-B1E6-9DB8CBCEC30E}"/>
              </a:ext>
            </a:extLst>
          </p:cNvPr>
          <p:cNvSpPr/>
          <p:nvPr/>
        </p:nvSpPr>
        <p:spPr>
          <a:xfrm>
            <a:off x="5528082" y="1366462"/>
            <a:ext cx="1213523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AC2BC7-C208-BF4A-B1D8-CD28679FD940}"/>
              </a:ext>
            </a:extLst>
          </p:cNvPr>
          <p:cNvSpPr/>
          <p:nvPr/>
        </p:nvSpPr>
        <p:spPr>
          <a:xfrm>
            <a:off x="542501" y="2568521"/>
            <a:ext cx="30017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1100" dirty="0">
                <a:latin typeface="Arial" panose="020B0604020202020204" pitchFamily="34" charset="0"/>
                <a:ea typeface="Arial" panose="020B0604020202020204" pitchFamily="34" charset="0"/>
              </a:rPr>
              <a:t>El compromiso de la dirección en los procesos de un SGCN es fundamental para que los procesos de negocio se realicen de manera correcta en el marco de la eficiencia y de acuerdo a las normatividades y estandarización estipulada. También se debe contar con ese mismo compromiso en la parte financiera, operativa y administrativa.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9E1119-5209-8E4F-AF75-F77CF20EDC4B}"/>
              </a:ext>
            </a:extLst>
          </p:cNvPr>
          <p:cNvSpPr txBox="1"/>
          <p:nvPr/>
        </p:nvSpPr>
        <p:spPr>
          <a:xfrm>
            <a:off x="360995" y="149201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/>
              <a:t>Compromiso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A32A84-4845-CA4C-BD44-A0D86E1DF3F6}"/>
              </a:ext>
            </a:extLst>
          </p:cNvPr>
          <p:cNvSpPr/>
          <p:nvPr/>
        </p:nvSpPr>
        <p:spPr>
          <a:xfrm>
            <a:off x="1734019" y="1455170"/>
            <a:ext cx="1035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Comité de procesos</a:t>
            </a:r>
            <a:endParaRPr lang="es-CO" sz="10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C37F1C-58B0-DD4A-8569-DC001F6FE9C5}"/>
              </a:ext>
            </a:extLst>
          </p:cNvPr>
          <p:cNvSpPr/>
          <p:nvPr/>
        </p:nvSpPr>
        <p:spPr>
          <a:xfrm>
            <a:off x="2822029" y="1439781"/>
            <a:ext cx="1464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Actividades de implementación </a:t>
            </a:r>
            <a:endParaRPr lang="es-CO" sz="1000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C8ECA2B-32ED-1640-85E0-1938D2D5EAAE}"/>
              </a:ext>
            </a:extLst>
          </p:cNvPr>
          <p:cNvSpPr/>
          <p:nvPr/>
        </p:nvSpPr>
        <p:spPr>
          <a:xfrm>
            <a:off x="4309808" y="1459424"/>
            <a:ext cx="10865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Arial" panose="020B0604020202020204" pitchFamily="34" charset="0"/>
              </a:rPr>
              <a:t>Avance de los procesos</a:t>
            </a:r>
            <a:endParaRPr lang="es-CO" sz="11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B7AC123-64DB-144D-846F-E58942C4D17B}"/>
              </a:ext>
            </a:extLst>
          </p:cNvPr>
          <p:cNvSpPr/>
          <p:nvPr/>
        </p:nvSpPr>
        <p:spPr>
          <a:xfrm>
            <a:off x="5415712" y="1439781"/>
            <a:ext cx="1434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Identificar los requerimientos </a:t>
            </a:r>
            <a:endParaRPr lang="es-CO" sz="1000" b="1" dirty="0"/>
          </a:p>
        </p:txBody>
      </p:sp>
      <p:pic>
        <p:nvPicPr>
          <p:cNvPr id="1026" name="Picture 2" descr="Ejecutivos revisando el último informe Foto gratis">
            <a:extLst>
              <a:ext uri="{FF2B5EF4-FFF2-40B4-BE49-F238E27FC236}">
                <a16:creationId xmlns:a16="http://schemas.microsoft.com/office/drawing/2014/main" id="{F58E62C5-A5E4-A54B-BD27-2842E9BA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96" y="2484222"/>
            <a:ext cx="3902187" cy="25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137079"/>
            <a:ext cx="3948174" cy="17209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s-ES" sz="1200" dirty="0" smtClean="0">
                <a:solidFill>
                  <a:schemeClr val="dk1"/>
                </a:solidFill>
                <a:hlinkClick r:id="rId3"/>
              </a:rPr>
              <a:t>www.freepik.es/foto-gratis/inspector-sexo-masculino-serio-reunion-bloc-notas-discusion-documentos-jovenes-empresarios_11076387.htm#query=auditor%C3%ADa&amp;position=5&amp;from_view=search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96DCD0-460B-FE43-973E-D8763D7DDE7C}"/>
              </a:ext>
            </a:extLst>
          </p:cNvPr>
          <p:cNvSpPr/>
          <p:nvPr/>
        </p:nvSpPr>
        <p:spPr>
          <a:xfrm>
            <a:off x="250943" y="1925342"/>
            <a:ext cx="7704186" cy="4150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832995-F1C9-1840-907B-5C24BE80791F}"/>
              </a:ext>
            </a:extLst>
          </p:cNvPr>
          <p:cNvSpPr/>
          <p:nvPr/>
        </p:nvSpPr>
        <p:spPr>
          <a:xfrm>
            <a:off x="250942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D2FE35-2132-EA45-B944-F1A23EA554EF}"/>
              </a:ext>
            </a:extLst>
          </p:cNvPr>
          <p:cNvSpPr/>
          <p:nvPr/>
        </p:nvSpPr>
        <p:spPr>
          <a:xfrm>
            <a:off x="1570321" y="1366462"/>
            <a:ext cx="1315934" cy="558880"/>
          </a:xfrm>
          <a:prstGeom prst="rect">
            <a:avLst/>
          </a:prstGeom>
          <a:solidFill>
            <a:srgbClr val="C7247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660942-B277-6742-B90D-AAA7EBB376CA}"/>
              </a:ext>
            </a:extLst>
          </p:cNvPr>
          <p:cNvSpPr/>
          <p:nvPr/>
        </p:nvSpPr>
        <p:spPr>
          <a:xfrm>
            <a:off x="2886255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8829D9-C0A3-B146-95E7-96309B8C1720}"/>
              </a:ext>
            </a:extLst>
          </p:cNvPr>
          <p:cNvSpPr/>
          <p:nvPr/>
        </p:nvSpPr>
        <p:spPr>
          <a:xfrm>
            <a:off x="4212148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659293-8923-3946-B1E6-9DB8CBCEC30E}"/>
              </a:ext>
            </a:extLst>
          </p:cNvPr>
          <p:cNvSpPr/>
          <p:nvPr/>
        </p:nvSpPr>
        <p:spPr>
          <a:xfrm>
            <a:off x="5528082" y="1366462"/>
            <a:ext cx="1213523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AC2BC7-C208-BF4A-B1D8-CD28679FD940}"/>
              </a:ext>
            </a:extLst>
          </p:cNvPr>
          <p:cNvSpPr/>
          <p:nvPr/>
        </p:nvSpPr>
        <p:spPr>
          <a:xfrm>
            <a:off x="542501" y="2554172"/>
            <a:ext cx="30431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1100" dirty="0">
                <a:latin typeface="Arial" panose="020B0604020202020204" pitchFamily="34" charset="0"/>
                <a:ea typeface="Arial" panose="020B0604020202020204" pitchFamily="34" charset="0"/>
              </a:rPr>
              <a:t>De acuerdo al plan de implementación se debe nombrar un comité que se encargue de velar los diferentes procesos que se llevan a cabo en la implantación del sistema. Esto incluye las diferentes actividades que se van a desarrollar dentro del plan de gestión de la continuidad. </a:t>
            </a:r>
          </a:p>
          <a:p>
            <a:pPr lvl="0" algn="just"/>
            <a:endParaRPr lang="es-CO" sz="11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/>
            <a:r>
              <a:rPr lang="es-CO" sz="1100" dirty="0">
                <a:latin typeface="Arial" panose="020B0604020202020204" pitchFamily="34" charset="0"/>
                <a:ea typeface="Arial" panose="020B0604020202020204" pitchFamily="34" charset="0"/>
              </a:rPr>
              <a:t>Este comité debe velar también por que exista una comunicación y compromiso de cada una de las dependencias con el proceso y objetivo principal del plan de gestión.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9E1119-5209-8E4F-AF75-F77CF20EDC4B}"/>
              </a:ext>
            </a:extLst>
          </p:cNvPr>
          <p:cNvSpPr txBox="1"/>
          <p:nvPr/>
        </p:nvSpPr>
        <p:spPr>
          <a:xfrm>
            <a:off x="360995" y="149201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/>
              <a:t>Compromiso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A32A84-4845-CA4C-BD44-A0D86E1DF3F6}"/>
              </a:ext>
            </a:extLst>
          </p:cNvPr>
          <p:cNvSpPr/>
          <p:nvPr/>
        </p:nvSpPr>
        <p:spPr>
          <a:xfrm>
            <a:off x="1734019" y="1455170"/>
            <a:ext cx="1035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Comité de procesos</a:t>
            </a:r>
            <a:endParaRPr lang="es-CO" sz="10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C37F1C-58B0-DD4A-8569-DC001F6FE9C5}"/>
              </a:ext>
            </a:extLst>
          </p:cNvPr>
          <p:cNvSpPr/>
          <p:nvPr/>
        </p:nvSpPr>
        <p:spPr>
          <a:xfrm>
            <a:off x="2822029" y="1439781"/>
            <a:ext cx="1464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Actividades de implementación </a:t>
            </a:r>
            <a:endParaRPr lang="es-CO" sz="1000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C8ECA2B-32ED-1640-85E0-1938D2D5EAAE}"/>
              </a:ext>
            </a:extLst>
          </p:cNvPr>
          <p:cNvSpPr/>
          <p:nvPr/>
        </p:nvSpPr>
        <p:spPr>
          <a:xfrm>
            <a:off x="4309808" y="1459424"/>
            <a:ext cx="10865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Arial" panose="020B0604020202020204" pitchFamily="34" charset="0"/>
              </a:rPr>
              <a:t>Avance de los procesos</a:t>
            </a:r>
            <a:endParaRPr lang="es-CO" sz="1100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A7D41CA-7BA0-B644-9EF6-90AA7E73555C}"/>
              </a:ext>
            </a:extLst>
          </p:cNvPr>
          <p:cNvSpPr/>
          <p:nvPr/>
        </p:nvSpPr>
        <p:spPr>
          <a:xfrm>
            <a:off x="5415712" y="1439781"/>
            <a:ext cx="1434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Identificar los requerimientos </a:t>
            </a:r>
            <a:endParaRPr lang="es-CO" sz="1000" b="1" dirty="0"/>
          </a:p>
        </p:txBody>
      </p:sp>
      <p:pic>
        <p:nvPicPr>
          <p:cNvPr id="2050" name="Picture 2" descr="Inspector de sexo masculino serio con reunión de bloc de notas y discusión de documentos con jóvenes empresarios Foto gratis">
            <a:extLst>
              <a:ext uri="{FF2B5EF4-FFF2-40B4-BE49-F238E27FC236}">
                <a16:creationId xmlns:a16="http://schemas.microsoft.com/office/drawing/2014/main" id="{3DAEEB82-DEB0-B44C-890D-616BBE2D4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40" y="2484222"/>
            <a:ext cx="3878702" cy="258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3755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s-ES" sz="1200" dirty="0" smtClean="0">
                <a:solidFill>
                  <a:schemeClr val="dk1"/>
                </a:solidFill>
                <a:hlinkClick r:id="rId3"/>
              </a:rPr>
              <a:t>www.freepik.es/foto-gratis/apuesto-hombre-negocios-ingeniero-casco-edificio_7435686.htm#query=auditor%C3%ADa&amp;position=9&amp;from_view=search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96DCD0-460B-FE43-973E-D8763D7DDE7C}"/>
              </a:ext>
            </a:extLst>
          </p:cNvPr>
          <p:cNvSpPr/>
          <p:nvPr/>
        </p:nvSpPr>
        <p:spPr>
          <a:xfrm>
            <a:off x="250943" y="1925342"/>
            <a:ext cx="7704186" cy="4150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832995-F1C9-1840-907B-5C24BE80791F}"/>
              </a:ext>
            </a:extLst>
          </p:cNvPr>
          <p:cNvSpPr/>
          <p:nvPr/>
        </p:nvSpPr>
        <p:spPr>
          <a:xfrm>
            <a:off x="250942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D2FE35-2132-EA45-B944-F1A23EA554EF}"/>
              </a:ext>
            </a:extLst>
          </p:cNvPr>
          <p:cNvSpPr/>
          <p:nvPr/>
        </p:nvSpPr>
        <p:spPr>
          <a:xfrm>
            <a:off x="1570321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660942-B277-6742-B90D-AAA7EBB376CA}"/>
              </a:ext>
            </a:extLst>
          </p:cNvPr>
          <p:cNvSpPr/>
          <p:nvPr/>
        </p:nvSpPr>
        <p:spPr>
          <a:xfrm>
            <a:off x="2886255" y="1366462"/>
            <a:ext cx="1315934" cy="558880"/>
          </a:xfrm>
          <a:prstGeom prst="rect">
            <a:avLst/>
          </a:prstGeom>
          <a:solidFill>
            <a:srgbClr val="C7247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8829D9-C0A3-B146-95E7-96309B8C1720}"/>
              </a:ext>
            </a:extLst>
          </p:cNvPr>
          <p:cNvSpPr/>
          <p:nvPr/>
        </p:nvSpPr>
        <p:spPr>
          <a:xfrm>
            <a:off x="4212148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659293-8923-3946-B1E6-9DB8CBCEC30E}"/>
              </a:ext>
            </a:extLst>
          </p:cNvPr>
          <p:cNvSpPr/>
          <p:nvPr/>
        </p:nvSpPr>
        <p:spPr>
          <a:xfrm>
            <a:off x="5528082" y="1366462"/>
            <a:ext cx="1213523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AC2BC7-C208-BF4A-B1D8-CD28679FD940}"/>
              </a:ext>
            </a:extLst>
          </p:cNvPr>
          <p:cNvSpPr/>
          <p:nvPr/>
        </p:nvSpPr>
        <p:spPr>
          <a:xfrm>
            <a:off x="532228" y="2677462"/>
            <a:ext cx="3053454" cy="2022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s-CO" sz="1100" dirty="0">
                <a:latin typeface="Arial" panose="020B0604020202020204" pitchFamily="34" charset="0"/>
                <a:ea typeface="Arial" panose="020B0604020202020204" pitchFamily="34" charset="0"/>
              </a:rPr>
              <a:t>En este paso se deben ejecutar todas las acciones que se programaron desde el diseño y planeación del SGCN. </a:t>
            </a:r>
          </a:p>
          <a:p>
            <a:pPr lvl="0" algn="just">
              <a:lnSpc>
                <a:spcPct val="115000"/>
              </a:lnSpc>
            </a:pPr>
            <a:endParaRPr lang="es-CO" sz="11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</a:pPr>
            <a:r>
              <a:rPr lang="es-CO" sz="1100" dirty="0">
                <a:latin typeface="Arial" panose="020B0604020202020204" pitchFamily="34" charset="0"/>
                <a:ea typeface="Arial" panose="020B0604020202020204" pitchFamily="34" charset="0"/>
              </a:rPr>
              <a:t>Es indispensable garantizar que cada uno de los procesos se cumpla de manera correcta y que no se dejen procesos sin cumplir o actividades sin ejecutar ya que se debe realizar todo el proceso para garantizar el resultado esperado.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9E1119-5209-8E4F-AF75-F77CF20EDC4B}"/>
              </a:ext>
            </a:extLst>
          </p:cNvPr>
          <p:cNvSpPr txBox="1"/>
          <p:nvPr/>
        </p:nvSpPr>
        <p:spPr>
          <a:xfrm>
            <a:off x="360995" y="149201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/>
              <a:t>Compromiso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49540C-F6BD-5146-B766-A0F0E00D48D3}"/>
              </a:ext>
            </a:extLst>
          </p:cNvPr>
          <p:cNvSpPr/>
          <p:nvPr/>
        </p:nvSpPr>
        <p:spPr>
          <a:xfrm>
            <a:off x="1734019" y="1455170"/>
            <a:ext cx="1035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Comité de procesos</a:t>
            </a:r>
            <a:endParaRPr lang="es-CO" sz="1000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B8A476-8351-4249-B3D0-F45825F22D40}"/>
              </a:ext>
            </a:extLst>
          </p:cNvPr>
          <p:cNvSpPr/>
          <p:nvPr/>
        </p:nvSpPr>
        <p:spPr>
          <a:xfrm>
            <a:off x="2822029" y="1439781"/>
            <a:ext cx="1464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Actividades de implementación </a:t>
            </a:r>
            <a:endParaRPr lang="es-CO" sz="1000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FB1391C-C008-D04D-A283-F02795E21607}"/>
              </a:ext>
            </a:extLst>
          </p:cNvPr>
          <p:cNvSpPr/>
          <p:nvPr/>
        </p:nvSpPr>
        <p:spPr>
          <a:xfrm>
            <a:off x="4309808" y="1459424"/>
            <a:ext cx="10865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Arial" panose="020B0604020202020204" pitchFamily="34" charset="0"/>
              </a:rPr>
              <a:t>Avance de los procesos</a:t>
            </a:r>
            <a:endParaRPr lang="es-CO" sz="1100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C8090D6-85C4-9648-9ED9-7E02CC13CDD5}"/>
              </a:ext>
            </a:extLst>
          </p:cNvPr>
          <p:cNvSpPr/>
          <p:nvPr/>
        </p:nvSpPr>
        <p:spPr>
          <a:xfrm>
            <a:off x="5415712" y="1439781"/>
            <a:ext cx="1434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Identificar los requerimientos </a:t>
            </a:r>
            <a:endParaRPr lang="es-CO" sz="1000" b="1" dirty="0"/>
          </a:p>
        </p:txBody>
      </p:sp>
      <p:pic>
        <p:nvPicPr>
          <p:cNvPr id="3074" name="Picture 2" descr="Apuesto hombre de negocios ingeniero en casco en un edificio Foto gratis">
            <a:extLst>
              <a:ext uri="{FF2B5EF4-FFF2-40B4-BE49-F238E27FC236}">
                <a16:creationId xmlns:a16="http://schemas.microsoft.com/office/drawing/2014/main" id="{4D225280-3AA5-FC4E-9963-C8E3D4E6B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364" y="2468323"/>
            <a:ext cx="4016708" cy="267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321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s-ES" sz="1200" dirty="0" smtClean="0">
                <a:solidFill>
                  <a:schemeClr val="dk1"/>
                </a:solidFill>
                <a:hlinkClick r:id="rId3"/>
              </a:rPr>
              <a:t>www.freepik.es/foto-gratis/companeros-trabajo-revisando-informes_855034.htm#query=auditor%C3%ADa&amp;position=6&amp;from_view=search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96DCD0-460B-FE43-973E-D8763D7DDE7C}"/>
              </a:ext>
            </a:extLst>
          </p:cNvPr>
          <p:cNvSpPr/>
          <p:nvPr/>
        </p:nvSpPr>
        <p:spPr>
          <a:xfrm>
            <a:off x="250943" y="1925342"/>
            <a:ext cx="7704186" cy="4150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832995-F1C9-1840-907B-5C24BE80791F}"/>
              </a:ext>
            </a:extLst>
          </p:cNvPr>
          <p:cNvSpPr/>
          <p:nvPr/>
        </p:nvSpPr>
        <p:spPr>
          <a:xfrm>
            <a:off x="250942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D2FE35-2132-EA45-B944-F1A23EA554EF}"/>
              </a:ext>
            </a:extLst>
          </p:cNvPr>
          <p:cNvSpPr/>
          <p:nvPr/>
        </p:nvSpPr>
        <p:spPr>
          <a:xfrm>
            <a:off x="1570321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660942-B277-6742-B90D-AAA7EBB376CA}"/>
              </a:ext>
            </a:extLst>
          </p:cNvPr>
          <p:cNvSpPr/>
          <p:nvPr/>
        </p:nvSpPr>
        <p:spPr>
          <a:xfrm>
            <a:off x="2886255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8829D9-C0A3-B146-95E7-96309B8C1720}"/>
              </a:ext>
            </a:extLst>
          </p:cNvPr>
          <p:cNvSpPr/>
          <p:nvPr/>
        </p:nvSpPr>
        <p:spPr>
          <a:xfrm>
            <a:off x="4212148" y="1366462"/>
            <a:ext cx="1315934" cy="558880"/>
          </a:xfrm>
          <a:prstGeom prst="rect">
            <a:avLst/>
          </a:prstGeom>
          <a:solidFill>
            <a:srgbClr val="C7247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659293-8923-3946-B1E6-9DB8CBCEC30E}"/>
              </a:ext>
            </a:extLst>
          </p:cNvPr>
          <p:cNvSpPr/>
          <p:nvPr/>
        </p:nvSpPr>
        <p:spPr>
          <a:xfrm>
            <a:off x="5528082" y="1366462"/>
            <a:ext cx="1213523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AC2BC7-C208-BF4A-B1D8-CD28679FD940}"/>
              </a:ext>
            </a:extLst>
          </p:cNvPr>
          <p:cNvSpPr/>
          <p:nvPr/>
        </p:nvSpPr>
        <p:spPr>
          <a:xfrm>
            <a:off x="622747" y="2934316"/>
            <a:ext cx="3199240" cy="2022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s-CO" sz="1100" dirty="0">
                <a:latin typeface="Arial" panose="020B0604020202020204" pitchFamily="34" charset="0"/>
                <a:ea typeface="Arial" panose="020B0604020202020204" pitchFamily="34" charset="0"/>
              </a:rPr>
              <a:t>Los procesos, a medida que se van implementando, se deben ir probando para revisar que sí están cumpliendo con lo requerido en la organización. Es fundamental que una vez se implementa un paso o proceso, se debe verificar.  En caso de no cumplir la satisfacción, se debe reversar el proceso y revisar en qué está fallando y en caso de arrojar los resultados esperados se aprueba y se continúan con las actividades siguientes.</a:t>
            </a:r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9E1119-5209-8E4F-AF75-F77CF20EDC4B}"/>
              </a:ext>
            </a:extLst>
          </p:cNvPr>
          <p:cNvSpPr txBox="1"/>
          <p:nvPr/>
        </p:nvSpPr>
        <p:spPr>
          <a:xfrm>
            <a:off x="360995" y="149201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/>
              <a:t>Compromiso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49540C-F6BD-5146-B766-A0F0E00D48D3}"/>
              </a:ext>
            </a:extLst>
          </p:cNvPr>
          <p:cNvSpPr/>
          <p:nvPr/>
        </p:nvSpPr>
        <p:spPr>
          <a:xfrm>
            <a:off x="1734019" y="1455170"/>
            <a:ext cx="1035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Comité de procesos</a:t>
            </a:r>
            <a:endParaRPr lang="es-CO" sz="1000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8EAEEA9-352E-FA4F-BE60-D6A1EF4AD2EF}"/>
              </a:ext>
            </a:extLst>
          </p:cNvPr>
          <p:cNvSpPr/>
          <p:nvPr/>
        </p:nvSpPr>
        <p:spPr>
          <a:xfrm>
            <a:off x="2822029" y="1439781"/>
            <a:ext cx="1464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Actividades de implementación </a:t>
            </a:r>
            <a:endParaRPr lang="es-CO" sz="1000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BD96801-7672-784C-807F-0F03C7719494}"/>
              </a:ext>
            </a:extLst>
          </p:cNvPr>
          <p:cNvSpPr/>
          <p:nvPr/>
        </p:nvSpPr>
        <p:spPr>
          <a:xfrm>
            <a:off x="4309808" y="1459424"/>
            <a:ext cx="10865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Arial" panose="020B0604020202020204" pitchFamily="34" charset="0"/>
              </a:rPr>
              <a:t>Avance de los procesos</a:t>
            </a:r>
            <a:endParaRPr lang="es-CO" sz="1100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34637F3-AA15-FD49-9995-EF9251FC9B3E}"/>
              </a:ext>
            </a:extLst>
          </p:cNvPr>
          <p:cNvSpPr/>
          <p:nvPr/>
        </p:nvSpPr>
        <p:spPr>
          <a:xfrm>
            <a:off x="5415712" y="1439781"/>
            <a:ext cx="1434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Identificar los requerimientos </a:t>
            </a:r>
            <a:endParaRPr lang="es-CO" sz="1000" b="1" dirty="0"/>
          </a:p>
        </p:txBody>
      </p:sp>
      <p:pic>
        <p:nvPicPr>
          <p:cNvPr id="4098" name="Picture 2" descr="Compañeros de trabajo revisando informes Foto gratis">
            <a:extLst>
              <a:ext uri="{FF2B5EF4-FFF2-40B4-BE49-F238E27FC236}">
                <a16:creationId xmlns:a16="http://schemas.microsoft.com/office/drawing/2014/main" id="{626146A4-786C-6D41-B558-ED9E2191C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329" y="2689645"/>
            <a:ext cx="3770737" cy="251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4664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4372787"/>
            <a:ext cx="3948174" cy="24852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smtClean="0">
                <a:solidFill>
                  <a:schemeClr val="dk1"/>
                </a:solidFill>
              </a:rPr>
              <a:t>stock.adobe.com/co/images/id/464921292?as_audience=srp&amp;as_campaign=Freepik&amp;get_facets=1&amp;order=relevance&amp;safe_search=1&amp;as_content=api&amp;k=auditor%C3%ADa&amp;filterscontent_typephoto=1&amp;tduid=58d5dcab88cd4f318bf9cd67f089f83c&amp;as_channel=affiliate&amp;as_campclass=redirect&amp;as_source=arvato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96DCD0-460B-FE43-973E-D8763D7DDE7C}"/>
              </a:ext>
            </a:extLst>
          </p:cNvPr>
          <p:cNvSpPr/>
          <p:nvPr/>
        </p:nvSpPr>
        <p:spPr>
          <a:xfrm>
            <a:off x="250943" y="1925342"/>
            <a:ext cx="7704186" cy="4150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832995-F1C9-1840-907B-5C24BE80791F}"/>
              </a:ext>
            </a:extLst>
          </p:cNvPr>
          <p:cNvSpPr/>
          <p:nvPr/>
        </p:nvSpPr>
        <p:spPr>
          <a:xfrm>
            <a:off x="250942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D2FE35-2132-EA45-B944-F1A23EA554EF}"/>
              </a:ext>
            </a:extLst>
          </p:cNvPr>
          <p:cNvSpPr/>
          <p:nvPr/>
        </p:nvSpPr>
        <p:spPr>
          <a:xfrm>
            <a:off x="1570321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660942-B277-6742-B90D-AAA7EBB376CA}"/>
              </a:ext>
            </a:extLst>
          </p:cNvPr>
          <p:cNvSpPr/>
          <p:nvPr/>
        </p:nvSpPr>
        <p:spPr>
          <a:xfrm>
            <a:off x="2886255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8829D9-C0A3-B146-95E7-96309B8C1720}"/>
              </a:ext>
            </a:extLst>
          </p:cNvPr>
          <p:cNvSpPr/>
          <p:nvPr/>
        </p:nvSpPr>
        <p:spPr>
          <a:xfrm>
            <a:off x="4212148" y="1366462"/>
            <a:ext cx="1315934" cy="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659293-8923-3946-B1E6-9DB8CBCEC30E}"/>
              </a:ext>
            </a:extLst>
          </p:cNvPr>
          <p:cNvSpPr/>
          <p:nvPr/>
        </p:nvSpPr>
        <p:spPr>
          <a:xfrm>
            <a:off x="5528082" y="1366462"/>
            <a:ext cx="1213523" cy="558880"/>
          </a:xfrm>
          <a:prstGeom prst="rect">
            <a:avLst/>
          </a:prstGeom>
          <a:solidFill>
            <a:srgbClr val="C7247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AC2BC7-C208-BF4A-B1D8-CD28679FD940}"/>
              </a:ext>
            </a:extLst>
          </p:cNvPr>
          <p:cNvSpPr/>
          <p:nvPr/>
        </p:nvSpPr>
        <p:spPr>
          <a:xfrm>
            <a:off x="622747" y="2934316"/>
            <a:ext cx="2695806" cy="1633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s-CO" sz="1100" dirty="0">
                <a:latin typeface="Arial" panose="020B0604020202020204" pitchFamily="34" charset="0"/>
                <a:ea typeface="Arial" panose="020B0604020202020204" pitchFamily="34" charset="0"/>
              </a:rPr>
              <a:t>En este proceso se debe verificar si los requerimientos establecidos están siendo cumplidos por parte de los integrantes del equipo y también sobre los resultados esperados y que los roles y responsabilidades asociados se estén cumpliendo como está establecido en el plan de gestión.</a:t>
            </a:r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9E1119-5209-8E4F-AF75-F77CF20EDC4B}"/>
              </a:ext>
            </a:extLst>
          </p:cNvPr>
          <p:cNvSpPr txBox="1"/>
          <p:nvPr/>
        </p:nvSpPr>
        <p:spPr>
          <a:xfrm>
            <a:off x="360995" y="149201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/>
              <a:t>Compromiso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49540C-F6BD-5146-B766-A0F0E00D48D3}"/>
              </a:ext>
            </a:extLst>
          </p:cNvPr>
          <p:cNvSpPr/>
          <p:nvPr/>
        </p:nvSpPr>
        <p:spPr>
          <a:xfrm>
            <a:off x="1734019" y="1455170"/>
            <a:ext cx="1035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Comité de procesos</a:t>
            </a:r>
            <a:endParaRPr lang="es-CO" sz="1000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8EAEEA9-352E-FA4F-BE60-D6A1EF4AD2EF}"/>
              </a:ext>
            </a:extLst>
          </p:cNvPr>
          <p:cNvSpPr/>
          <p:nvPr/>
        </p:nvSpPr>
        <p:spPr>
          <a:xfrm>
            <a:off x="2822029" y="1439781"/>
            <a:ext cx="1464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Actividades de implementación </a:t>
            </a:r>
            <a:endParaRPr lang="es-CO" sz="1000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BD96801-7672-784C-807F-0F03C7719494}"/>
              </a:ext>
            </a:extLst>
          </p:cNvPr>
          <p:cNvSpPr/>
          <p:nvPr/>
        </p:nvSpPr>
        <p:spPr>
          <a:xfrm>
            <a:off x="4309808" y="1459424"/>
            <a:ext cx="10865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Arial" panose="020B0604020202020204" pitchFamily="34" charset="0"/>
              </a:rPr>
              <a:t>Avance de los procesos</a:t>
            </a:r>
            <a:endParaRPr lang="es-CO" sz="1100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8B1825F-A9E7-C246-80B4-75CA96B83E7A}"/>
              </a:ext>
            </a:extLst>
          </p:cNvPr>
          <p:cNvSpPr/>
          <p:nvPr/>
        </p:nvSpPr>
        <p:spPr>
          <a:xfrm>
            <a:off x="5415712" y="1439781"/>
            <a:ext cx="1434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Arial" panose="020B0604020202020204" pitchFamily="34" charset="0"/>
                <a:ea typeface="Arial" panose="020B0604020202020204" pitchFamily="34" charset="0"/>
              </a:rPr>
              <a:t>Identificar los requerimientos </a:t>
            </a:r>
            <a:endParaRPr lang="es-CO" sz="1000" b="1" dirty="0"/>
          </a:p>
        </p:txBody>
      </p:sp>
      <p:pic>
        <p:nvPicPr>
          <p:cNvPr id="5122" name="Picture 2" descr="Internal control on virtual screen. Accounting and audit">
            <a:extLst>
              <a:ext uri="{FF2B5EF4-FFF2-40B4-BE49-F238E27FC236}">
                <a16:creationId xmlns:a16="http://schemas.microsoft.com/office/drawing/2014/main" id="{35337F7E-2B0F-1F40-A98C-DB712E439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2" r="8871"/>
          <a:stretch/>
        </p:blipFill>
        <p:spPr bwMode="auto">
          <a:xfrm>
            <a:off x="3616774" y="2618281"/>
            <a:ext cx="4037474" cy="23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5223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468</Words>
  <Application>Microsoft Office PowerPoint</Application>
  <PresentationFormat>Panorámica</PresentationFormat>
  <Paragraphs>46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19</cp:revision>
  <dcterms:modified xsi:type="dcterms:W3CDTF">2022-05-11T23:48:44Z</dcterms:modified>
</cp:coreProperties>
</file>