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69" r:id="rId3"/>
    <p:sldId id="272" r:id="rId4"/>
    <p:sldId id="273" r:id="rId5"/>
    <p:sldId id="260" r:id="rId6"/>
    <p:sldId id="274" r:id="rId7"/>
    <p:sldId id="275" r:id="rId8"/>
    <p:sldId id="277" r:id="rId9"/>
    <p:sldId id="278" r:id="rId10"/>
    <p:sldId id="279" r:id="rId11"/>
    <p:sldId id="280" r:id="rId12"/>
    <p:sldId id="28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hkn8Xp4CMQ+4gJfX4eKNiCzBO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0B20FA-9D5F-4369-A9EC-188287536164}">
  <a:tblStyle styleId="{7C0B20FA-9D5F-4369-A9EC-188287536164}"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6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965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144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8100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45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8"/>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8"/>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8"/>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2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ock.adobe.com/co/video/young-woman-renting-a-car-with-a-businessman/501043834"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stock.adobe.com/co/video/data-analysis-and-business-management/49710224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stock.adobe.com/co/video/metaverse-business-meeting-conference-finance-business-stock-exchange-crypto-blockchain-data-analytics-report-analyzing-business-man-working-on-financial-report-document-management-system-dms/50057345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stock.adobe.com/co/video/smart-warehouse-management-system/429936488"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stock.adobe.com/co/video/%E3%83%93%E3%82%B8%E3%83%8D%E3%82%B9%E3%81%A8%E3%82%AF%E3%83%A9%E3%82%A6%E3%83%89/497172918"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stock.adobe.com/co/video/%E3%83%87%E3%83%BC%E3%82%BF%E5%88%86%E6%9E%90%E3%80%80%E3%83%93%E3%82%B8%E3%83%8D%E3%82%B9%E6%96%87%E6%9B%B8%E3%80%80%E9%9B%BB%E5%AD%90%E6%9B%B8%E9%A1%9E/49800287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stock.adobe.com/co/video/couple-talking-with-car-showroom-customer-service/440770718"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stock.adobe.com/co/video/two-business-people-look-at-corporate-policies/499583787"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1902234" y="2823358"/>
            <a:ext cx="8136824"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dirty="0">
                <a:solidFill>
                  <a:schemeClr val="lt1"/>
                </a:solidFill>
              </a:rPr>
              <a:t>CF02_video_introducción</a:t>
            </a:r>
            <a:endParaRPr sz="1800" b="0" i="0" u="none" strike="noStrike" cap="none" dirty="0">
              <a:solidFill>
                <a:schemeClr val="lt1"/>
              </a:solidFill>
              <a:latin typeface="Arial"/>
              <a:ea typeface="Arial"/>
              <a:cs typeface="Arial"/>
              <a:sym typeface="Arial"/>
            </a:endParaRPr>
          </a:p>
        </p:txBody>
      </p:sp>
      <p:sp>
        <p:nvSpPr>
          <p:cNvPr id="85" name="Google Shape;85;p2"/>
          <p:cNvSpPr/>
          <p:nvPr/>
        </p:nvSpPr>
        <p:spPr>
          <a:xfrm>
            <a:off x="1902234" y="4350894"/>
            <a:ext cx="7891761" cy="738623"/>
          </a:xfrm>
          <a:prstGeom prst="rect">
            <a:avLst/>
          </a:prstGeom>
          <a:noFill/>
          <a:ln>
            <a:noFill/>
          </a:ln>
        </p:spPr>
        <p:txBody>
          <a:bodyPr spcFirstLastPara="1" wrap="square" lIns="91425" tIns="45700" rIns="91425" bIns="45700" anchor="t" anchorCtr="0">
            <a:spAutoFit/>
          </a:bodyPr>
          <a:lstStyle/>
          <a:p>
            <a:pPr lvl="0">
              <a:buClr>
                <a:schemeClr val="dk1"/>
              </a:buClr>
              <a:buSzPts val="1200"/>
            </a:pPr>
            <a:r>
              <a:rPr lang="es-ES" b="1" dirty="0">
                <a:solidFill>
                  <a:schemeClr val="dk1"/>
                </a:solidFill>
              </a:rPr>
              <a:t>Video </a:t>
            </a:r>
            <a:r>
              <a:rPr lang="es-ES" b="1" dirty="0" err="1">
                <a:solidFill>
                  <a:schemeClr val="dk1"/>
                </a:solidFill>
              </a:rPr>
              <a:t>Motion</a:t>
            </a:r>
            <a:r>
              <a:rPr lang="es-ES" b="1" dirty="0">
                <a:solidFill>
                  <a:schemeClr val="dk1"/>
                </a:solidFill>
              </a:rPr>
              <a:t> </a:t>
            </a:r>
            <a:r>
              <a:rPr lang="es-ES" b="1" dirty="0" err="1">
                <a:solidFill>
                  <a:schemeClr val="dk1"/>
                </a:solidFill>
              </a:rPr>
              <a:t>Graphics</a:t>
            </a:r>
            <a:r>
              <a:rPr lang="es-ES" b="1" dirty="0">
                <a:solidFill>
                  <a:schemeClr val="dk1"/>
                </a:solidFill>
              </a:rPr>
              <a:t> </a:t>
            </a:r>
          </a:p>
          <a:p>
            <a:pPr lvl="0">
              <a:buClr>
                <a:schemeClr val="dk1"/>
              </a:buClr>
              <a:buSzPts val="1200"/>
            </a:pPr>
            <a:r>
              <a:rPr lang="es-ES" dirty="0">
                <a:solidFill>
                  <a:schemeClr val="dk1"/>
                </a:solidFill>
              </a:rPr>
              <a:t>Producción Audiovisual de Videos con Recursos Fotográficos y Material Pre-Grabado + </a:t>
            </a:r>
            <a:r>
              <a:rPr lang="es-ES" dirty="0" err="1">
                <a:solidFill>
                  <a:schemeClr val="dk1"/>
                </a:solidFill>
              </a:rPr>
              <a:t>Motion</a:t>
            </a:r>
            <a:r>
              <a:rPr lang="es-ES" dirty="0">
                <a:solidFill>
                  <a:schemeClr val="dk1"/>
                </a:solidFill>
              </a:rPr>
              <a:t> </a:t>
            </a:r>
            <a:r>
              <a:rPr lang="es-ES" dirty="0" err="1">
                <a:solidFill>
                  <a:schemeClr val="dk1"/>
                </a:solidFill>
              </a:rPr>
              <a:t>Graphics</a:t>
            </a:r>
            <a:r>
              <a:rPr lang="es-ES" dirty="0">
                <a:solidFill>
                  <a:schemeClr val="dk1"/>
                </a:solidFill>
              </a:rPr>
              <a:t> + Voz en off</a:t>
            </a:r>
            <a:r>
              <a:rPr lang="es-ES" dirty="0"/>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7002204" y="994759"/>
            <a:ext cx="428909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Luego, de revisar sus políticas se procede a devolver el dinero.</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Por tanto, le tocaría en este caso particular realizar una devolución del dinero a los clientes.</a:t>
            </a: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stock.adobe.com/co/video/young-woman-renting-a-car-with-a-businessman/501043834</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D56AD9D2-2A17-4644-9B08-02FE5A60C385}"/>
              </a:ext>
            </a:extLst>
          </p:cNvPr>
          <p:cNvPicPr>
            <a:picLocks noChangeAspect="1"/>
          </p:cNvPicPr>
          <p:nvPr/>
        </p:nvPicPr>
        <p:blipFill rotWithShape="1">
          <a:blip r:embed="rId5"/>
          <a:srcRect t="11538"/>
          <a:stretch/>
        </p:blipFill>
        <p:spPr>
          <a:xfrm>
            <a:off x="92278" y="-11140"/>
            <a:ext cx="6677636" cy="3305938"/>
          </a:xfrm>
          <a:prstGeom prst="rect">
            <a:avLst/>
          </a:prstGeom>
        </p:spPr>
      </p:pic>
    </p:spTree>
    <p:extLst>
      <p:ext uri="{BB962C8B-B14F-4D97-AF65-F5344CB8AC3E}">
        <p14:creationId xmlns:p14="http://schemas.microsoft.com/office/powerpoint/2010/main" val="1478463615"/>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7077686" y="1020976"/>
            <a:ext cx="461430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Finalmente, aparece un computador con un análisis de datos mostrando los resultados que puede ocasionar el no tener un SGCN.</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Esta problemática a fondo no se trata de la devolución del dinero sino del prestigio de la empresa, el cual se ve comprometido y posiblemente ese cliente no vuelva a contratar los servicios de dicha compañía.</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stock.adobe.com/co/video/data-analysis-and-business-management/497102240</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A5C044B2-3A04-E54D-BEBA-F2CC0414F10B}"/>
              </a:ext>
            </a:extLst>
          </p:cNvPr>
          <p:cNvPicPr>
            <a:picLocks noChangeAspect="1"/>
          </p:cNvPicPr>
          <p:nvPr/>
        </p:nvPicPr>
        <p:blipFill rotWithShape="1">
          <a:blip r:embed="rId5"/>
          <a:srcRect t="9564"/>
          <a:stretch/>
        </p:blipFill>
        <p:spPr>
          <a:xfrm>
            <a:off x="92278" y="14480"/>
            <a:ext cx="6677636" cy="3315531"/>
          </a:xfrm>
          <a:prstGeom prst="rect">
            <a:avLst/>
          </a:prstGeom>
        </p:spPr>
      </p:pic>
    </p:spTree>
    <p:extLst>
      <p:ext uri="{BB962C8B-B14F-4D97-AF65-F5344CB8AC3E}">
        <p14:creationId xmlns:p14="http://schemas.microsoft.com/office/powerpoint/2010/main" val="313898429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978853" y="994759"/>
            <a:ext cx="4703424"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Vuelve a haber una transición pero ahora mostrando en real los análisis de datos. Cierra el video.</a:t>
            </a: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sz="1400" b="0" i="1" u="none" strike="noStrike" cap="none" dirty="0" err="1">
                <a:solidFill>
                  <a:schemeClr val="dk1"/>
                </a:solidFill>
                <a:latin typeface="Arial"/>
                <a:ea typeface="Arial"/>
                <a:cs typeface="Arial"/>
                <a:sym typeface="Arial"/>
              </a:rPr>
              <a:t>Fade</a:t>
            </a:r>
            <a:r>
              <a:rPr lang="es-ES" sz="1400" b="0" i="1" u="none" strike="noStrike" cap="none" dirty="0">
                <a:solidFill>
                  <a:schemeClr val="dk1"/>
                </a:solidFill>
                <a:latin typeface="Arial"/>
                <a:ea typeface="Arial"/>
                <a:cs typeface="Arial"/>
                <a:sym typeface="Arial"/>
              </a:rPr>
              <a:t> </a:t>
            </a:r>
            <a:r>
              <a:rPr lang="es-ES" sz="1400" b="0" i="1" u="none" strike="noStrike" cap="none" dirty="0" err="1">
                <a:solidFill>
                  <a:schemeClr val="dk1"/>
                </a:solidFill>
                <a:latin typeface="Arial"/>
                <a:ea typeface="Arial"/>
                <a:cs typeface="Arial"/>
                <a:sym typeface="Arial"/>
              </a:rPr>
              <a:t>out</a:t>
            </a:r>
            <a:r>
              <a:rPr lang="es-ES" sz="1400" b="0" i="1" u="none" strike="noStrike" cap="none" dirty="0">
                <a:solidFill>
                  <a:schemeClr val="dk1"/>
                </a:solidFill>
                <a:latin typeface="Arial"/>
                <a:ea typeface="Arial"/>
                <a:cs typeface="Arial"/>
                <a:sym typeface="Arial"/>
              </a:rPr>
              <a:t>.</a:t>
            </a: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 </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De ahí que contar con un sistema de gestión de la continuidad del negocio se considere como ventaja competitiva para una organización.</a:t>
            </a:r>
            <a:endParaRPr lang="es-CO" sz="1800" dirty="0">
              <a:latin typeface="Arial" panose="020B0604020202020204" pitchFamily="34" charset="0"/>
              <a:ea typeface="Arial" panose="020B0604020202020204" pitchFamily="34" charset="0"/>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126804"/>
            <a:ext cx="5333999" cy="173119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stock.adobe.com/co/video/metaverse-business-meeting-conference-finance-business-stock-exchange-crypto-blockchain-data-analytics-report-analyzing-business-man-working-on-financial-report-document-management-system-dms/500573452</a:t>
            </a:r>
            <a:r>
              <a:rPr lang="es-ES" sz="1200" dirty="0" smtClean="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5FEB9A1A-79B0-374E-A6FB-79487344D7C8}"/>
              </a:ext>
            </a:extLst>
          </p:cNvPr>
          <p:cNvPicPr>
            <a:picLocks noChangeAspect="1"/>
          </p:cNvPicPr>
          <p:nvPr/>
        </p:nvPicPr>
        <p:blipFill rotWithShape="1">
          <a:blip r:embed="rId5"/>
          <a:srcRect t="4115" b="9908"/>
          <a:stretch/>
        </p:blipFill>
        <p:spPr>
          <a:xfrm>
            <a:off x="92278" y="14848"/>
            <a:ext cx="6677636" cy="3297390"/>
          </a:xfrm>
          <a:prstGeom prst="rect">
            <a:avLst/>
          </a:prstGeom>
        </p:spPr>
      </p:pic>
    </p:spTree>
    <p:extLst>
      <p:ext uri="{BB962C8B-B14F-4D97-AF65-F5344CB8AC3E}">
        <p14:creationId xmlns:p14="http://schemas.microsoft.com/office/powerpoint/2010/main" val="327743329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r>
              <a:rPr lang="es-CO" dirty="0"/>
              <a:t>Inicia con el logo animado del SENA.</a:t>
            </a:r>
          </a:p>
          <a:p>
            <a:endParaRPr lang="es-CO" dirty="0"/>
          </a:p>
          <a:p>
            <a:r>
              <a:rPr lang="es-CO" dirty="0"/>
              <a:t>Título: </a:t>
            </a:r>
            <a:r>
              <a:rPr lang="es-CO" b="1" dirty="0"/>
              <a:t>Implementación de un SGCN</a:t>
            </a: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r>
              <a:rPr lang="es-CO" dirty="0"/>
              <a:t>Música de inicio</a:t>
            </a: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 SENA logo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026" name="Picture 2">
            <a:extLst>
              <a:ext uri="{FF2B5EF4-FFF2-40B4-BE49-F238E27FC236}">
                <a16:creationId xmlns:a16="http://schemas.microsoft.com/office/drawing/2014/main" id="{9FA90BD7-7D29-1F48-ADCE-00217F210E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384" b="9110"/>
          <a:stretch/>
        </p:blipFill>
        <p:spPr bwMode="auto">
          <a:xfrm>
            <a:off x="101777" y="-12004"/>
            <a:ext cx="6668137" cy="337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7054385" y="1041524"/>
            <a:ext cx="4960278"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El video inicia mostrando una persona analizando la implementación de un sistema de gestión donde se evidencie los costos y esfuerzos en cifras e íconos.</a:t>
            </a:r>
            <a:endParaRPr sz="1400" b="0" i="0" u="none" strike="noStrike" cap="none" dirty="0">
              <a:solidFill>
                <a:schemeClr val="dk1"/>
              </a:solidFill>
              <a:latin typeface="Arial"/>
              <a:ea typeface="Arial"/>
              <a:cs typeface="Arial"/>
              <a:sym typeface="Aria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Tener un SGCN, para muchas organizaciones, no es necesario desde la perspectiva de costos y esfuerzos que se deben realizar para su implementación y mantenimiento.</a:t>
            </a:r>
            <a:endParaRPr sz="1400" b="0" i="0" u="none" strike="noStrike" cap="none" dirty="0">
              <a:solidFill>
                <a:schemeClr val="dk1"/>
              </a:solidFill>
              <a:latin typeface="Arial"/>
              <a:ea typeface="Arial"/>
              <a:cs typeface="Arial"/>
              <a:sym typeface="Arial"/>
            </a:endParaRP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smtClean="0">
                <a:solidFill>
                  <a:schemeClr val="dk1"/>
                </a:solidFill>
              </a:rPr>
              <a:t>stock.adobe.com/co/video/metaverse-business-meeting-conference-finance-business-stock-exchange-crypto-blockchain-data-analytics-report-analyzing-business-man-working-on-financial-report-document-management-system-dms/500573452?asset_id=500573800 </a:t>
            </a: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B1DE87FA-76DD-3742-A059-4CB7516C8D50}"/>
              </a:ext>
            </a:extLst>
          </p:cNvPr>
          <p:cNvPicPr>
            <a:picLocks noChangeAspect="1"/>
          </p:cNvPicPr>
          <p:nvPr/>
        </p:nvPicPr>
        <p:blipFill rotWithShape="1">
          <a:blip r:embed="rId4"/>
          <a:srcRect b="11081"/>
          <a:stretch/>
        </p:blipFill>
        <p:spPr>
          <a:xfrm>
            <a:off x="92278" y="0"/>
            <a:ext cx="6677636" cy="3312238"/>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4"/>
          <p:cNvSpPr txBox="1"/>
          <p:nvPr/>
        </p:nvSpPr>
        <p:spPr>
          <a:xfrm>
            <a:off x="7002204" y="969908"/>
            <a:ext cx="4898633"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Luego aparece una bodega y encima de ella datos mostrando como un sistema de gestión funciona.</a:t>
            </a:r>
            <a:endParaRPr sz="1400" b="0" i="0" u="none" strike="noStrike" cap="none" dirty="0">
              <a:solidFill>
                <a:schemeClr val="dk1"/>
              </a:solidFill>
              <a:latin typeface="Arial"/>
              <a:ea typeface="Arial"/>
              <a:cs typeface="Arial"/>
              <a:sym typeface="Arial"/>
            </a:endParaRPr>
          </a:p>
        </p:txBody>
      </p:sp>
      <p:sp>
        <p:nvSpPr>
          <p:cNvPr id="108" name="Google Shape;108;p4"/>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4"/>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4"/>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Ahora bien, lo que no se puede negar  es que un sistema de gestión garantiza que los procesos de negocio se mantengan en funcionamiento constante, aún si se sufre algún imprevisto en la seguridad.</a:t>
            </a:r>
            <a:endParaRPr sz="1400" b="0" i="0" u="none" strike="noStrike" cap="none" dirty="0">
              <a:solidFill>
                <a:schemeClr val="dk1"/>
              </a:solidFill>
              <a:latin typeface="Arial"/>
              <a:ea typeface="Arial"/>
              <a:cs typeface="Arial"/>
              <a:sym typeface="Arial"/>
            </a:endParaRPr>
          </a:p>
        </p:txBody>
      </p:sp>
      <p:sp>
        <p:nvSpPr>
          <p:cNvPr id="111" name="Google Shape;111;p4"/>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4"/>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stock.adobe.com/co/video/smart-warehouse-management-system/429936488</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13" name="Google Shape;113;p4"/>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14" name="Google Shape;114;p4"/>
          <p:cNvGrpSpPr/>
          <p:nvPr/>
        </p:nvGrpSpPr>
        <p:grpSpPr>
          <a:xfrm>
            <a:off x="-42401" y="-64613"/>
            <a:ext cx="6909926" cy="3859056"/>
            <a:chOff x="-42401" y="-24097"/>
            <a:chExt cx="6909926" cy="3859056"/>
          </a:xfrm>
        </p:grpSpPr>
        <p:pic>
          <p:nvPicPr>
            <p:cNvPr id="115" name="Google Shape;115;p4"/>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16" name="Google Shape;116;p4"/>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891F40B7-AA86-1640-8EF0-474A4A3F9699}"/>
              </a:ext>
            </a:extLst>
          </p:cNvPr>
          <p:cNvPicPr>
            <a:picLocks noChangeAspect="1"/>
          </p:cNvPicPr>
          <p:nvPr/>
        </p:nvPicPr>
        <p:blipFill>
          <a:blip r:embed="rId5"/>
          <a:stretch>
            <a:fillRect/>
          </a:stretch>
        </p:blipFill>
        <p:spPr>
          <a:xfrm>
            <a:off x="92278" y="-3293"/>
            <a:ext cx="6677636" cy="3315531"/>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5"/>
          <p:cNvSpPr txBox="1"/>
          <p:nvPr/>
        </p:nvSpPr>
        <p:spPr>
          <a:xfrm>
            <a:off x="7192293" y="912973"/>
            <a:ext cx="4684463"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Después aparecen dos personas revisando datos organizacionales, mostrándose satisfechas.</a:t>
            </a:r>
            <a:endParaRPr sz="1400" b="0" i="0" u="none" strike="noStrike" cap="none" dirty="0">
              <a:solidFill>
                <a:schemeClr val="dk1"/>
              </a:solidFill>
              <a:latin typeface="Arial"/>
              <a:ea typeface="Arial"/>
              <a:cs typeface="Arial"/>
              <a:sym typeface="Arial"/>
            </a:endParaRPr>
          </a:p>
        </p:txBody>
      </p:sp>
      <p:sp>
        <p:nvSpPr>
          <p:cNvPr id="124" name="Google Shape;124;p5"/>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5"/>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5"/>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Lo que desde un punto de vista objetivo, sale más económica su aplicación que la restauración desde cero de los procesos.</a:t>
            </a:r>
          </a:p>
        </p:txBody>
      </p:sp>
      <p:sp>
        <p:nvSpPr>
          <p:cNvPr id="127" name="Google Shape;127;p5"/>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5"/>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a:t>
            </a:r>
            <a:r>
              <a:rPr lang="es-ES" sz="1200" dirty="0" smtClean="0">
                <a:solidFill>
                  <a:schemeClr val="dk1"/>
                </a:solidFill>
                <a:hlinkClick r:id="rId3"/>
              </a:rPr>
              <a:t>E3%83%93%E3%82%B8%E3%83%8D%E3%82%B9%E3%81%A8%E3%82%AF%E3%83%A9%E3%82%A6%E3%83%89/497172918</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29" name="Google Shape;129;p5"/>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30" name="Google Shape;130;p5"/>
          <p:cNvGrpSpPr/>
          <p:nvPr/>
        </p:nvGrpSpPr>
        <p:grpSpPr>
          <a:xfrm>
            <a:off x="-42401" y="-64613"/>
            <a:ext cx="6909926" cy="3859056"/>
            <a:chOff x="-42401" y="-24097"/>
            <a:chExt cx="6909926" cy="3859056"/>
          </a:xfrm>
        </p:grpSpPr>
        <p:pic>
          <p:nvPicPr>
            <p:cNvPr id="131" name="Google Shape;131;p5"/>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32" name="Google Shape;132;p5"/>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4E36FE84-A2F8-754D-9630-F18AC9F4B1E0}"/>
              </a:ext>
            </a:extLst>
          </p:cNvPr>
          <p:cNvPicPr>
            <a:picLocks noChangeAspect="1"/>
          </p:cNvPicPr>
          <p:nvPr/>
        </p:nvPicPr>
        <p:blipFill>
          <a:blip r:embed="rId5"/>
          <a:stretch>
            <a:fillRect/>
          </a:stretch>
        </p:blipFill>
        <p:spPr>
          <a:xfrm>
            <a:off x="92278" y="-30591"/>
            <a:ext cx="6677636" cy="3342829"/>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6"/>
          <p:cNvSpPr txBox="1"/>
          <p:nvPr/>
        </p:nvSpPr>
        <p:spPr>
          <a:xfrm>
            <a:off x="7002204" y="1042838"/>
            <a:ext cx="480616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Luego aparecen una serie de datos organizacionales que están siendo analizados.</a:t>
            </a:r>
            <a:endParaRPr sz="1400" b="0" i="0" u="none" strike="noStrike" cap="none" dirty="0">
              <a:solidFill>
                <a:schemeClr val="dk1"/>
              </a:solidFill>
              <a:latin typeface="Arial"/>
              <a:ea typeface="Arial"/>
              <a:cs typeface="Arial"/>
              <a:sym typeface="Arial"/>
            </a:endParaRPr>
          </a:p>
        </p:txBody>
      </p:sp>
      <p:sp>
        <p:nvSpPr>
          <p:cNvPr id="140" name="Google Shape;140;p6"/>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41" name="Google Shape;141;p6"/>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6"/>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Esta estrategia de inversión de recursos tecnológicos, humanos y financieros trae consigo un diferenciador organización de valor y por ende,  la consolidación en el posicionamiento de marca y mayor competitividad en el mercado. </a:t>
            </a:r>
          </a:p>
        </p:txBody>
      </p:sp>
      <p:sp>
        <p:nvSpPr>
          <p:cNvPr id="143" name="Google Shape;143;p6"/>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6"/>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a:t>
            </a:r>
            <a:r>
              <a:rPr lang="es-ES" sz="1200" dirty="0" smtClean="0">
                <a:solidFill>
                  <a:schemeClr val="dk1"/>
                </a:solidFill>
                <a:hlinkClick r:id="rId3"/>
              </a:rPr>
              <a:t>E3%83%87%E3%83%BC%E3%82%BF%E5%88%86%E6%9E%90%E3%80%80%E3%83%93%E3%82%B8%E3%83%8D%E3%82%B9%E6%96%87%E6%9B%B8%E3%80%80%E9%9B%BB%E5%AD%90%E6%9B%B8%E9%A1%9E/498002876</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5" name="Google Shape;145;p6"/>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46" name="Google Shape;146;p6"/>
          <p:cNvGrpSpPr/>
          <p:nvPr/>
        </p:nvGrpSpPr>
        <p:grpSpPr>
          <a:xfrm>
            <a:off x="-42401" y="-64613"/>
            <a:ext cx="6909926" cy="3859056"/>
            <a:chOff x="-42401" y="-24097"/>
            <a:chExt cx="6909926" cy="3859056"/>
          </a:xfrm>
        </p:grpSpPr>
        <p:pic>
          <p:nvPicPr>
            <p:cNvPr id="147" name="Google Shape;147;p6"/>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48" name="Google Shape;148;p6"/>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2ACBC91B-ECAF-9547-AB9D-319DA320BAFF}"/>
              </a:ext>
            </a:extLst>
          </p:cNvPr>
          <p:cNvPicPr>
            <a:picLocks noChangeAspect="1"/>
          </p:cNvPicPr>
          <p:nvPr/>
        </p:nvPicPr>
        <p:blipFill>
          <a:blip r:embed="rId5"/>
          <a:stretch>
            <a:fillRect/>
          </a:stretch>
        </p:blipFill>
        <p:spPr>
          <a:xfrm>
            <a:off x="92278" y="9741"/>
            <a:ext cx="6677636" cy="3315532"/>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7085207" y="994759"/>
            <a:ext cx="4898633"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Hay una transición entre el tipo de imágenes anterior y el vectorial. Aparece aquí una empresa de renta de vehículos con dos carros, los cuales se están rentando.</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Veamos el ejemplo de una empresa que se dedica a la renta de vehículos y solo cuenta, actualmente, con dos de ellos disponibles para rentar.</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stock.adobe.com/co/video/couple-talking-with-car-showroom-customer-service/440770718</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32ADAE3F-9278-E744-B91B-C49F6A6CF938}"/>
              </a:ext>
            </a:extLst>
          </p:cNvPr>
          <p:cNvPicPr>
            <a:picLocks noChangeAspect="1"/>
          </p:cNvPicPr>
          <p:nvPr/>
        </p:nvPicPr>
        <p:blipFill rotWithShape="1">
          <a:blip r:embed="rId5"/>
          <a:srcRect t="6830" b="7224"/>
          <a:stretch/>
        </p:blipFill>
        <p:spPr>
          <a:xfrm>
            <a:off x="92278" y="0"/>
            <a:ext cx="6677636" cy="3312238"/>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Luego aparece uno de los autos anteriores averiado.</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Ese mismo día renta ambos y uno de ellos sufre una avería.</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4705564"/>
            <a:ext cx="5333999" cy="215243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a:buClr>
                <a:schemeClr val="dk1"/>
              </a:buClr>
              <a:buSzPts val="300"/>
            </a:pPr>
            <a:r>
              <a:rPr lang="es-ES" sz="1100" b="0" i="0" u="none" strike="noStrike" cap="none" dirty="0">
                <a:solidFill>
                  <a:schemeClr val="dk1"/>
                </a:solidFill>
                <a:latin typeface="Arial"/>
                <a:ea typeface="Arial"/>
                <a:cs typeface="Arial"/>
                <a:sym typeface="Arial"/>
              </a:rPr>
              <a:t>Referencias de las imágenes: </a:t>
            </a:r>
            <a:r>
              <a:rPr lang="es-ES" sz="1100" dirty="0">
                <a:solidFill>
                  <a:schemeClr val="dk1"/>
                </a:solidFill>
              </a:rPr>
              <a:t>https://</a:t>
            </a:r>
            <a:r>
              <a:rPr lang="es-ES" sz="1100" dirty="0" smtClean="0">
                <a:solidFill>
                  <a:schemeClr val="dk1"/>
                </a:solidFill>
              </a:rPr>
              <a:t>www.freepik.es/vector-gratis/servicio-emergencia-sitio-servicio-seguro-automovil-joven-llama-servicio-seguro-automovil-que-brinda-servicios-cuando-automovil-no-funciona-diseno-plano-caracter-comercial-ilustracion-vectorial_25003387.htm#query=carro%20da%C3%B1ado&amp;position=23&amp;from_view=search </a:t>
            </a:r>
            <a:endParaRPr lang="es-ES" sz="1100" dirty="0"/>
          </a:p>
          <a:p>
            <a:pPr marL="0" marR="0" lvl="0" indent="0" algn="l" rtl="0">
              <a:lnSpc>
                <a:spcPct val="100000"/>
              </a:lnSpc>
              <a:spcBef>
                <a:spcPts val="0"/>
              </a:spcBef>
              <a:spcAft>
                <a:spcPts val="0"/>
              </a:spcAft>
              <a:buClr>
                <a:schemeClr val="dk1"/>
              </a:buClr>
              <a:buSzPts val="300"/>
              <a:buFont typeface="Arial"/>
              <a:buNone/>
            </a:pP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4" name="Picture 2" descr="Servicio de emergencia en el sitio por servicio de seguro de automóvil un joven llama a un servicio de seguro de automóvil que brinda servicios cuando el automóvil no funciona diseño plano de carácter comercial de ilustración vectorial vector gratuito">
            <a:extLst>
              <a:ext uri="{FF2B5EF4-FFF2-40B4-BE49-F238E27FC236}">
                <a16:creationId xmlns:a16="http://schemas.microsoft.com/office/drawing/2014/main" id="{AFB44AD1-44E5-CB4D-9B4E-647E825B6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17" y="81310"/>
            <a:ext cx="5349083" cy="321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22469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4426021"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Después se muestra la persona atendiendo del </a:t>
            </a:r>
            <a:r>
              <a:rPr lang="es-ES" sz="1400" b="0" i="0" u="none" strike="noStrike" cap="none" dirty="0" err="1">
                <a:solidFill>
                  <a:schemeClr val="dk1"/>
                </a:solidFill>
                <a:latin typeface="Arial"/>
                <a:ea typeface="Arial"/>
                <a:cs typeface="Arial"/>
                <a:sym typeface="Arial"/>
              </a:rPr>
              <a:t>slide</a:t>
            </a:r>
            <a:r>
              <a:rPr lang="es-ES" sz="1400" b="0" i="0" u="none" strike="noStrike" cap="none" dirty="0">
                <a:solidFill>
                  <a:schemeClr val="dk1"/>
                </a:solidFill>
                <a:latin typeface="Arial"/>
                <a:ea typeface="Arial"/>
                <a:cs typeface="Arial"/>
                <a:sym typeface="Arial"/>
              </a:rPr>
              <a:t> 7 revisando las políticas contractuales del servicio.</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Resulta que dentro de las políticas para atraer clientes está la de proporcionar otro vehículo para que él pueda seguir disfrutando del servicio, pero esta ya no cuenta con ningún vehículo de respaldo.</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stock.adobe.com/co/video/two-business-people-look-at-corporate-policies/499583787</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76504234-A696-E446-B043-6D6BA04EA77C}"/>
              </a:ext>
            </a:extLst>
          </p:cNvPr>
          <p:cNvPicPr>
            <a:picLocks noChangeAspect="1"/>
          </p:cNvPicPr>
          <p:nvPr/>
        </p:nvPicPr>
        <p:blipFill rotWithShape="1">
          <a:blip r:embed="rId5"/>
          <a:srcRect t="8033" r="509" b="7323"/>
          <a:stretch/>
        </p:blipFill>
        <p:spPr>
          <a:xfrm>
            <a:off x="92278" y="-5110"/>
            <a:ext cx="6677636" cy="3324133"/>
          </a:xfrm>
          <a:prstGeom prst="rect">
            <a:avLst/>
          </a:prstGeom>
        </p:spPr>
      </p:pic>
    </p:spTree>
    <p:extLst>
      <p:ext uri="{BB962C8B-B14F-4D97-AF65-F5344CB8AC3E}">
        <p14:creationId xmlns:p14="http://schemas.microsoft.com/office/powerpoint/2010/main" val="216077543"/>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665</Words>
  <Application>Microsoft Office PowerPoint</Application>
  <PresentationFormat>Panorámica</PresentationFormat>
  <Paragraphs>63</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27</cp:revision>
  <dcterms:modified xsi:type="dcterms:W3CDTF">2022-05-11T16:39:17Z</dcterms:modified>
</cp:coreProperties>
</file>