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handoutMasterIdLst>
    <p:handoutMasterId r:id="rId7"/>
  </p:handoutMasterIdLst>
  <p:sldIdLst>
    <p:sldId id="289" r:id="rId2"/>
    <p:sldId id="290" r:id="rId3"/>
    <p:sldId id="292" r:id="rId4"/>
    <p:sldId id="303" r:id="rId5"/>
  </p:sldIdLst>
  <p:sldSz cx="12192000" cy="6858000"/>
  <p:notesSz cx="6858000" cy="9144000"/>
  <p:custDataLst>
    <p:tags r:id="rId8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  <p:cmAuthor id="2" name="Diana Luis" initials="DL" lastIdx="1" clrIdx="1">
    <p:extLst>
      <p:ext uri="{19B8F6BF-5375-455C-9EA6-DF929625EA0E}">
        <p15:presenceInfo xmlns:p15="http://schemas.microsoft.com/office/powerpoint/2012/main" userId="1b3ef2af820ed3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7ECFF"/>
    <a:srgbClr val="4A86E8"/>
    <a:srgbClr val="DCE2E2"/>
    <a:srgbClr val="D7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725A31-7F7F-4ED0-AED3-ECCD406F2C19}" v="10" dt="2021-10-15T14:34:22.942"/>
  </p1510:revLst>
</p1510:revInfo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3" autoAdjust="0"/>
    <p:restoredTop sz="86376" autoAdjust="0"/>
  </p:normalViewPr>
  <p:slideViewPr>
    <p:cSldViewPr snapToGrid="0">
      <p:cViewPr>
        <p:scale>
          <a:sx n="110" d="100"/>
          <a:sy n="110" d="100"/>
        </p:scale>
        <p:origin x="-108" y="-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b="1"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b="1"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47926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b="1"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33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05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b/b6/Esquema_de_comunicaci%C3%B3n_Shannon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ut.de/pics/collage/e-577ww-28-grde-000.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chi.pro/assets/images/max/724/1*c7aWFgvjCrewl6YmAwQ96Q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1969371" y="932712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s-ES" sz="1800" b="1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CF02_1.1_Conceptos-MQTT_</a:t>
            </a:r>
            <a:r>
              <a:rPr lang="es-CO" sz="1800" b="1" dirty="0">
                <a:solidFill>
                  <a:schemeClr val="tx1"/>
                </a:solidFill>
                <a:ea typeface="Calibri"/>
                <a:cs typeface="Calibri"/>
              </a:rPr>
              <a:t>Slider </a:t>
            </a:r>
            <a:r>
              <a:rPr lang="es-CO" sz="1800" b="1" dirty="0" err="1">
                <a:solidFill>
                  <a:schemeClr val="tx1"/>
                </a:solidFill>
                <a:ea typeface="Calibri"/>
                <a:cs typeface="Calibri"/>
              </a:rPr>
              <a:t>Bootstrap</a:t>
            </a:r>
            <a:endParaRPr lang="es-MX" sz="1800" b="1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  <a:p>
            <a:pPr lvl="0" algn="ctr">
              <a:buSzPct val="25000"/>
            </a:pPr>
            <a:endParaRPr lang="es-ES" sz="180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141" y="3106757"/>
            <a:ext cx="6633725" cy="3751243"/>
          </a:xfrm>
          <a:prstGeom prst="rect">
            <a:avLst/>
          </a:prstGeom>
        </p:spPr>
      </p:pic>
      <p:sp>
        <p:nvSpPr>
          <p:cNvPr id="4" name="Rectangle 1"/>
          <p:cNvSpPr/>
          <p:nvPr/>
        </p:nvSpPr>
        <p:spPr>
          <a:xfrm>
            <a:off x="40796" y="3755670"/>
            <a:ext cx="5573028" cy="2555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b="1" dirty="0">
                <a:solidFill>
                  <a:srgbClr val="595959"/>
                </a:solidFill>
                <a:latin typeface="+mn-lt"/>
                <a:ea typeface="Arial" charset="0"/>
                <a:cs typeface="Calibri Light" charset="0"/>
              </a:rPr>
              <a:t>Recomendaciones generales: </a:t>
            </a:r>
            <a:endParaRPr lang="en-US" dirty="0">
              <a:solidFill>
                <a:srgbClr val="595959"/>
              </a:solidFill>
              <a:latin typeface="+mn-lt"/>
              <a:ea typeface="Calibri" charset="0"/>
              <a:cs typeface="Times New Roman" charset="0"/>
            </a:endParaRPr>
          </a:p>
          <a:p>
            <a:pPr algn="just"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dirty="0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El recurso estará compuesto por 3 partes. </a:t>
            </a:r>
          </a:p>
          <a:p>
            <a:pPr algn="just"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dirty="0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Cada parte estará acompañado de una imagen de referencia. </a:t>
            </a:r>
          </a:p>
          <a:p>
            <a:pPr algn="just"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dirty="0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Al hacer clic en cada botón de siguiente aparecerá la información correspondiente. </a:t>
            </a:r>
          </a:p>
          <a:p>
            <a:pPr algn="just"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dirty="0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En cada diapositiva se muestra el contenido a colocar en cada slide. </a:t>
            </a:r>
          </a:p>
          <a:p>
            <a:pPr algn="just"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dirty="0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El estilo seleccionado para el diseño del recurso es el siguiente: </a:t>
            </a:r>
          </a:p>
          <a:p>
            <a:pPr algn="just"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endParaRPr lang="es-CO" dirty="0">
              <a:solidFill>
                <a:srgbClr val="595959"/>
              </a:solidFill>
              <a:latin typeface="+mn-lt"/>
              <a:ea typeface="Calibri" charset="0"/>
              <a:cs typeface="Calibri Light" charset="0"/>
            </a:endParaRPr>
          </a:p>
          <a:p>
            <a:pPr algn="just"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endParaRPr lang="en-US" dirty="0">
              <a:solidFill>
                <a:srgbClr val="595959"/>
              </a:solidFill>
              <a:latin typeface="+mn-lt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46748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34451" y="718265"/>
            <a:ext cx="3957549" cy="48710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Utilizar </a:t>
            </a:r>
            <a:r>
              <a:rPr lang="es-ES_tradnl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Slider </a:t>
            </a:r>
            <a:r>
              <a:rPr lang="es-CO" b="1" dirty="0" err="1">
                <a:solidFill>
                  <a:schemeClr val="dk1"/>
                </a:solidFill>
                <a:latin typeface="+mn-lt"/>
                <a:ea typeface="Calibri"/>
                <a:cs typeface="Calibri"/>
              </a:rPr>
              <a:t>Bootstrap</a:t>
            </a:r>
            <a:endParaRPr lang="es-CO" b="1" dirty="0">
              <a:solidFill>
                <a:schemeClr val="dk1"/>
              </a:solidFill>
              <a:latin typeface="+mn-lt"/>
              <a:ea typeface="Calibri"/>
              <a:cs typeface="Calibri"/>
            </a:endParaRPr>
          </a:p>
          <a:p>
            <a:pPr lvl="0">
              <a:buSzPct val="25000"/>
            </a:pPr>
            <a:endParaRPr lang="es-CO" b="1" dirty="0">
              <a:solidFill>
                <a:schemeClr val="dk1"/>
              </a:solidFill>
              <a:latin typeface="+mn-lt"/>
              <a:ea typeface="Calibri"/>
              <a:cs typeface="Calibri"/>
            </a:endParaRPr>
          </a:p>
          <a:p>
            <a:pPr marL="285750" lvl="0" indent="-285750">
              <a:buSzPct val="25000"/>
              <a:buFont typeface="Wingdings" panose="05000000000000000000" pitchFamily="2" charset="2"/>
              <a:buChar char="q"/>
            </a:pPr>
            <a:r>
              <a:rPr lang="es-CO" dirty="0">
                <a:solidFill>
                  <a:schemeClr val="dk1"/>
                </a:solidFill>
                <a:latin typeface="+mn-lt"/>
                <a:ea typeface="Calibri"/>
                <a:cs typeface="Calibri"/>
              </a:rPr>
              <a:t>En cada slider colocar una de las imágenes que se muestran en las diapositivas</a:t>
            </a:r>
          </a:p>
          <a:p>
            <a:pPr marL="285750" lvl="0" indent="-285750">
              <a:buSzPct val="25000"/>
              <a:buFont typeface="Wingdings" panose="05000000000000000000" pitchFamily="2" charset="2"/>
              <a:buChar char="q"/>
            </a:pPr>
            <a:r>
              <a:rPr lang="es-CO" dirty="0">
                <a:solidFill>
                  <a:schemeClr val="dk1"/>
                </a:solidFill>
                <a:latin typeface="+mn-lt"/>
                <a:ea typeface="Calibri"/>
                <a:cs typeface="Calibri"/>
              </a:rPr>
              <a:t>Agregar como título el nombre indicado en cada una</a:t>
            </a:r>
          </a:p>
          <a:p>
            <a:pPr marL="285750" lvl="0" indent="-285750">
              <a:buSzPct val="25000"/>
              <a:buFont typeface="Wingdings" panose="05000000000000000000" pitchFamily="2" charset="2"/>
              <a:buChar char="q"/>
            </a:pPr>
            <a:r>
              <a:rPr lang="es-CO" dirty="0">
                <a:solidFill>
                  <a:schemeClr val="dk1"/>
                </a:solidFill>
                <a:highlight>
                  <a:srgbClr val="FFFF00"/>
                </a:highlight>
                <a:latin typeface="+mn-lt"/>
                <a:ea typeface="Calibri"/>
                <a:cs typeface="Calibri"/>
              </a:rPr>
              <a:t>En lo posible </a:t>
            </a:r>
            <a:r>
              <a:rPr lang="es-CO" dirty="0">
                <a:solidFill>
                  <a:schemeClr val="dk1"/>
                </a:solidFill>
                <a:latin typeface="+mn-lt"/>
                <a:ea typeface="Calibri"/>
                <a:cs typeface="Calibri"/>
              </a:rPr>
              <a:t>Realizar simulación del movimiento de las flechas con dirección del mensaje enviado.</a:t>
            </a:r>
          </a:p>
          <a:p>
            <a:pPr lvl="0">
              <a:buSzPct val="25000"/>
            </a:pPr>
            <a:endParaRPr lang="es-CO" dirty="0">
              <a:solidFill>
                <a:schemeClr val="dk1"/>
              </a:solidFill>
              <a:latin typeface="+mn-lt"/>
              <a:ea typeface="Calibri"/>
              <a:cs typeface="Calibri"/>
            </a:endParaRPr>
          </a:p>
          <a:p>
            <a:pPr lvl="0">
              <a:buSzPct val="25000"/>
            </a:pPr>
            <a:r>
              <a:rPr lang="es-CO" dirty="0">
                <a:solidFill>
                  <a:schemeClr val="dk1"/>
                </a:solidFill>
                <a:latin typeface="+mn-lt"/>
                <a:ea typeface="Calibri"/>
                <a:cs typeface="Calibri"/>
              </a:rPr>
              <a:t>Textos:</a:t>
            </a:r>
          </a:p>
          <a:p>
            <a:pPr lvl="0">
              <a:buSzPct val="25000"/>
            </a:pPr>
            <a:r>
              <a:rPr lang="es-CO" dirty="0">
                <a:solidFill>
                  <a:schemeClr val="dk1"/>
                </a:solidFill>
                <a:latin typeface="+mn-lt"/>
                <a:ea typeface="Calibri"/>
                <a:cs typeface="Calibri"/>
              </a:rPr>
              <a:t>Fuente de información</a:t>
            </a:r>
          </a:p>
          <a:p>
            <a:pPr lvl="0">
              <a:buSzPct val="25000"/>
            </a:pPr>
            <a:r>
              <a:rPr lang="es-CO" dirty="0">
                <a:solidFill>
                  <a:schemeClr val="dk1"/>
                </a:solidFill>
                <a:latin typeface="+mn-lt"/>
                <a:ea typeface="Calibri"/>
                <a:cs typeface="Calibri"/>
              </a:rPr>
              <a:t>Mensaje</a:t>
            </a:r>
          </a:p>
          <a:p>
            <a:pPr lvl="0">
              <a:buSzPct val="25000"/>
            </a:pPr>
            <a:r>
              <a:rPr lang="es-CO" dirty="0">
                <a:solidFill>
                  <a:schemeClr val="dk1"/>
                </a:solidFill>
                <a:latin typeface="+mn-lt"/>
                <a:ea typeface="Calibri"/>
                <a:cs typeface="Calibri"/>
              </a:rPr>
              <a:t>Transmisor</a:t>
            </a:r>
          </a:p>
          <a:p>
            <a:pPr lvl="0">
              <a:buSzPct val="25000"/>
            </a:pPr>
            <a:r>
              <a:rPr lang="es-CO" dirty="0">
                <a:solidFill>
                  <a:schemeClr val="dk1"/>
                </a:solidFill>
                <a:latin typeface="+mn-lt"/>
                <a:ea typeface="Calibri"/>
                <a:cs typeface="Calibri"/>
              </a:rPr>
              <a:t>Señal</a:t>
            </a:r>
          </a:p>
          <a:p>
            <a:pPr lvl="0">
              <a:buSzPct val="25000"/>
            </a:pPr>
            <a:r>
              <a:rPr lang="es-CO" dirty="0">
                <a:solidFill>
                  <a:schemeClr val="dk1"/>
                </a:solidFill>
                <a:latin typeface="+mn-lt"/>
                <a:ea typeface="Calibri"/>
                <a:cs typeface="Calibri"/>
              </a:rPr>
              <a:t>Fuente de ruido</a:t>
            </a:r>
          </a:p>
          <a:p>
            <a:pPr lvl="0">
              <a:buSzPct val="25000"/>
            </a:pPr>
            <a:r>
              <a:rPr lang="es-CO" dirty="0">
                <a:solidFill>
                  <a:schemeClr val="dk1"/>
                </a:solidFill>
                <a:latin typeface="+mn-lt"/>
                <a:ea typeface="Calibri"/>
                <a:cs typeface="Calibri"/>
              </a:rPr>
              <a:t>Señal recibida</a:t>
            </a:r>
          </a:p>
          <a:p>
            <a:pPr lvl="0">
              <a:buSzPct val="25000"/>
            </a:pPr>
            <a:r>
              <a:rPr lang="es-CO" dirty="0">
                <a:solidFill>
                  <a:schemeClr val="dk1"/>
                </a:solidFill>
                <a:latin typeface="+mn-lt"/>
                <a:ea typeface="Calibri"/>
                <a:cs typeface="Calibri"/>
              </a:rPr>
              <a:t>Receptor</a:t>
            </a:r>
          </a:p>
          <a:p>
            <a:pPr lvl="0">
              <a:buSzPct val="25000"/>
            </a:pPr>
            <a:r>
              <a:rPr lang="es-CO" dirty="0">
                <a:solidFill>
                  <a:schemeClr val="dk1"/>
                </a:solidFill>
                <a:latin typeface="+mn-lt"/>
                <a:ea typeface="Calibri"/>
                <a:cs typeface="Calibri"/>
              </a:rPr>
              <a:t>Mensaje</a:t>
            </a:r>
          </a:p>
          <a:p>
            <a:pPr lvl="0">
              <a:buSzPct val="25000"/>
            </a:pPr>
            <a:r>
              <a:rPr lang="es-CO" dirty="0">
                <a:solidFill>
                  <a:schemeClr val="dk1"/>
                </a:solidFill>
                <a:latin typeface="+mn-lt"/>
                <a:ea typeface="Calibri"/>
                <a:cs typeface="Calibri"/>
              </a:rPr>
              <a:t>Destinatario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41556" y="5589268"/>
            <a:ext cx="3948174" cy="12687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5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7" name="Shape 114"/>
          <p:cNvSpPr/>
          <p:nvPr/>
        </p:nvSpPr>
        <p:spPr>
          <a:xfrm>
            <a:off x="8253350" y="5653726"/>
            <a:ext cx="3948174" cy="12042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Referencia de la imagen: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s-ES" sz="1200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3"/>
              </a:rPr>
              <a:t>https://upload.wikimedia.org/wikipedia/commons/b/b6/Esquema_de_comunicaci%C3%B3n_Shannon.png</a:t>
            </a:r>
            <a:endParaRPr lang="es-ES" sz="1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endParaRPr lang="es-ES" sz="1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34037" y="933768"/>
            <a:ext cx="657059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800" b="1" dirty="0"/>
              <a:t>Mensaje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CCF7B9D-BBC5-4CC4-8A9E-C4E6A6871152}"/>
              </a:ext>
            </a:extLst>
          </p:cNvPr>
          <p:cNvSpPr txBox="1"/>
          <p:nvPr/>
        </p:nvSpPr>
        <p:spPr>
          <a:xfrm>
            <a:off x="735330" y="5148300"/>
            <a:ext cx="6869304" cy="1417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/>
              <a:t>Es la información que se quiere intercambiar entre los dispositivos, puede ser, por ejemplo, un comando para activar un actuador o una lectura de un sensor. Un </a:t>
            </a:r>
            <a:r>
              <a:rPr lang="es-CO" b="1" dirty="0"/>
              <a:t>mensaje </a:t>
            </a:r>
            <a:r>
              <a:rPr lang="es-CO" dirty="0"/>
              <a:t>es una trama de </a:t>
            </a:r>
            <a:r>
              <a:rPr lang="es-CO" i="1" dirty="0"/>
              <a:t>bytes</a:t>
            </a:r>
            <a:r>
              <a:rPr lang="es-CO" dirty="0"/>
              <a:t> con una sección que  contiene la información útil (</a:t>
            </a:r>
            <a:r>
              <a:rPr lang="es-CO" i="1" dirty="0" err="1"/>
              <a:t>payload</a:t>
            </a:r>
            <a:r>
              <a:rPr lang="es-CO" dirty="0"/>
              <a:t>) para el servidor o para el resto de nodos. La información obtenida  puede ser señales de sensores como temperatura, humedad, estado, presencia, etc.</a:t>
            </a:r>
          </a:p>
          <a:p>
            <a:pPr algn="just" hangingPunct="0">
              <a:lnSpc>
                <a:spcPct val="115000"/>
              </a:lnSpc>
            </a:pPr>
            <a:r>
              <a:rPr lang="es-E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E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26" name="Picture 2" descr="Mensaje - Wikipedia, la enciclopedia libre">
            <a:extLst>
              <a:ext uri="{FF2B5EF4-FFF2-40B4-BE49-F238E27FC236}">
                <a16:creationId xmlns:a16="http://schemas.microsoft.com/office/drawing/2014/main" id="{A1D2D7AB-3053-034D-88C1-8883976A0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817" y="1118434"/>
            <a:ext cx="5192329" cy="345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151286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34451" y="718265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CO" dirty="0">
                <a:solidFill>
                  <a:schemeClr val="dk1"/>
                </a:solidFill>
                <a:latin typeface="+mn-lt"/>
                <a:ea typeface="Calibri"/>
                <a:cs typeface="Calibri"/>
              </a:rPr>
              <a:t>Textos:</a:t>
            </a:r>
          </a:p>
          <a:p>
            <a:pPr lvl="0">
              <a:buSzPct val="25000"/>
            </a:pPr>
            <a:r>
              <a:rPr lang="es-CO" dirty="0" err="1">
                <a:solidFill>
                  <a:schemeClr val="dk1"/>
                </a:solidFill>
                <a:latin typeface="+mn-lt"/>
                <a:ea typeface="Calibri"/>
                <a:cs typeface="Calibri"/>
              </a:rPr>
              <a:t>Client</a:t>
            </a:r>
            <a:endParaRPr lang="es-CO" dirty="0">
              <a:solidFill>
                <a:schemeClr val="dk1"/>
              </a:solidFill>
              <a:latin typeface="+mn-lt"/>
              <a:ea typeface="Calibri"/>
              <a:cs typeface="Calibri"/>
            </a:endParaRPr>
          </a:p>
          <a:p>
            <a:pPr lvl="0">
              <a:buSzPct val="25000"/>
            </a:pPr>
            <a:r>
              <a:rPr lang="es-CO" dirty="0" err="1">
                <a:solidFill>
                  <a:schemeClr val="dk1"/>
                </a:solidFill>
                <a:latin typeface="+mn-lt"/>
                <a:ea typeface="Calibri"/>
                <a:cs typeface="Calibri"/>
              </a:rPr>
              <a:t>Publish</a:t>
            </a:r>
            <a:endParaRPr lang="es-CO" dirty="0">
              <a:solidFill>
                <a:schemeClr val="dk1"/>
              </a:solidFill>
              <a:latin typeface="+mn-lt"/>
              <a:ea typeface="Calibri"/>
              <a:cs typeface="Calibri"/>
            </a:endParaRPr>
          </a:p>
          <a:p>
            <a:pPr lvl="0">
              <a:buSzPct val="25000"/>
            </a:pPr>
            <a:r>
              <a:rPr lang="es-CO" dirty="0" err="1">
                <a:solidFill>
                  <a:schemeClr val="dk1"/>
                </a:solidFill>
                <a:latin typeface="+mn-lt"/>
                <a:ea typeface="Calibri"/>
                <a:cs typeface="Calibri"/>
              </a:rPr>
              <a:t>Broker</a:t>
            </a:r>
            <a:endParaRPr lang="es-CO" dirty="0">
              <a:solidFill>
                <a:schemeClr val="dk1"/>
              </a:solidFill>
              <a:latin typeface="+mn-lt"/>
              <a:ea typeface="Calibri"/>
              <a:cs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41556" y="3841801"/>
            <a:ext cx="3948174" cy="3016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5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7" name="Shape 114"/>
          <p:cNvSpPr/>
          <p:nvPr/>
        </p:nvSpPr>
        <p:spPr>
          <a:xfrm>
            <a:off x="8239718" y="3850980"/>
            <a:ext cx="3948174" cy="3016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Referencia de la imagen: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s-ES" sz="1200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3"/>
              </a:rPr>
              <a:t>https://www.wut.de/pics/collage/e-577ww-28-grde-000.png</a:t>
            </a:r>
            <a:endParaRPr lang="es-ES" sz="1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endParaRPr lang="es-ES" sz="1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228977" y="882433"/>
            <a:ext cx="60769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1800" b="1" dirty="0">
                <a:latin typeface="Arial" panose="020B0604020202020204" pitchFamily="34" charset="0"/>
              </a:rPr>
              <a:t>Tópico</a:t>
            </a:r>
            <a:endParaRPr lang="es-ES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CCF7B9D-BBC5-4CC4-8A9E-C4E6A6871152}"/>
              </a:ext>
            </a:extLst>
          </p:cNvPr>
          <p:cNvSpPr txBox="1"/>
          <p:nvPr/>
        </p:nvSpPr>
        <p:spPr>
          <a:xfrm>
            <a:off x="481263" y="5359079"/>
            <a:ext cx="7423484" cy="814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hangingPunct="0">
              <a:lnSpc>
                <a:spcPct val="115000"/>
              </a:lnSpc>
            </a:pPr>
            <a:r>
              <a:rPr lang="es-CO" dirty="0"/>
              <a:t>Es la forma de especificar el interés por los mensajes entrantes o la forma de especificar dónde se desea publicar el mensaje. El tópico es representado por cadenas separadas por un </a:t>
            </a:r>
            <a:r>
              <a:rPr lang="es-CO" i="1" dirty="0" err="1"/>
              <a:t>slash</a:t>
            </a:r>
            <a:r>
              <a:rPr lang="es-CO" dirty="0"/>
              <a:t> (/) cada </a:t>
            </a:r>
            <a:r>
              <a:rPr lang="es-CO" i="1" dirty="0" err="1"/>
              <a:t>slash</a:t>
            </a:r>
            <a:r>
              <a:rPr lang="es-CO" i="1" dirty="0"/>
              <a:t> </a:t>
            </a:r>
            <a:r>
              <a:rPr lang="es-CO" dirty="0"/>
              <a:t>indica un nivel del tópico.  </a:t>
            </a:r>
            <a:endParaRPr lang="es-ES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50" name="Picture 2" descr="WuT Motivación MQTT">
            <a:extLst>
              <a:ext uri="{FF2B5EF4-FFF2-40B4-BE49-F238E27FC236}">
                <a16:creationId xmlns:a16="http://schemas.microsoft.com/office/drawing/2014/main" id="{C9E9B6F1-0BD1-9E4B-B76A-DC5BAEF50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31" y="1326663"/>
            <a:ext cx="5868748" cy="313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359644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34451" y="718265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MX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Textos:</a:t>
            </a:r>
          </a:p>
          <a:p>
            <a:pPr lvl="0">
              <a:buSzPct val="25000"/>
            </a:pPr>
            <a:r>
              <a:rPr lang="es-MX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SERVER</a:t>
            </a:r>
          </a:p>
          <a:p>
            <a:pPr lvl="0">
              <a:buSzPct val="25000"/>
            </a:pPr>
            <a:r>
              <a:rPr lang="es-MX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MQTT </a:t>
            </a:r>
            <a:r>
              <a:rPr lang="es-MX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Broker</a:t>
            </a:r>
            <a:endParaRPr lang="es-MX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s-MX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CLLIENT</a:t>
            </a:r>
          </a:p>
          <a:p>
            <a:pPr lvl="0">
              <a:buSzPct val="25000"/>
            </a:pPr>
            <a:r>
              <a:rPr lang="es-MX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Sensor </a:t>
            </a:r>
          </a:p>
          <a:p>
            <a:pPr lvl="0">
              <a:buSzPct val="25000"/>
            </a:pPr>
            <a:r>
              <a:rPr lang="es-MX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Publish</a:t>
            </a:r>
            <a:endParaRPr lang="es-MX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s-CO" dirty="0" err="1">
                <a:solidFill>
                  <a:schemeClr val="dk1"/>
                </a:solidFill>
                <a:ea typeface="Calibri"/>
                <a:cs typeface="Calibri"/>
              </a:rPr>
              <a:t>Subseribe</a:t>
            </a:r>
            <a:endParaRPr lang="es-CO" dirty="0">
              <a:solidFill>
                <a:schemeClr val="dk1"/>
              </a:solidFill>
              <a:ea typeface="Calibri"/>
              <a:cs typeface="Calibri"/>
            </a:endParaRPr>
          </a:p>
          <a:p>
            <a:pPr marL="285750" lvl="0" indent="-285750">
              <a:buSzPct val="25000"/>
              <a:buFont typeface="Wingdings" panose="05000000000000000000" pitchFamily="2" charset="2"/>
              <a:buChar char="q"/>
            </a:pPr>
            <a:endParaRPr lang="es-CO" dirty="0">
              <a:solidFill>
                <a:schemeClr val="dk1"/>
              </a:solidFill>
              <a:latin typeface="+mn-lt"/>
              <a:ea typeface="Calibri"/>
              <a:cs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41556" y="3841801"/>
            <a:ext cx="3948174" cy="3016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5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7" name="Shape 114"/>
          <p:cNvSpPr/>
          <p:nvPr/>
        </p:nvSpPr>
        <p:spPr>
          <a:xfrm>
            <a:off x="8239718" y="3850980"/>
            <a:ext cx="3948174" cy="3016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Referencia de la imagen: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s-ES" sz="1200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3"/>
              </a:rPr>
              <a:t>https://ichi.pro/assets/images/max/724/1*c7aWFgvjCrewl6YmAwQ96Q.png</a:t>
            </a:r>
            <a:endParaRPr lang="es-ES" sz="1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endParaRPr lang="es-ES" sz="1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54530" y="373617"/>
            <a:ext cx="60769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1800" b="1" i="1" dirty="0" err="1">
                <a:latin typeface="Arial" panose="020B0604020202020204" pitchFamily="34" charset="0"/>
              </a:rPr>
              <a:t>Broker</a:t>
            </a:r>
            <a:endParaRPr lang="es-ES" b="1" i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CCF7B9D-BBC5-4CC4-8A9E-C4E6A6871152}"/>
              </a:ext>
            </a:extLst>
          </p:cNvPr>
          <p:cNvSpPr txBox="1"/>
          <p:nvPr/>
        </p:nvSpPr>
        <p:spPr>
          <a:xfrm>
            <a:off x="481263" y="5359079"/>
            <a:ext cx="74234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Es el encargado de </a:t>
            </a:r>
            <a:r>
              <a:rPr lang="es-CO"/>
              <a:t>saber quien </a:t>
            </a:r>
            <a:r>
              <a:rPr lang="es-CO" dirty="0"/>
              <a:t>está en la red, qué mensajes puede enviar y envía mensajes de un lado a otro.</a:t>
            </a:r>
          </a:p>
        </p:txBody>
      </p:sp>
      <p:pic>
        <p:nvPicPr>
          <p:cNvPr id="4098" name="Picture 2" descr="Android y MQTT: una guía sencilla">
            <a:extLst>
              <a:ext uri="{FF2B5EF4-FFF2-40B4-BE49-F238E27FC236}">
                <a16:creationId xmlns:a16="http://schemas.microsoft.com/office/drawing/2014/main" id="{AFE6417A-8FF2-744A-ABF2-66C0A8A1D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87" y="1053103"/>
            <a:ext cx="7232436" cy="399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937270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10016</TotalTime>
  <Words>372</Words>
  <Application>Microsoft Office PowerPoint</Application>
  <PresentationFormat>Panorámica</PresentationFormat>
  <Paragraphs>56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JULIA ISABEL ROBERTO</cp:lastModifiedBy>
  <cp:revision>212</cp:revision>
  <dcterms:modified xsi:type="dcterms:W3CDTF">2022-03-30T18:18:20Z</dcterms:modified>
</cp:coreProperties>
</file>