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57" r:id="rId4"/>
    <p:sldId id="281" r:id="rId5"/>
    <p:sldId id="28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AZ+ptBrkUfle0IMdvDWPHGfw8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7F04D-2A2D-4A38-92DA-42FFD1F99709}">
  <a:tblStyle styleId="{2487F04D-2A2D-4A38-92DA-42FFD1F997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4" autoAdjust="0"/>
    <p:restoredTop sz="94663"/>
  </p:normalViewPr>
  <p:slideViewPr>
    <p:cSldViewPr snapToGrid="0">
      <p:cViewPr>
        <p:scale>
          <a:sx n="100" d="100"/>
          <a:sy n="100" d="100"/>
        </p:scale>
        <p:origin x="72" y="-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394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725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459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111829"/>
            <a:ext cx="9144000" cy="1450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Clr>
                <a:srgbClr val="000000"/>
              </a:buClr>
              <a:buSzPts val="1800"/>
            </a:pP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CF02_1.1_</a:t>
            </a:r>
            <a:r>
              <a:rPr lang="es-CO" sz="1800" b="1" dirty="0">
                <a:solidFill>
                  <a:srgbClr val="000000"/>
                </a:solidFill>
                <a:latin typeface="Arial"/>
                <a:cs typeface="Arial"/>
              </a:rPr>
              <a:t>Envíos de </a:t>
            </a:r>
            <a:r>
              <a:rPr lang="es-CO" sz="1800" b="1" dirty="0" err="1">
                <a:solidFill>
                  <a:srgbClr val="000000"/>
                </a:solidFill>
                <a:latin typeface="Arial"/>
                <a:cs typeface="Arial"/>
              </a:rPr>
              <a:t>Mensajes</a:t>
            </a:r>
            <a:r>
              <a:rPr lang="es-CO" sz="1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_Sliders</a:t>
            </a:r>
            <a: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-C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2">
            <a:extLst>
              <a:ext uri="{FF2B5EF4-FFF2-40B4-BE49-F238E27FC236}">
                <a16:creationId xmlns:a16="http://schemas.microsoft.com/office/drawing/2014/main" id="{6B7F4D7F-FD09-8D4A-ABBB-F5871A0E6295}"/>
              </a:ext>
            </a:extLst>
          </p:cNvPr>
          <p:cNvSpPr/>
          <p:nvPr/>
        </p:nvSpPr>
        <p:spPr>
          <a:xfrm>
            <a:off x="141423" y="402685"/>
            <a:ext cx="7795678" cy="6052630"/>
          </a:xfrm>
          <a:prstGeom prst="roundRect">
            <a:avLst>
              <a:gd name="adj" fmla="val 5897"/>
            </a:avLst>
          </a:prstGeom>
          <a:solidFill>
            <a:srgbClr val="D8E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CO" dirty="0"/>
          </a:p>
        </p:txBody>
      </p:sp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53350" y="5238044"/>
            <a:ext cx="3948174" cy="1619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</a:t>
            </a: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endParaRPr lang="es-CO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243290" y="1524393"/>
            <a:ext cx="7311395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dirty="0"/>
          </a:p>
          <a:p>
            <a:pPr algn="just"/>
            <a:r>
              <a:rPr lang="es-CO" b="1" i="1" dirty="0"/>
              <a:t>CONNECT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La figura muestra cómo se conecta el cliente al </a:t>
            </a:r>
            <a:r>
              <a:rPr lang="es-CO" i="1" dirty="0" err="1"/>
              <a:t>Broker</a:t>
            </a:r>
            <a:r>
              <a:rPr lang="es-CO" dirty="0"/>
              <a:t> mediante el envío de un </a:t>
            </a:r>
            <a:r>
              <a:rPr lang="es-CO" i="1" dirty="0"/>
              <a:t>CONNECT,</a:t>
            </a:r>
            <a:r>
              <a:rPr lang="es-CO" dirty="0"/>
              <a:t> este posee información como  identificación de usuario, su contraseña, datos de cliente, etc. 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El servidor </a:t>
            </a:r>
            <a:r>
              <a:rPr lang="es-CO" i="1" dirty="0" err="1"/>
              <a:t>Broker</a:t>
            </a:r>
            <a:r>
              <a:rPr lang="es-CO" dirty="0"/>
              <a:t> responde al cliente con un </a:t>
            </a:r>
            <a:r>
              <a:rPr lang="es-CO" i="1" dirty="0"/>
              <a:t>CONNACK, </a:t>
            </a:r>
            <a:r>
              <a:rPr lang="es-CO" dirty="0"/>
              <a:t>enviando con aceptación o rechazo de la conexión.</a:t>
            </a:r>
          </a:p>
          <a:p>
            <a:pPr algn="just"/>
            <a:br>
              <a:rPr lang="es-CO" dirty="0"/>
            </a:br>
            <a:endParaRPr lang="es-ES" sz="105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6F3D40F-7773-1D44-BB19-DE5F81C5676D}"/>
              </a:ext>
            </a:extLst>
          </p:cNvPr>
          <p:cNvGrpSpPr/>
          <p:nvPr/>
        </p:nvGrpSpPr>
        <p:grpSpPr>
          <a:xfrm>
            <a:off x="1428479" y="4502515"/>
            <a:ext cx="5612130" cy="1383030"/>
            <a:chOff x="1178625" y="340900"/>
            <a:chExt cx="5636475" cy="1380001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4CDED0D-BF75-004E-81EA-CEDA5ED99881}"/>
                </a:ext>
              </a:extLst>
            </p:cNvPr>
            <p:cNvSpPr/>
            <p:nvPr/>
          </p:nvSpPr>
          <p:spPr>
            <a:xfrm>
              <a:off x="1178625" y="477275"/>
              <a:ext cx="1938300" cy="11397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14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CLIENTE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F01CB6D-6D6D-754F-AA47-EE378CBC5C56}"/>
                </a:ext>
              </a:extLst>
            </p:cNvPr>
            <p:cNvSpPr/>
            <p:nvPr/>
          </p:nvSpPr>
          <p:spPr>
            <a:xfrm>
              <a:off x="4876800" y="477275"/>
              <a:ext cx="1938300" cy="11397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1400" i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BROKER</a:t>
              </a:r>
              <a:endParaRPr lang="es-CO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89E7D5E5-0AA4-8641-843F-485403992934}"/>
                </a:ext>
              </a:extLst>
            </p:cNvPr>
            <p:cNvCxnSpPr/>
            <p:nvPr/>
          </p:nvCxnSpPr>
          <p:spPr>
            <a:xfrm rot="10800000" flipH="1">
              <a:off x="3117000" y="672075"/>
              <a:ext cx="1782600" cy="19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3A150B70-A9EE-BD47-BB27-A4E2093F09CD}"/>
                </a:ext>
              </a:extLst>
            </p:cNvPr>
            <p:cNvCxnSpPr/>
            <p:nvPr/>
          </p:nvCxnSpPr>
          <p:spPr>
            <a:xfrm flipH="1">
              <a:off x="3117075" y="1334475"/>
              <a:ext cx="1772700" cy="19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Cuadro de texto 21">
              <a:extLst>
                <a:ext uri="{FF2B5EF4-FFF2-40B4-BE49-F238E27FC236}">
                  <a16:creationId xmlns:a16="http://schemas.microsoft.com/office/drawing/2014/main" id="{6BE09BEE-2C63-0849-9F82-9CAAE3EA9380}"/>
                </a:ext>
              </a:extLst>
            </p:cNvPr>
            <p:cNvSpPr txBox="1"/>
            <p:nvPr/>
          </p:nvSpPr>
          <p:spPr>
            <a:xfrm>
              <a:off x="3436763" y="340900"/>
              <a:ext cx="1119867" cy="386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CONNECT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Cuadro de texto 22">
              <a:extLst>
                <a:ext uri="{FF2B5EF4-FFF2-40B4-BE49-F238E27FC236}">
                  <a16:creationId xmlns:a16="http://schemas.microsoft.com/office/drawing/2014/main" id="{16DB6986-147B-4543-BC29-AC09EC2454B1}"/>
                </a:ext>
              </a:extLst>
            </p:cNvPr>
            <p:cNvSpPr txBox="1"/>
            <p:nvPr/>
          </p:nvSpPr>
          <p:spPr>
            <a:xfrm>
              <a:off x="3501725" y="1334475"/>
              <a:ext cx="1304816" cy="386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CONNACK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6117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2">
            <a:extLst>
              <a:ext uri="{FF2B5EF4-FFF2-40B4-BE49-F238E27FC236}">
                <a16:creationId xmlns:a16="http://schemas.microsoft.com/office/drawing/2014/main" id="{6B7F4D7F-FD09-8D4A-ABBB-F5871A0E6295}"/>
              </a:ext>
            </a:extLst>
          </p:cNvPr>
          <p:cNvSpPr/>
          <p:nvPr/>
        </p:nvSpPr>
        <p:spPr>
          <a:xfrm>
            <a:off x="137220" y="282943"/>
            <a:ext cx="7795678" cy="6052630"/>
          </a:xfrm>
          <a:prstGeom prst="roundRect">
            <a:avLst>
              <a:gd name="adj" fmla="val 5897"/>
            </a:avLst>
          </a:prstGeom>
          <a:solidFill>
            <a:srgbClr val="D8E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CO" dirty="0"/>
          </a:p>
        </p:txBody>
      </p:sp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53350" y="5238044"/>
            <a:ext cx="3948174" cy="1619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</a:t>
            </a: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endParaRPr lang="es-CO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243290" y="1524393"/>
            <a:ext cx="758353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dirty="0"/>
          </a:p>
          <a:p>
            <a:r>
              <a:rPr lang="es-CO" b="1" i="1" dirty="0"/>
              <a:t>PUBLISH</a:t>
            </a:r>
          </a:p>
          <a:p>
            <a:endParaRPr lang="es-CO" dirty="0"/>
          </a:p>
          <a:p>
            <a:r>
              <a:rPr lang="es-CO" dirty="0"/>
              <a:t>Si se desea realizar la transmisión de  los mensajes el cliente usa </a:t>
            </a:r>
            <a:r>
              <a:rPr lang="es-CO" i="1" dirty="0"/>
              <a:t>PUBLISH</a:t>
            </a:r>
            <a:r>
              <a:rPr lang="es-CO" dirty="0"/>
              <a:t>, que contiene el TEMA/</a:t>
            </a:r>
            <a:r>
              <a:rPr lang="es-CO" i="1" dirty="0"/>
              <a:t>TOPIC</a:t>
            </a:r>
            <a:r>
              <a:rPr lang="es-CO" dirty="0"/>
              <a:t> y el informe </a:t>
            </a:r>
            <a:r>
              <a:rPr lang="es-CO" i="1" dirty="0"/>
              <a:t>PAYLOAD.</a:t>
            </a:r>
          </a:p>
          <a:p>
            <a:pPr algn="just"/>
            <a:br>
              <a:rPr lang="es-CO" dirty="0"/>
            </a:br>
            <a:endParaRPr lang="es-ES" sz="105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CF65BD6-9C02-E647-978B-104A6A93C90E}"/>
              </a:ext>
            </a:extLst>
          </p:cNvPr>
          <p:cNvGrpSpPr/>
          <p:nvPr/>
        </p:nvGrpSpPr>
        <p:grpSpPr>
          <a:xfrm>
            <a:off x="1537335" y="3919537"/>
            <a:ext cx="5612130" cy="1152525"/>
            <a:chOff x="1178625" y="477275"/>
            <a:chExt cx="5636475" cy="11397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1AC8722-0D36-954E-99F0-C3A5B21C8299}"/>
                </a:ext>
              </a:extLst>
            </p:cNvPr>
            <p:cNvSpPr/>
            <p:nvPr/>
          </p:nvSpPr>
          <p:spPr>
            <a:xfrm>
              <a:off x="1178625" y="477275"/>
              <a:ext cx="1938300" cy="11397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14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CLIENTE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E79E361-0171-9642-80D0-FF8382BCA4C5}"/>
                </a:ext>
              </a:extLst>
            </p:cNvPr>
            <p:cNvSpPr/>
            <p:nvPr/>
          </p:nvSpPr>
          <p:spPr>
            <a:xfrm>
              <a:off x="4876800" y="477275"/>
              <a:ext cx="1938300" cy="11397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1400" i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BROKER</a:t>
              </a:r>
              <a:endParaRPr lang="es-CO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7AA3F5B8-82E8-834A-A30B-B407EFB97058}"/>
                </a:ext>
              </a:extLst>
            </p:cNvPr>
            <p:cNvCxnSpPr/>
            <p:nvPr/>
          </p:nvCxnSpPr>
          <p:spPr>
            <a:xfrm rot="10800000" flipH="1">
              <a:off x="3105550" y="1110400"/>
              <a:ext cx="1782600" cy="19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" name="Cuadro de texto 26">
              <a:extLst>
                <a:ext uri="{FF2B5EF4-FFF2-40B4-BE49-F238E27FC236}">
                  <a16:creationId xmlns:a16="http://schemas.microsoft.com/office/drawing/2014/main" id="{71AAA12B-1556-614A-A8F1-9A3AFD521D8F}"/>
                </a:ext>
              </a:extLst>
            </p:cNvPr>
            <p:cNvSpPr txBox="1"/>
            <p:nvPr/>
          </p:nvSpPr>
          <p:spPr>
            <a:xfrm>
              <a:off x="3436763" y="729670"/>
              <a:ext cx="1119867" cy="39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1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PUBLISH</a:t>
              </a:r>
              <a:endParaRPr lang="es-CO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69EC297E-C556-9641-BD1E-0072D18C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290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2">
            <a:extLst>
              <a:ext uri="{FF2B5EF4-FFF2-40B4-BE49-F238E27FC236}">
                <a16:creationId xmlns:a16="http://schemas.microsoft.com/office/drawing/2014/main" id="{6B7F4D7F-FD09-8D4A-ABBB-F5871A0E6295}"/>
              </a:ext>
            </a:extLst>
          </p:cNvPr>
          <p:cNvSpPr/>
          <p:nvPr/>
        </p:nvSpPr>
        <p:spPr>
          <a:xfrm>
            <a:off x="137220" y="282943"/>
            <a:ext cx="7795678" cy="6052630"/>
          </a:xfrm>
          <a:prstGeom prst="roundRect">
            <a:avLst>
              <a:gd name="adj" fmla="val 5897"/>
            </a:avLst>
          </a:prstGeom>
          <a:solidFill>
            <a:srgbClr val="D8E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CO" dirty="0"/>
          </a:p>
        </p:txBody>
      </p:sp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4 sliders y ambientarlos con fondo adecuado a la temática</a:t>
            </a: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253350" y="5238044"/>
            <a:ext cx="3948174" cy="1619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s-CO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de las imágenes: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lang="es-CO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Fuente:</a:t>
            </a:r>
          </a:p>
          <a:p>
            <a:pPr algn="just">
              <a:lnSpc>
                <a:spcPct val="115000"/>
              </a:lnSpc>
              <a:spcAft>
                <a:spcPts val="1500"/>
              </a:spcAft>
            </a:pPr>
            <a:endParaRPr lang="es-CO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243290" y="1524393"/>
            <a:ext cx="758353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dirty="0"/>
          </a:p>
          <a:p>
            <a:r>
              <a:rPr lang="es-CO" b="1" dirty="0"/>
              <a:t>SUBSCRIBE y </a:t>
            </a:r>
            <a:r>
              <a:rPr lang="es-CO" b="1" i="1" dirty="0"/>
              <a:t>UNSUSCRIBE</a:t>
            </a:r>
          </a:p>
          <a:p>
            <a:endParaRPr lang="es-CO" dirty="0"/>
          </a:p>
          <a:p>
            <a:r>
              <a:rPr lang="es-CO" dirty="0"/>
              <a:t>Si desea suscribirse y eliminar suscripción se usan  las palabras SUBSCRIBE y </a:t>
            </a:r>
            <a:r>
              <a:rPr lang="es-CO" i="1" dirty="0"/>
              <a:t>UNSUSCRIBE</a:t>
            </a:r>
            <a:r>
              <a:rPr lang="es-CO" dirty="0"/>
              <a:t>, el </a:t>
            </a:r>
            <a:r>
              <a:rPr lang="es-CO" i="1" dirty="0" err="1"/>
              <a:t>Broker</a:t>
            </a:r>
            <a:r>
              <a:rPr lang="es-CO" dirty="0"/>
              <a:t> responderá con </a:t>
            </a:r>
            <a:r>
              <a:rPr lang="es-CO" i="1" dirty="0"/>
              <a:t>SUBACK</a:t>
            </a:r>
            <a:r>
              <a:rPr lang="es-CO" dirty="0"/>
              <a:t> y </a:t>
            </a:r>
            <a:r>
              <a:rPr lang="es-CO" i="1" dirty="0"/>
              <a:t>UNSUBACK</a:t>
            </a:r>
            <a:r>
              <a:rPr lang="es-CO" dirty="0"/>
              <a:t>.</a:t>
            </a:r>
          </a:p>
          <a:p>
            <a:pPr algn="just"/>
            <a:br>
              <a:rPr lang="es-CO" dirty="0"/>
            </a:br>
            <a:endParaRPr lang="es-ES" sz="105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9EC297E-C556-9641-BD1E-0072D18C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290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C30B288B-CD5C-1547-B2FB-0F537431983D}"/>
              </a:ext>
            </a:extLst>
          </p:cNvPr>
          <p:cNvGrpSpPr/>
          <p:nvPr/>
        </p:nvGrpSpPr>
        <p:grpSpPr>
          <a:xfrm>
            <a:off x="1228994" y="3581666"/>
            <a:ext cx="5612130" cy="1396546"/>
            <a:chOff x="1178625" y="340900"/>
            <a:chExt cx="5636475" cy="139245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2E9A584-6A8D-3C4C-9A2A-BD27175D1EEA}"/>
                </a:ext>
              </a:extLst>
            </p:cNvPr>
            <p:cNvSpPr/>
            <p:nvPr/>
          </p:nvSpPr>
          <p:spPr>
            <a:xfrm>
              <a:off x="1178625" y="477275"/>
              <a:ext cx="1938300" cy="1139700"/>
            </a:xfrm>
            <a:prstGeom prst="rect">
              <a:avLst/>
            </a:prstGeom>
            <a:solidFill>
              <a:srgbClr val="3D85C6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14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CLIENTE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25D36C6-7357-BB47-B218-D5D333730BF3}"/>
                </a:ext>
              </a:extLst>
            </p:cNvPr>
            <p:cNvSpPr/>
            <p:nvPr/>
          </p:nvSpPr>
          <p:spPr>
            <a:xfrm>
              <a:off x="4876800" y="477275"/>
              <a:ext cx="1938300" cy="11397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sz="1400" i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BROKER</a:t>
              </a:r>
              <a:endParaRPr lang="es-CO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EC070B62-ED99-6B40-B39B-F9581ABFE87C}"/>
                </a:ext>
              </a:extLst>
            </p:cNvPr>
            <p:cNvCxnSpPr/>
            <p:nvPr/>
          </p:nvCxnSpPr>
          <p:spPr>
            <a:xfrm rot="10800000" flipH="1">
              <a:off x="3117000" y="672075"/>
              <a:ext cx="1782600" cy="19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4FD32B54-0AF7-7A4A-8E7A-1F7D28BC6DF2}"/>
                </a:ext>
              </a:extLst>
            </p:cNvPr>
            <p:cNvCxnSpPr/>
            <p:nvPr/>
          </p:nvCxnSpPr>
          <p:spPr>
            <a:xfrm flipH="1">
              <a:off x="3117075" y="1334475"/>
              <a:ext cx="1772700" cy="19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Cuadro de texto 31">
              <a:extLst>
                <a:ext uri="{FF2B5EF4-FFF2-40B4-BE49-F238E27FC236}">
                  <a16:creationId xmlns:a16="http://schemas.microsoft.com/office/drawing/2014/main" id="{D4D0B6FC-2423-D347-A9E0-B2F668D46E03}"/>
                </a:ext>
              </a:extLst>
            </p:cNvPr>
            <p:cNvSpPr txBox="1"/>
            <p:nvPr/>
          </p:nvSpPr>
          <p:spPr>
            <a:xfrm>
              <a:off x="3436763" y="340900"/>
              <a:ext cx="1119867" cy="386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SUBCRIBE</a:t>
              </a:r>
              <a:endParaRPr lang="es-C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Cuadro de texto 32">
              <a:extLst>
                <a:ext uri="{FF2B5EF4-FFF2-40B4-BE49-F238E27FC236}">
                  <a16:creationId xmlns:a16="http://schemas.microsoft.com/office/drawing/2014/main" id="{F2CFF90F-1C61-BB42-820A-AAC2A5C8F291}"/>
                </a:ext>
              </a:extLst>
            </p:cNvPr>
            <p:cNvSpPr txBox="1"/>
            <p:nvPr/>
          </p:nvSpPr>
          <p:spPr>
            <a:xfrm>
              <a:off x="3501725" y="1334448"/>
              <a:ext cx="1304816" cy="39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s-CO" sz="14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SUBACK</a:t>
              </a:r>
              <a:endParaRPr lang="es-CO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1445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2">
            <a:extLst>
              <a:ext uri="{FF2B5EF4-FFF2-40B4-BE49-F238E27FC236}">
                <a16:creationId xmlns:a16="http://schemas.microsoft.com/office/drawing/2014/main" id="{6B7F4D7F-FD09-8D4A-ABBB-F5871A0E6295}"/>
              </a:ext>
            </a:extLst>
          </p:cNvPr>
          <p:cNvSpPr/>
          <p:nvPr/>
        </p:nvSpPr>
        <p:spPr>
          <a:xfrm>
            <a:off x="137220" y="402685"/>
            <a:ext cx="7795678" cy="6052630"/>
          </a:xfrm>
          <a:prstGeom prst="roundRect">
            <a:avLst>
              <a:gd name="adj" fmla="val 5897"/>
            </a:avLst>
          </a:prstGeom>
          <a:solidFill>
            <a:srgbClr val="D8E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CO" dirty="0"/>
          </a:p>
        </p:txBody>
      </p:sp>
      <p:sp>
        <p:nvSpPr>
          <p:cNvPr id="93" name="Google Shape;9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services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lifetime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Crowod-sourced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lifetime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Post_req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Pos_res</a:t>
            </a:r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lifetime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(Ton T off)</a:t>
            </a:r>
            <a:endParaRPr lang="es-MX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Indicaciones para la producción</a:t>
            </a:r>
            <a:endParaRPr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9B14B3-885A-48EA-BAED-4DE590DE609B}"/>
              </a:ext>
            </a:extLst>
          </p:cNvPr>
          <p:cNvSpPr txBox="1"/>
          <p:nvPr/>
        </p:nvSpPr>
        <p:spPr>
          <a:xfrm>
            <a:off x="243290" y="1041818"/>
            <a:ext cx="7583539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O" dirty="0"/>
          </a:p>
          <a:p>
            <a:r>
              <a:rPr lang="es-CO" dirty="0"/>
              <a:t>Para asegurar que la conexión esté siempre activa los clientes envían en forma periódica  un mensaje </a:t>
            </a:r>
            <a:r>
              <a:rPr lang="es-CO" i="1" dirty="0"/>
              <a:t>PINGREQ,</a:t>
            </a:r>
            <a:r>
              <a:rPr lang="es-CO" dirty="0"/>
              <a:t> el </a:t>
            </a:r>
            <a:r>
              <a:rPr lang="es-CO" i="1" dirty="0" err="1"/>
              <a:t>Broker</a:t>
            </a:r>
            <a:r>
              <a:rPr lang="es-CO" dirty="0"/>
              <a:t> responde con una palabra </a:t>
            </a:r>
            <a:r>
              <a:rPr lang="es-CO" i="1" dirty="0"/>
              <a:t>PINGRESP.</a:t>
            </a:r>
            <a:r>
              <a:rPr lang="es-CO" dirty="0"/>
              <a:t>  </a:t>
            </a:r>
          </a:p>
          <a:p>
            <a:endParaRPr lang="es-CO" dirty="0"/>
          </a:p>
          <a:p>
            <a:r>
              <a:rPr lang="es-CO" dirty="0"/>
              <a:t>Por último, el dispositivo cliente puede desconectarse si envía la palabra </a:t>
            </a:r>
            <a:r>
              <a:rPr lang="es-CO" i="1" dirty="0"/>
              <a:t>DISCONNECT</a:t>
            </a:r>
            <a:r>
              <a:rPr lang="es-CO" dirty="0"/>
              <a:t>.</a:t>
            </a:r>
          </a:p>
          <a:p>
            <a:r>
              <a:rPr lang="es-CO" dirty="0"/>
              <a:t> </a:t>
            </a:r>
          </a:p>
          <a:p>
            <a:pPr algn="just"/>
            <a:br>
              <a:rPr lang="es-CO" dirty="0"/>
            </a:br>
            <a:endParaRPr lang="es-ES" sz="105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899574-50F5-4AB5-9622-CD56868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37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9EC297E-C556-9641-BD1E-0072D18C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290" y="5678569"/>
            <a:ext cx="565974" cy="5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imed protocol analysis of interconnected mobile IoT devices | Journal of  Internet Services and Applications | Full Text">
            <a:extLst>
              <a:ext uri="{FF2B5EF4-FFF2-40B4-BE49-F238E27FC236}">
                <a16:creationId xmlns:a16="http://schemas.microsoft.com/office/drawing/2014/main" id="{E8EB3F52-D85C-694A-851D-6F025B3B6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42" y="2803839"/>
            <a:ext cx="5583722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383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284</Words>
  <Application>Microsoft Office PowerPoint</Application>
  <PresentationFormat>Panorámica</PresentationFormat>
  <Paragraphs>63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Tema de Office</vt:lpstr>
      <vt:lpstr>      CF02_1.1_Envíos de Mensajes_Sliders 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DI_CF001_1.1_ElementosMultimedia Pestañas</dc:title>
  <dc:creator>CATERINE</dc:creator>
  <cp:lastModifiedBy>JULIA ISABEL ROBERTO</cp:lastModifiedBy>
  <cp:revision>22</cp:revision>
  <dcterms:created xsi:type="dcterms:W3CDTF">2021-06-02T13:38:48Z</dcterms:created>
  <dcterms:modified xsi:type="dcterms:W3CDTF">2022-03-30T18:20:58Z</dcterms:modified>
</cp:coreProperties>
</file>