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4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9" autoAdjust="0"/>
    <p:restoredTop sz="91292" autoAdjust="0"/>
  </p:normalViewPr>
  <p:slideViewPr>
    <p:cSldViewPr snapToGrid="0">
      <p:cViewPr>
        <p:scale>
          <a:sx n="90" d="100"/>
          <a:sy n="90" d="100"/>
        </p:scale>
        <p:origin x="66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0FC8-1160-444C-8DDA-A6D4C275B0E8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6E02-B696-430B-A896-94A2778A25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5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224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84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66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751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B7A35-FD46-4564-97B6-6B6A85D4C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59F7E-4345-458A-98D8-1D9E02779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4C2E1-6DF1-4A44-891B-A5B9D8CB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8199F-2516-4404-AB90-7638189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2F32E-08E6-4A09-B5D2-271A12E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13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4AA98-E85E-4B15-9613-AF69925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FA0B7-6ED7-4F68-A4BC-CD5B60ECC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67C2E-6073-4888-80C0-03D2AD7A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1C237-0B42-4BCE-9DC4-173F383F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8F9C4-2213-41E2-8559-4396628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D0D77-63C6-4C30-82E8-926E9045F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B663A-9729-4E89-83F7-C3E7F267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9AC72-934F-439A-9FC2-AE34F0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D407A-D3A5-41F5-A40A-EB51BC3A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BF609-13C7-465B-B2E7-F1918214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B9CF-F776-4503-A7C1-3E24123E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68741-296D-4DCA-9DC2-6538C407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6C4B8-2E4C-4321-BE6D-83AB8A03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934D2-868D-44ED-B239-E922D56F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74502-9F45-41FB-BA6C-CE173A6A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5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1126-ABCF-4099-986B-28A7C72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9A2BA-8ABF-432B-8780-0591A3C3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3E371-5A53-48AE-92F1-B35FB2FF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8747C-DAC7-42E0-A697-605F237D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98204-ECC2-4A96-A5E8-BE56AB5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3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AC1C-7E6B-4952-941A-D60BC4A0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22746-88DA-4AAF-B6B4-1334410E6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0B880D-FA36-4C32-A4D5-BA359466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405FA5-82B5-4C2F-A9BC-3ED94FBA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679C66-C763-46D0-A26C-0AB27060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643B8-005D-42C3-80A1-D8BC00FA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4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AB033-84AB-43F2-B470-A19A606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C6B555-1F57-44C3-909D-AF9B353D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4AFD4-B0AD-44B2-8602-9186D4A3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C47793-F96D-4741-88B4-55DF22650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C2238A-2CBD-4420-9DB9-2330136B2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3E353B-5CF9-48C1-9BD8-57CA3939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76BB05-A26B-47D7-BA91-CB23BED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9C7797-51C0-463E-B103-8B1E553E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34C85-F43D-497E-AA4B-E25158F9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970B02-0F16-46D5-B1CE-EBB6717D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6D586-7D91-4977-8B93-9D373E8B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CD8A66-125C-4A96-BADD-F84EB42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2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23C5EC-BDDA-4C3C-99D2-C07DA34C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F2F48E-68F4-4BEF-B9B1-C1ECFDD9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DF0E2-1A51-4E30-9AFB-8C51ABD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5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D039-F310-4638-8588-8FBC15A1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B52BF-9CA9-4B6C-A7D5-639D4EFD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80EDB5-AC46-444A-A643-949C5996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52304-FD1E-46E1-AA5A-8D664F0C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31FB2-0DD6-4DAF-BCD5-6EFDD751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96EA5-89C5-4300-A45F-357061DA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2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EBDA0-2D4B-4AA3-944C-9FA8A65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E70EB2-1165-4286-8D93-5AC75083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FE1DD-1145-4003-B760-319AA969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EF458-BD42-493B-A5A9-CB7FAC66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007D1-5E4C-41E5-AEBE-CBC0929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EB629B-0ABA-4DE2-B498-D585EDBD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CC4F67-EAA3-45F5-A23D-83870E71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423F72-53A0-40AC-AD86-C4902E91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FEC4F-6AD4-4E89-AB51-215F2383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C11B-8D09-40AC-A1D4-0581B6E328B4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72F64C-EF5A-49A5-9213-04BA868AB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D5F97-82E5-4B64-8BB7-8C96C73B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70CD-66A8-474A-8D3A-841CD11F1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2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2C944-B0DE-4841-A371-F93A01E7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769"/>
            <a:ext cx="9144000" cy="1393138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CO" sz="2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CF02_1.1_EstructuraMensajeMQTT_Pestañas</a:t>
            </a:r>
            <a:b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049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Crear 3 pestañas con </a:t>
            </a:r>
            <a:r>
              <a:rPr lang="es-ES_tradnl" dirty="0">
                <a:solidFill>
                  <a:schemeClr val="dk1"/>
                </a:solidFill>
                <a:cs typeface="Calibri"/>
                <a:sym typeface="Calibri"/>
              </a:rPr>
              <a:t>la información de los conceptos. </a:t>
            </a:r>
          </a:p>
          <a:p>
            <a:pPr>
              <a:buSzPct val="25000"/>
            </a:pPr>
            <a:endParaRPr lang="es-ES_tradnl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Por favor hacer un diseño de la estructura del mensaje similar y que represente la intencionalidad de la estructura.</a:t>
            </a:r>
          </a:p>
          <a:p>
            <a:pPr>
              <a:buSzPct val="25000"/>
            </a:pPr>
            <a:endParaRPr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800" i="0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42562A-CA55-43C0-9D4E-F253A115D6E3}"/>
              </a:ext>
            </a:extLst>
          </p:cNvPr>
          <p:cNvSpPr txBox="1"/>
          <p:nvPr/>
        </p:nvSpPr>
        <p:spPr>
          <a:xfrm>
            <a:off x="515815" y="371474"/>
            <a:ext cx="6744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2000" b="1" dirty="0"/>
              <a:t>Estructura de un mensaje MQTT</a:t>
            </a:r>
          </a:p>
        </p:txBody>
      </p:sp>
      <p:sp>
        <p:nvSpPr>
          <p:cNvPr id="20" name="Rectángulo redondeado 1">
            <a:extLst>
              <a:ext uri="{FF2B5EF4-FFF2-40B4-BE49-F238E27FC236}">
                <a16:creationId xmlns:a16="http://schemas.microsoft.com/office/drawing/2014/main" id="{2290DCC5-BBEC-4EB8-A403-553DCC48AEDF}"/>
              </a:ext>
            </a:extLst>
          </p:cNvPr>
          <p:cNvSpPr/>
          <p:nvPr/>
        </p:nvSpPr>
        <p:spPr>
          <a:xfrm>
            <a:off x="206665" y="1880839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Cabecera fija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1" name="Rectángulo redondeado 3">
            <a:extLst>
              <a:ext uri="{FF2B5EF4-FFF2-40B4-BE49-F238E27FC236}">
                <a16:creationId xmlns:a16="http://schemas.microsoft.com/office/drawing/2014/main" id="{FA4BB5FC-14AF-4B9A-83D9-C5F86617C895}"/>
              </a:ext>
            </a:extLst>
          </p:cNvPr>
          <p:cNvSpPr/>
          <p:nvPr/>
        </p:nvSpPr>
        <p:spPr>
          <a:xfrm>
            <a:off x="216115" y="2465472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 Cabecera opcional</a:t>
            </a:r>
            <a:r>
              <a:rPr lang="es-CO" sz="2400" dirty="0"/>
              <a:t> </a:t>
            </a:r>
            <a:endParaRPr lang="es-CO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ángulo redondeado 3">
            <a:extLst>
              <a:ext uri="{FF2B5EF4-FFF2-40B4-BE49-F238E27FC236}">
                <a16:creationId xmlns:a16="http://schemas.microsoft.com/office/drawing/2014/main" id="{7C4CABB7-F6E9-430C-9F87-153D40AD04E1}"/>
              </a:ext>
            </a:extLst>
          </p:cNvPr>
          <p:cNvSpPr/>
          <p:nvPr/>
        </p:nvSpPr>
        <p:spPr>
          <a:xfrm>
            <a:off x="206664" y="3058823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 Información útil (</a:t>
            </a:r>
            <a:r>
              <a:rPr lang="es-CO" sz="2400" b="1" i="1" dirty="0" err="1"/>
              <a:t>PayLoad</a:t>
            </a:r>
            <a:r>
              <a:rPr lang="es-CO" sz="2400" b="1" dirty="0"/>
              <a:t>)</a:t>
            </a:r>
            <a:r>
              <a:rPr lang="es-CO" sz="2400" dirty="0"/>
              <a:t>: </a:t>
            </a:r>
            <a:endParaRPr lang="es-CO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2E9EF13-BDC7-FC43-8737-6CB9A787DD24}"/>
              </a:ext>
            </a:extLst>
          </p:cNvPr>
          <p:cNvGrpSpPr/>
          <p:nvPr/>
        </p:nvGrpSpPr>
        <p:grpSpPr>
          <a:xfrm>
            <a:off x="4306559" y="1990818"/>
            <a:ext cx="3600860" cy="1566276"/>
            <a:chOff x="1100700" y="2502788"/>
            <a:chExt cx="6548400" cy="254211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E6EF050-5EDC-1E47-B090-6D622B70F0E1}"/>
                </a:ext>
              </a:extLst>
            </p:cNvPr>
            <p:cNvSpPr/>
            <p:nvPr/>
          </p:nvSpPr>
          <p:spPr>
            <a:xfrm>
              <a:off x="3324300" y="3135650"/>
              <a:ext cx="2162400" cy="1091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OPCIONAL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uadro de texto 34">
              <a:extLst>
                <a:ext uri="{FF2B5EF4-FFF2-40B4-BE49-F238E27FC236}">
                  <a16:creationId xmlns:a16="http://schemas.microsoft.com/office/drawing/2014/main" id="{B83AE76B-11B0-D04C-A918-D8B2C54C3B6A}"/>
                </a:ext>
              </a:extLst>
            </p:cNvPr>
            <p:cNvSpPr txBox="1"/>
            <p:nvPr/>
          </p:nvSpPr>
          <p:spPr>
            <a:xfrm>
              <a:off x="1122823" y="2502788"/>
              <a:ext cx="1844551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OBLIGATORIO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uadro de texto 35">
              <a:extLst>
                <a:ext uri="{FF2B5EF4-FFF2-40B4-BE49-F238E27FC236}">
                  <a16:creationId xmlns:a16="http://schemas.microsoft.com/office/drawing/2014/main" id="{E28F29C9-6444-3249-9249-8E93D2F6611E}"/>
                </a:ext>
              </a:extLst>
            </p:cNvPr>
            <p:cNvSpPr txBox="1"/>
            <p:nvPr/>
          </p:nvSpPr>
          <p:spPr>
            <a:xfrm>
              <a:off x="1256549" y="4295654"/>
              <a:ext cx="82833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 Byte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Cuadro de texto 36">
              <a:extLst>
                <a:ext uri="{FF2B5EF4-FFF2-40B4-BE49-F238E27FC236}">
                  <a16:creationId xmlns:a16="http://schemas.microsoft.com/office/drawing/2014/main" id="{C8450F57-2558-D240-81D6-DEA9209C86ED}"/>
                </a:ext>
              </a:extLst>
            </p:cNvPr>
            <p:cNvSpPr txBox="1"/>
            <p:nvPr/>
          </p:nvSpPr>
          <p:spPr>
            <a:xfrm>
              <a:off x="2224326" y="4295271"/>
              <a:ext cx="1060988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1- 4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uadro de texto 37">
              <a:extLst>
                <a:ext uri="{FF2B5EF4-FFF2-40B4-BE49-F238E27FC236}">
                  <a16:creationId xmlns:a16="http://schemas.microsoft.com/office/drawing/2014/main" id="{71D63090-739E-F340-97C2-9054687D7598}"/>
                </a:ext>
              </a:extLst>
            </p:cNvPr>
            <p:cNvSpPr txBox="1"/>
            <p:nvPr/>
          </p:nvSpPr>
          <p:spPr>
            <a:xfrm>
              <a:off x="391897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Y Bytes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uadro de texto 38">
              <a:extLst>
                <a:ext uri="{FF2B5EF4-FFF2-40B4-BE49-F238E27FC236}">
                  <a16:creationId xmlns:a16="http://schemas.microsoft.com/office/drawing/2014/main" id="{A15B7708-7B0D-9A4C-90DA-4B68B69E647C}"/>
                </a:ext>
              </a:extLst>
            </p:cNvPr>
            <p:cNvSpPr txBox="1"/>
            <p:nvPr/>
          </p:nvSpPr>
          <p:spPr>
            <a:xfrm>
              <a:off x="600342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0 - 256 Mbs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uadro de texto 39">
              <a:extLst>
                <a:ext uri="{FF2B5EF4-FFF2-40B4-BE49-F238E27FC236}">
                  <a16:creationId xmlns:a16="http://schemas.microsoft.com/office/drawing/2014/main" id="{1868BDEE-4051-3646-8C5B-B88C8ABBCB35}"/>
                </a:ext>
              </a:extLst>
            </p:cNvPr>
            <p:cNvSpPr txBox="1"/>
            <p:nvPr/>
          </p:nvSpPr>
          <p:spPr>
            <a:xfrm>
              <a:off x="1100700" y="3135574"/>
              <a:ext cx="2224257" cy="524458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FIJA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6A59B99-8ECB-F94A-949A-CECFFF6BF8FA}"/>
                </a:ext>
              </a:extLst>
            </p:cNvPr>
            <p:cNvSpPr/>
            <p:nvPr/>
          </p:nvSpPr>
          <p:spPr>
            <a:xfrm>
              <a:off x="1100700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Control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DBB8E91-7B2F-2D4B-B4E3-C4F92FF6A420}"/>
                </a:ext>
              </a:extLst>
            </p:cNvPr>
            <p:cNvSpPr/>
            <p:nvPr/>
          </p:nvSpPr>
          <p:spPr>
            <a:xfrm>
              <a:off x="2184725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Longitud 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Paquete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C08A3305-C2E0-5C4F-AC58-8100572EF77F}"/>
                </a:ext>
              </a:extLst>
            </p:cNvPr>
            <p:cNvSpPr/>
            <p:nvPr/>
          </p:nvSpPr>
          <p:spPr>
            <a:xfrm>
              <a:off x="5486700" y="3135650"/>
              <a:ext cx="2162400" cy="1091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PAYLOAD o INFORMACIÓN ÚTIL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Cuadro de texto 43">
              <a:extLst>
                <a:ext uri="{FF2B5EF4-FFF2-40B4-BE49-F238E27FC236}">
                  <a16:creationId xmlns:a16="http://schemas.microsoft.com/office/drawing/2014/main" id="{8F0232A9-3763-5947-A8AD-67893529C435}"/>
                </a:ext>
              </a:extLst>
            </p:cNvPr>
            <p:cNvSpPr txBox="1"/>
            <p:nvPr/>
          </p:nvSpPr>
          <p:spPr>
            <a:xfrm>
              <a:off x="3667209" y="2507995"/>
              <a:ext cx="1443683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Cuadro de texto 44">
              <a:extLst>
                <a:ext uri="{FF2B5EF4-FFF2-40B4-BE49-F238E27FC236}">
                  <a16:creationId xmlns:a16="http://schemas.microsoft.com/office/drawing/2014/main" id="{A3FFEA34-03B0-AC4A-AF7B-D949A2FA5738}"/>
                </a:ext>
              </a:extLst>
            </p:cNvPr>
            <p:cNvSpPr txBox="1"/>
            <p:nvPr/>
          </p:nvSpPr>
          <p:spPr>
            <a:xfrm>
              <a:off x="5889281" y="2507995"/>
              <a:ext cx="1741220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9635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Crear 3 pestañas con </a:t>
            </a:r>
            <a:r>
              <a:rPr lang="es-ES_tradnl" dirty="0">
                <a:solidFill>
                  <a:schemeClr val="dk1"/>
                </a:solidFill>
                <a:cs typeface="Calibri"/>
                <a:sym typeface="Calibri"/>
              </a:rPr>
              <a:t>la información de los conceptos. </a:t>
            </a:r>
          </a:p>
          <a:p>
            <a:pPr>
              <a:buSzPct val="25000"/>
            </a:pPr>
            <a:endParaRPr lang="es-ES_tradnl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Por favor hacer un diseño de la estructura del mensaje similar y que represente la intencionalidad de la estructura.</a:t>
            </a:r>
          </a:p>
          <a:p>
            <a:pPr>
              <a:buSzPct val="25000"/>
            </a:pPr>
            <a:endParaRPr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800" i="0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42562A-CA55-43C0-9D4E-F253A115D6E3}"/>
              </a:ext>
            </a:extLst>
          </p:cNvPr>
          <p:cNvSpPr txBox="1"/>
          <p:nvPr/>
        </p:nvSpPr>
        <p:spPr>
          <a:xfrm>
            <a:off x="515815" y="371474"/>
            <a:ext cx="6744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2000" b="1" dirty="0"/>
              <a:t>Estructura de un mensaje MQTT</a:t>
            </a:r>
          </a:p>
        </p:txBody>
      </p:sp>
      <p:sp>
        <p:nvSpPr>
          <p:cNvPr id="20" name="Rectángulo redondeado 1">
            <a:extLst>
              <a:ext uri="{FF2B5EF4-FFF2-40B4-BE49-F238E27FC236}">
                <a16:creationId xmlns:a16="http://schemas.microsoft.com/office/drawing/2014/main" id="{2290DCC5-BBEC-4EB8-A403-553DCC48AEDF}"/>
              </a:ext>
            </a:extLst>
          </p:cNvPr>
          <p:cNvSpPr/>
          <p:nvPr/>
        </p:nvSpPr>
        <p:spPr>
          <a:xfrm>
            <a:off x="206665" y="1880839"/>
            <a:ext cx="3763619" cy="5832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>
                <a:solidFill>
                  <a:schemeClr val="tx1"/>
                </a:solidFill>
              </a:rPr>
              <a:t>Cabecera fija</a:t>
            </a:r>
          </a:p>
        </p:txBody>
      </p:sp>
      <p:sp>
        <p:nvSpPr>
          <p:cNvPr id="21" name="Rectángulo redondeado 3">
            <a:extLst>
              <a:ext uri="{FF2B5EF4-FFF2-40B4-BE49-F238E27FC236}">
                <a16:creationId xmlns:a16="http://schemas.microsoft.com/office/drawing/2014/main" id="{FA4BB5FC-14AF-4B9A-83D9-C5F86617C895}"/>
              </a:ext>
            </a:extLst>
          </p:cNvPr>
          <p:cNvSpPr/>
          <p:nvPr/>
        </p:nvSpPr>
        <p:spPr>
          <a:xfrm>
            <a:off x="216115" y="2465472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 Cabecera opcional</a:t>
            </a:r>
            <a:r>
              <a:rPr lang="es-CO" sz="2400" dirty="0"/>
              <a:t> </a:t>
            </a:r>
            <a:endParaRPr lang="es-CO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ángulo redondeado 3">
            <a:extLst>
              <a:ext uri="{FF2B5EF4-FFF2-40B4-BE49-F238E27FC236}">
                <a16:creationId xmlns:a16="http://schemas.microsoft.com/office/drawing/2014/main" id="{7C4CABB7-F6E9-430C-9F87-153D40AD04E1}"/>
              </a:ext>
            </a:extLst>
          </p:cNvPr>
          <p:cNvSpPr/>
          <p:nvPr/>
        </p:nvSpPr>
        <p:spPr>
          <a:xfrm>
            <a:off x="206664" y="3058823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 Información útil (</a:t>
            </a:r>
            <a:r>
              <a:rPr lang="es-CO" sz="2400" b="1" i="1" dirty="0" err="1"/>
              <a:t>PayLoad</a:t>
            </a:r>
            <a:r>
              <a:rPr lang="es-CO" sz="2400" b="1" dirty="0"/>
              <a:t>)</a:t>
            </a:r>
            <a:r>
              <a:rPr lang="es-CO" sz="2400" dirty="0"/>
              <a:t>: </a:t>
            </a:r>
            <a:endParaRPr lang="es-CO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2E9EF13-BDC7-FC43-8737-6CB9A787DD24}"/>
              </a:ext>
            </a:extLst>
          </p:cNvPr>
          <p:cNvGrpSpPr/>
          <p:nvPr/>
        </p:nvGrpSpPr>
        <p:grpSpPr>
          <a:xfrm>
            <a:off x="2773043" y="4663939"/>
            <a:ext cx="3600860" cy="1566276"/>
            <a:chOff x="1100700" y="2502788"/>
            <a:chExt cx="6548400" cy="254211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E6EF050-5EDC-1E47-B090-6D622B70F0E1}"/>
                </a:ext>
              </a:extLst>
            </p:cNvPr>
            <p:cNvSpPr/>
            <p:nvPr/>
          </p:nvSpPr>
          <p:spPr>
            <a:xfrm>
              <a:off x="3324300" y="3135650"/>
              <a:ext cx="2162400" cy="1091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uadro de texto 34">
              <a:extLst>
                <a:ext uri="{FF2B5EF4-FFF2-40B4-BE49-F238E27FC236}">
                  <a16:creationId xmlns:a16="http://schemas.microsoft.com/office/drawing/2014/main" id="{B83AE76B-11B0-D04C-A918-D8B2C54C3B6A}"/>
                </a:ext>
              </a:extLst>
            </p:cNvPr>
            <p:cNvSpPr txBox="1"/>
            <p:nvPr/>
          </p:nvSpPr>
          <p:spPr>
            <a:xfrm>
              <a:off x="1122823" y="2502788"/>
              <a:ext cx="1844551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OBLIGATORIO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uadro de texto 35">
              <a:extLst>
                <a:ext uri="{FF2B5EF4-FFF2-40B4-BE49-F238E27FC236}">
                  <a16:creationId xmlns:a16="http://schemas.microsoft.com/office/drawing/2014/main" id="{E28F29C9-6444-3249-9249-8E93D2F6611E}"/>
                </a:ext>
              </a:extLst>
            </p:cNvPr>
            <p:cNvSpPr txBox="1"/>
            <p:nvPr/>
          </p:nvSpPr>
          <p:spPr>
            <a:xfrm>
              <a:off x="1256549" y="4295654"/>
              <a:ext cx="82833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 Byte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Cuadro de texto 36">
              <a:extLst>
                <a:ext uri="{FF2B5EF4-FFF2-40B4-BE49-F238E27FC236}">
                  <a16:creationId xmlns:a16="http://schemas.microsoft.com/office/drawing/2014/main" id="{C8450F57-2558-D240-81D6-DEA9209C86ED}"/>
                </a:ext>
              </a:extLst>
            </p:cNvPr>
            <p:cNvSpPr txBox="1"/>
            <p:nvPr/>
          </p:nvSpPr>
          <p:spPr>
            <a:xfrm>
              <a:off x="2224326" y="4295271"/>
              <a:ext cx="1060988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1- 4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uadro de texto 37">
              <a:extLst>
                <a:ext uri="{FF2B5EF4-FFF2-40B4-BE49-F238E27FC236}">
                  <a16:creationId xmlns:a16="http://schemas.microsoft.com/office/drawing/2014/main" id="{71D63090-739E-F340-97C2-9054687D7598}"/>
                </a:ext>
              </a:extLst>
            </p:cNvPr>
            <p:cNvSpPr txBox="1"/>
            <p:nvPr/>
          </p:nvSpPr>
          <p:spPr>
            <a:xfrm>
              <a:off x="391897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Y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uadro de texto 38">
              <a:extLst>
                <a:ext uri="{FF2B5EF4-FFF2-40B4-BE49-F238E27FC236}">
                  <a16:creationId xmlns:a16="http://schemas.microsoft.com/office/drawing/2014/main" id="{A15B7708-7B0D-9A4C-90DA-4B68B69E647C}"/>
                </a:ext>
              </a:extLst>
            </p:cNvPr>
            <p:cNvSpPr txBox="1"/>
            <p:nvPr/>
          </p:nvSpPr>
          <p:spPr>
            <a:xfrm>
              <a:off x="600342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0 - 256 Mbs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uadro de texto 39">
              <a:extLst>
                <a:ext uri="{FF2B5EF4-FFF2-40B4-BE49-F238E27FC236}">
                  <a16:creationId xmlns:a16="http://schemas.microsoft.com/office/drawing/2014/main" id="{1868BDEE-4051-3646-8C5B-B88C8ABBCB35}"/>
                </a:ext>
              </a:extLst>
            </p:cNvPr>
            <p:cNvSpPr txBox="1"/>
            <p:nvPr/>
          </p:nvSpPr>
          <p:spPr>
            <a:xfrm>
              <a:off x="1100700" y="3135574"/>
              <a:ext cx="2224257" cy="52445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s-CO" sz="9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</a:t>
              </a:r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FIJA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6A59B99-8ECB-F94A-949A-CECFFF6BF8FA}"/>
                </a:ext>
              </a:extLst>
            </p:cNvPr>
            <p:cNvSpPr/>
            <p:nvPr/>
          </p:nvSpPr>
          <p:spPr>
            <a:xfrm>
              <a:off x="1100700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Control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DBB8E91-7B2F-2D4B-B4E3-C4F92FF6A420}"/>
                </a:ext>
              </a:extLst>
            </p:cNvPr>
            <p:cNvSpPr/>
            <p:nvPr/>
          </p:nvSpPr>
          <p:spPr>
            <a:xfrm>
              <a:off x="2184725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Longitud 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Paquete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C08A3305-C2E0-5C4F-AC58-8100572EF77F}"/>
                </a:ext>
              </a:extLst>
            </p:cNvPr>
            <p:cNvSpPr/>
            <p:nvPr/>
          </p:nvSpPr>
          <p:spPr>
            <a:xfrm>
              <a:off x="5486700" y="3135650"/>
              <a:ext cx="2162400" cy="1091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PAYLOAD o INFORMACIÓN ÚTIL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Cuadro de texto 43">
              <a:extLst>
                <a:ext uri="{FF2B5EF4-FFF2-40B4-BE49-F238E27FC236}">
                  <a16:creationId xmlns:a16="http://schemas.microsoft.com/office/drawing/2014/main" id="{8F0232A9-3763-5947-A8AD-67893529C435}"/>
                </a:ext>
              </a:extLst>
            </p:cNvPr>
            <p:cNvSpPr txBox="1"/>
            <p:nvPr/>
          </p:nvSpPr>
          <p:spPr>
            <a:xfrm>
              <a:off x="3667209" y="2507995"/>
              <a:ext cx="1443683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Cuadro de texto 44">
              <a:extLst>
                <a:ext uri="{FF2B5EF4-FFF2-40B4-BE49-F238E27FC236}">
                  <a16:creationId xmlns:a16="http://schemas.microsoft.com/office/drawing/2014/main" id="{A3FFEA34-03B0-AC4A-AF7B-D949A2FA5738}"/>
                </a:ext>
              </a:extLst>
            </p:cNvPr>
            <p:cNvSpPr txBox="1"/>
            <p:nvPr/>
          </p:nvSpPr>
          <p:spPr>
            <a:xfrm>
              <a:off x="5889281" y="2507995"/>
              <a:ext cx="1741220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F0EB1E4-AC78-8745-A8DA-02E0F68A002F}"/>
              </a:ext>
            </a:extLst>
          </p:cNvPr>
          <p:cNvSpPr txBox="1"/>
          <p:nvPr/>
        </p:nvSpPr>
        <p:spPr>
          <a:xfrm>
            <a:off x="4135064" y="1880839"/>
            <a:ext cx="3957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Esta parte del mensaje se encuentra conformado por 2 hasta  5 </a:t>
            </a:r>
            <a:r>
              <a:rPr lang="es-CO" sz="1400" i="1" dirty="0"/>
              <a:t>bytes</a:t>
            </a:r>
            <a:r>
              <a:rPr lang="es-CO" sz="1400" dirty="0"/>
              <a:t> y es de carácter obligatorio, una parte de la cabecera se llama control que indica el tipo de mensaje a enviar, y otra parte envía la longitud del paquete a enviar.  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dirty="0"/>
              <a:t>La longitud del paquete usa de 1 a 4 </a:t>
            </a:r>
            <a:r>
              <a:rPr lang="es-CO" sz="1400" i="1" dirty="0"/>
              <a:t>bytes,</a:t>
            </a:r>
            <a:r>
              <a:rPr lang="es-CO" sz="1400" dirty="0"/>
              <a:t> de estos solo usa los 7 </a:t>
            </a:r>
            <a:r>
              <a:rPr lang="es-CO" sz="1400" i="1" dirty="0" err="1"/>
              <a:t>byts</a:t>
            </a:r>
            <a:r>
              <a:rPr lang="es-CO" sz="1400" dirty="0"/>
              <a:t> iniciales  y el último </a:t>
            </a:r>
            <a:r>
              <a:rPr lang="es-CO" sz="1400" i="1" dirty="0" err="1"/>
              <a:t>byt</a:t>
            </a:r>
            <a:r>
              <a:rPr lang="es-CO" sz="1400" i="1" dirty="0"/>
              <a:t> </a:t>
            </a:r>
            <a:r>
              <a:rPr lang="es-CO" sz="1400" dirty="0"/>
              <a:t>es para controlar la continuidad.</a:t>
            </a:r>
          </a:p>
          <a:p>
            <a:pPr algn="just"/>
            <a:endParaRPr lang="es-CO" sz="140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F945A92-ACAC-A548-ACEF-371480A2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13791" flipV="1">
            <a:off x="1946058" y="4413609"/>
            <a:ext cx="870979" cy="10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23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Crear 3 pestañas con </a:t>
            </a:r>
            <a:r>
              <a:rPr lang="es-ES_tradnl" dirty="0">
                <a:solidFill>
                  <a:schemeClr val="dk1"/>
                </a:solidFill>
                <a:cs typeface="Calibri"/>
                <a:sym typeface="Calibri"/>
              </a:rPr>
              <a:t>la información de los conceptos. </a:t>
            </a:r>
          </a:p>
          <a:p>
            <a:pPr>
              <a:buSzPct val="25000"/>
            </a:pPr>
            <a:endParaRPr lang="es-ES_tradnl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Por favor hacer un diseño de la estructura del mensaje similar y que represente la intencionalidad de la estructura.</a:t>
            </a:r>
          </a:p>
          <a:p>
            <a:pPr>
              <a:buSzPct val="25000"/>
            </a:pPr>
            <a:endParaRPr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1800" i="0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42562A-CA55-43C0-9D4E-F253A115D6E3}"/>
              </a:ext>
            </a:extLst>
          </p:cNvPr>
          <p:cNvSpPr txBox="1"/>
          <p:nvPr/>
        </p:nvSpPr>
        <p:spPr>
          <a:xfrm>
            <a:off x="515815" y="371474"/>
            <a:ext cx="6744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2000" b="1" dirty="0"/>
              <a:t>Estructura de un mensaje MQTT</a:t>
            </a:r>
          </a:p>
        </p:txBody>
      </p:sp>
      <p:sp>
        <p:nvSpPr>
          <p:cNvPr id="20" name="Rectángulo redondeado 1">
            <a:extLst>
              <a:ext uri="{FF2B5EF4-FFF2-40B4-BE49-F238E27FC236}">
                <a16:creationId xmlns:a16="http://schemas.microsoft.com/office/drawing/2014/main" id="{2290DCC5-BBEC-4EB8-A403-553DCC48AEDF}"/>
              </a:ext>
            </a:extLst>
          </p:cNvPr>
          <p:cNvSpPr/>
          <p:nvPr/>
        </p:nvSpPr>
        <p:spPr>
          <a:xfrm>
            <a:off x="206665" y="1880839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Cabecera fija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1" name="Rectángulo redondeado 3">
            <a:extLst>
              <a:ext uri="{FF2B5EF4-FFF2-40B4-BE49-F238E27FC236}">
                <a16:creationId xmlns:a16="http://schemas.microsoft.com/office/drawing/2014/main" id="{FA4BB5FC-14AF-4B9A-83D9-C5F86617C895}"/>
              </a:ext>
            </a:extLst>
          </p:cNvPr>
          <p:cNvSpPr/>
          <p:nvPr/>
        </p:nvSpPr>
        <p:spPr>
          <a:xfrm>
            <a:off x="216115" y="2465472"/>
            <a:ext cx="3763619" cy="5832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>
                <a:solidFill>
                  <a:schemeClr val="tx1"/>
                </a:solidFill>
              </a:rPr>
              <a:t> Cabecera opcional</a:t>
            </a:r>
            <a:r>
              <a:rPr lang="es-CO" sz="2400" dirty="0">
                <a:solidFill>
                  <a:schemeClr val="tx1"/>
                </a:solidFill>
              </a:rPr>
              <a:t> </a:t>
            </a:r>
            <a:endParaRPr lang="es-CO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ángulo redondeado 3">
            <a:extLst>
              <a:ext uri="{FF2B5EF4-FFF2-40B4-BE49-F238E27FC236}">
                <a16:creationId xmlns:a16="http://schemas.microsoft.com/office/drawing/2014/main" id="{7C4CABB7-F6E9-430C-9F87-153D40AD04E1}"/>
              </a:ext>
            </a:extLst>
          </p:cNvPr>
          <p:cNvSpPr/>
          <p:nvPr/>
        </p:nvSpPr>
        <p:spPr>
          <a:xfrm>
            <a:off x="206664" y="3058823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 Información útil (</a:t>
            </a:r>
            <a:r>
              <a:rPr lang="es-CO" sz="2400" b="1" i="1" dirty="0" err="1"/>
              <a:t>PayLoad</a:t>
            </a:r>
            <a:r>
              <a:rPr lang="es-CO" sz="2400" b="1" dirty="0"/>
              <a:t>)</a:t>
            </a:r>
            <a:r>
              <a:rPr lang="es-CO" sz="2400" dirty="0"/>
              <a:t>: </a:t>
            </a:r>
            <a:endParaRPr lang="es-CO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2E9EF13-BDC7-FC43-8737-6CB9A787DD24}"/>
              </a:ext>
            </a:extLst>
          </p:cNvPr>
          <p:cNvGrpSpPr/>
          <p:nvPr/>
        </p:nvGrpSpPr>
        <p:grpSpPr>
          <a:xfrm>
            <a:off x="1632807" y="5127557"/>
            <a:ext cx="3600860" cy="1566276"/>
            <a:chOff x="1100700" y="2502788"/>
            <a:chExt cx="6548400" cy="254211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E6EF050-5EDC-1E47-B090-6D622B70F0E1}"/>
                </a:ext>
              </a:extLst>
            </p:cNvPr>
            <p:cNvSpPr/>
            <p:nvPr/>
          </p:nvSpPr>
          <p:spPr>
            <a:xfrm>
              <a:off x="3324300" y="3135650"/>
              <a:ext cx="2162400" cy="10917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9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OPCIONAL</a:t>
              </a:r>
              <a:endParaRPr lang="es-CO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uadro de texto 34">
              <a:extLst>
                <a:ext uri="{FF2B5EF4-FFF2-40B4-BE49-F238E27FC236}">
                  <a16:creationId xmlns:a16="http://schemas.microsoft.com/office/drawing/2014/main" id="{B83AE76B-11B0-D04C-A918-D8B2C54C3B6A}"/>
                </a:ext>
              </a:extLst>
            </p:cNvPr>
            <p:cNvSpPr txBox="1"/>
            <p:nvPr/>
          </p:nvSpPr>
          <p:spPr>
            <a:xfrm>
              <a:off x="1122823" y="2502788"/>
              <a:ext cx="1844551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OBLIGATORIO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uadro de texto 35">
              <a:extLst>
                <a:ext uri="{FF2B5EF4-FFF2-40B4-BE49-F238E27FC236}">
                  <a16:creationId xmlns:a16="http://schemas.microsoft.com/office/drawing/2014/main" id="{E28F29C9-6444-3249-9249-8E93D2F6611E}"/>
                </a:ext>
              </a:extLst>
            </p:cNvPr>
            <p:cNvSpPr txBox="1"/>
            <p:nvPr/>
          </p:nvSpPr>
          <p:spPr>
            <a:xfrm>
              <a:off x="1256549" y="4295654"/>
              <a:ext cx="82833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 Byte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Cuadro de texto 36">
              <a:extLst>
                <a:ext uri="{FF2B5EF4-FFF2-40B4-BE49-F238E27FC236}">
                  <a16:creationId xmlns:a16="http://schemas.microsoft.com/office/drawing/2014/main" id="{C8450F57-2558-D240-81D6-DEA9209C86ED}"/>
                </a:ext>
              </a:extLst>
            </p:cNvPr>
            <p:cNvSpPr txBox="1"/>
            <p:nvPr/>
          </p:nvSpPr>
          <p:spPr>
            <a:xfrm>
              <a:off x="2224326" y="4295271"/>
              <a:ext cx="1060988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1- 4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uadro de texto 37">
              <a:extLst>
                <a:ext uri="{FF2B5EF4-FFF2-40B4-BE49-F238E27FC236}">
                  <a16:creationId xmlns:a16="http://schemas.microsoft.com/office/drawing/2014/main" id="{71D63090-739E-F340-97C2-9054687D7598}"/>
                </a:ext>
              </a:extLst>
            </p:cNvPr>
            <p:cNvSpPr txBox="1"/>
            <p:nvPr/>
          </p:nvSpPr>
          <p:spPr>
            <a:xfrm>
              <a:off x="391897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Y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uadro de texto 38">
              <a:extLst>
                <a:ext uri="{FF2B5EF4-FFF2-40B4-BE49-F238E27FC236}">
                  <a16:creationId xmlns:a16="http://schemas.microsoft.com/office/drawing/2014/main" id="{A15B7708-7B0D-9A4C-90DA-4B68B69E647C}"/>
                </a:ext>
              </a:extLst>
            </p:cNvPr>
            <p:cNvSpPr txBox="1"/>
            <p:nvPr/>
          </p:nvSpPr>
          <p:spPr>
            <a:xfrm>
              <a:off x="600342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0 - 256 Mbs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uadro de texto 39">
              <a:extLst>
                <a:ext uri="{FF2B5EF4-FFF2-40B4-BE49-F238E27FC236}">
                  <a16:creationId xmlns:a16="http://schemas.microsoft.com/office/drawing/2014/main" id="{1868BDEE-4051-3646-8C5B-B88C8ABBCB35}"/>
                </a:ext>
              </a:extLst>
            </p:cNvPr>
            <p:cNvSpPr txBox="1"/>
            <p:nvPr/>
          </p:nvSpPr>
          <p:spPr>
            <a:xfrm>
              <a:off x="1100700" y="3135574"/>
              <a:ext cx="2224257" cy="524458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FIJA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6A59B99-8ECB-F94A-949A-CECFFF6BF8FA}"/>
                </a:ext>
              </a:extLst>
            </p:cNvPr>
            <p:cNvSpPr/>
            <p:nvPr/>
          </p:nvSpPr>
          <p:spPr>
            <a:xfrm>
              <a:off x="1100700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Control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DBB8E91-7B2F-2D4B-B4E3-C4F92FF6A420}"/>
                </a:ext>
              </a:extLst>
            </p:cNvPr>
            <p:cNvSpPr/>
            <p:nvPr/>
          </p:nvSpPr>
          <p:spPr>
            <a:xfrm>
              <a:off x="2184725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Longitud 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Paquete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C08A3305-C2E0-5C4F-AC58-8100572EF77F}"/>
                </a:ext>
              </a:extLst>
            </p:cNvPr>
            <p:cNvSpPr/>
            <p:nvPr/>
          </p:nvSpPr>
          <p:spPr>
            <a:xfrm>
              <a:off x="5486700" y="3135650"/>
              <a:ext cx="2162400" cy="1091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PAYLOAD o INFORMACIÓN ÚTIL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Cuadro de texto 43">
              <a:extLst>
                <a:ext uri="{FF2B5EF4-FFF2-40B4-BE49-F238E27FC236}">
                  <a16:creationId xmlns:a16="http://schemas.microsoft.com/office/drawing/2014/main" id="{8F0232A9-3763-5947-A8AD-67893529C435}"/>
                </a:ext>
              </a:extLst>
            </p:cNvPr>
            <p:cNvSpPr txBox="1"/>
            <p:nvPr/>
          </p:nvSpPr>
          <p:spPr>
            <a:xfrm>
              <a:off x="3667209" y="2507995"/>
              <a:ext cx="1443683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Cuadro de texto 44">
              <a:extLst>
                <a:ext uri="{FF2B5EF4-FFF2-40B4-BE49-F238E27FC236}">
                  <a16:creationId xmlns:a16="http://schemas.microsoft.com/office/drawing/2014/main" id="{A3FFEA34-03B0-AC4A-AF7B-D949A2FA5738}"/>
                </a:ext>
              </a:extLst>
            </p:cNvPr>
            <p:cNvSpPr txBox="1"/>
            <p:nvPr/>
          </p:nvSpPr>
          <p:spPr>
            <a:xfrm>
              <a:off x="5889281" y="2507995"/>
              <a:ext cx="1741220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9D08AFF-C826-CD4F-9649-B094BA42654B}"/>
              </a:ext>
            </a:extLst>
          </p:cNvPr>
          <p:cNvSpPr txBox="1"/>
          <p:nvPr/>
        </p:nvSpPr>
        <p:spPr>
          <a:xfrm>
            <a:off x="4467980" y="2405869"/>
            <a:ext cx="3345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 necesaria para enviar algunos mensajes.  dependiendo de los requerimientos del proyecto. </a:t>
            </a:r>
          </a:p>
          <a:p>
            <a:pPr algn="just"/>
            <a:r>
              <a:rPr lang="es-CO" dirty="0"/>
              <a:t> </a:t>
            </a:r>
          </a:p>
          <a:p>
            <a:pPr algn="just"/>
            <a:endParaRPr lang="es-CO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A04FFD7A-FB80-9649-9CEE-AF6D8BC5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4972" flipV="1">
            <a:off x="2548680" y="4592934"/>
            <a:ext cx="870979" cy="10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39019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Crear 3 pestañas </a:t>
            </a:r>
            <a:r>
              <a:rPr lang="es-ES_tradnl" sz="14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Con </a:t>
            </a:r>
            <a:r>
              <a:rPr lang="es-ES_tradnl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la información de los conceptos. </a:t>
            </a:r>
          </a:p>
          <a:p>
            <a:pPr>
              <a:buSzPct val="25000"/>
            </a:pPr>
            <a:endParaRPr lang="es-ES_tradnl" dirty="0">
              <a:solidFill>
                <a:schemeClr val="dk1"/>
              </a:solidFill>
              <a:cs typeface="Calibri"/>
              <a:sym typeface="Calibri"/>
            </a:endParaRPr>
          </a:p>
          <a:p>
            <a:pPr>
              <a:buSzPct val="25000"/>
            </a:pPr>
            <a:r>
              <a:rPr lang="es-ES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Por favor hacer un diseño de la estructura del mensaje similar y que represente la intencionalidad de la estructura.</a:t>
            </a:r>
          </a:p>
          <a:p>
            <a:pPr>
              <a:buSzPct val="25000"/>
            </a:pPr>
            <a:endParaRPr lang="es-ES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  <a:p>
            <a:pPr>
              <a:buSzPct val="25000"/>
            </a:pPr>
            <a:endParaRPr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es-ES_tradnl"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sz="1800" i="0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42562A-CA55-43C0-9D4E-F253A115D6E3}"/>
              </a:ext>
            </a:extLst>
          </p:cNvPr>
          <p:cNvSpPr txBox="1"/>
          <p:nvPr/>
        </p:nvSpPr>
        <p:spPr>
          <a:xfrm>
            <a:off x="515815" y="371474"/>
            <a:ext cx="6744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2000" b="1" dirty="0"/>
              <a:t>Estructura de un mensaje MQTT</a:t>
            </a:r>
          </a:p>
        </p:txBody>
      </p:sp>
      <p:sp>
        <p:nvSpPr>
          <p:cNvPr id="20" name="Rectángulo redondeado 1">
            <a:extLst>
              <a:ext uri="{FF2B5EF4-FFF2-40B4-BE49-F238E27FC236}">
                <a16:creationId xmlns:a16="http://schemas.microsoft.com/office/drawing/2014/main" id="{2290DCC5-BBEC-4EB8-A403-553DCC48AEDF}"/>
              </a:ext>
            </a:extLst>
          </p:cNvPr>
          <p:cNvSpPr/>
          <p:nvPr/>
        </p:nvSpPr>
        <p:spPr>
          <a:xfrm>
            <a:off x="206665" y="1880839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Cabecera fija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21" name="Rectángulo redondeado 3">
            <a:extLst>
              <a:ext uri="{FF2B5EF4-FFF2-40B4-BE49-F238E27FC236}">
                <a16:creationId xmlns:a16="http://schemas.microsoft.com/office/drawing/2014/main" id="{FA4BB5FC-14AF-4B9A-83D9-C5F86617C895}"/>
              </a:ext>
            </a:extLst>
          </p:cNvPr>
          <p:cNvSpPr/>
          <p:nvPr/>
        </p:nvSpPr>
        <p:spPr>
          <a:xfrm>
            <a:off x="216115" y="2465472"/>
            <a:ext cx="3763619" cy="583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/>
              <a:t> Cabecera opcional</a:t>
            </a:r>
            <a:r>
              <a:rPr lang="es-CO" sz="2400" dirty="0"/>
              <a:t> </a:t>
            </a:r>
            <a:endParaRPr lang="es-CO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ángulo redondeado 3">
            <a:extLst>
              <a:ext uri="{FF2B5EF4-FFF2-40B4-BE49-F238E27FC236}">
                <a16:creationId xmlns:a16="http://schemas.microsoft.com/office/drawing/2014/main" id="{7C4CABB7-F6E9-430C-9F87-153D40AD04E1}"/>
              </a:ext>
            </a:extLst>
          </p:cNvPr>
          <p:cNvSpPr/>
          <p:nvPr/>
        </p:nvSpPr>
        <p:spPr>
          <a:xfrm>
            <a:off x="206664" y="3058823"/>
            <a:ext cx="3763619" cy="5832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s-CO" sz="2400" b="1" dirty="0">
                <a:solidFill>
                  <a:schemeClr val="tx1"/>
                </a:solidFill>
              </a:rPr>
              <a:t> Información útil (</a:t>
            </a:r>
            <a:r>
              <a:rPr lang="es-CO" sz="2400" b="1" i="1" dirty="0" err="1">
                <a:solidFill>
                  <a:schemeClr val="tx1"/>
                </a:solidFill>
              </a:rPr>
              <a:t>PayLoad</a:t>
            </a:r>
            <a:r>
              <a:rPr lang="es-CO" sz="2400" b="1" dirty="0">
                <a:solidFill>
                  <a:schemeClr val="tx1"/>
                </a:solidFill>
              </a:rPr>
              <a:t>)</a:t>
            </a:r>
            <a:r>
              <a:rPr lang="es-CO" sz="2400" dirty="0">
                <a:solidFill>
                  <a:schemeClr val="tx1"/>
                </a:solidFill>
              </a:rPr>
              <a:t>: </a:t>
            </a:r>
            <a:endParaRPr lang="es-CO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2E9EF13-BDC7-FC43-8737-6CB9A787DD24}"/>
              </a:ext>
            </a:extLst>
          </p:cNvPr>
          <p:cNvGrpSpPr/>
          <p:nvPr/>
        </p:nvGrpSpPr>
        <p:grpSpPr>
          <a:xfrm>
            <a:off x="1702255" y="4819294"/>
            <a:ext cx="3600860" cy="1566276"/>
            <a:chOff x="1100700" y="2502788"/>
            <a:chExt cx="6548400" cy="254211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E6EF050-5EDC-1E47-B090-6D622B70F0E1}"/>
                </a:ext>
              </a:extLst>
            </p:cNvPr>
            <p:cNvSpPr/>
            <p:nvPr/>
          </p:nvSpPr>
          <p:spPr>
            <a:xfrm>
              <a:off x="3324300" y="3135650"/>
              <a:ext cx="2162400" cy="10917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OPCIONAL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Cuadro de texto 34">
              <a:extLst>
                <a:ext uri="{FF2B5EF4-FFF2-40B4-BE49-F238E27FC236}">
                  <a16:creationId xmlns:a16="http://schemas.microsoft.com/office/drawing/2014/main" id="{B83AE76B-11B0-D04C-A918-D8B2C54C3B6A}"/>
                </a:ext>
              </a:extLst>
            </p:cNvPr>
            <p:cNvSpPr txBox="1"/>
            <p:nvPr/>
          </p:nvSpPr>
          <p:spPr>
            <a:xfrm>
              <a:off x="1122823" y="2502788"/>
              <a:ext cx="1844551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OBLIGATORIO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Cuadro de texto 35">
              <a:extLst>
                <a:ext uri="{FF2B5EF4-FFF2-40B4-BE49-F238E27FC236}">
                  <a16:creationId xmlns:a16="http://schemas.microsoft.com/office/drawing/2014/main" id="{E28F29C9-6444-3249-9249-8E93D2F6611E}"/>
                </a:ext>
              </a:extLst>
            </p:cNvPr>
            <p:cNvSpPr txBox="1"/>
            <p:nvPr/>
          </p:nvSpPr>
          <p:spPr>
            <a:xfrm>
              <a:off x="1256549" y="4295654"/>
              <a:ext cx="82833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 Byte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Cuadro de texto 36">
              <a:extLst>
                <a:ext uri="{FF2B5EF4-FFF2-40B4-BE49-F238E27FC236}">
                  <a16:creationId xmlns:a16="http://schemas.microsoft.com/office/drawing/2014/main" id="{C8450F57-2558-D240-81D6-DEA9209C86ED}"/>
                </a:ext>
              </a:extLst>
            </p:cNvPr>
            <p:cNvSpPr txBox="1"/>
            <p:nvPr/>
          </p:nvSpPr>
          <p:spPr>
            <a:xfrm>
              <a:off x="2224326" y="4295271"/>
              <a:ext cx="1060988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1- 4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Cuadro de texto 37">
              <a:extLst>
                <a:ext uri="{FF2B5EF4-FFF2-40B4-BE49-F238E27FC236}">
                  <a16:creationId xmlns:a16="http://schemas.microsoft.com/office/drawing/2014/main" id="{71D63090-739E-F340-97C2-9054687D7598}"/>
                </a:ext>
              </a:extLst>
            </p:cNvPr>
            <p:cNvSpPr txBox="1"/>
            <p:nvPr/>
          </p:nvSpPr>
          <p:spPr>
            <a:xfrm>
              <a:off x="391897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Y Bytes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uadro de texto 38">
              <a:extLst>
                <a:ext uri="{FF2B5EF4-FFF2-40B4-BE49-F238E27FC236}">
                  <a16:creationId xmlns:a16="http://schemas.microsoft.com/office/drawing/2014/main" id="{A15B7708-7B0D-9A4C-90DA-4B68B69E647C}"/>
                </a:ext>
              </a:extLst>
            </p:cNvPr>
            <p:cNvSpPr txBox="1"/>
            <p:nvPr/>
          </p:nvSpPr>
          <p:spPr>
            <a:xfrm>
              <a:off x="6003425" y="4264323"/>
              <a:ext cx="1262521" cy="749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0 - 256 Mbs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Cuadro de texto 39">
              <a:extLst>
                <a:ext uri="{FF2B5EF4-FFF2-40B4-BE49-F238E27FC236}">
                  <a16:creationId xmlns:a16="http://schemas.microsoft.com/office/drawing/2014/main" id="{1868BDEE-4051-3646-8C5B-B88C8ABBCB35}"/>
                </a:ext>
              </a:extLst>
            </p:cNvPr>
            <p:cNvSpPr txBox="1"/>
            <p:nvPr/>
          </p:nvSpPr>
          <p:spPr>
            <a:xfrm>
              <a:off x="1100700" y="3135574"/>
              <a:ext cx="2224257" cy="524458"/>
            </a:xfrm>
            <a:prstGeom prst="rect">
              <a:avLst/>
            </a:prstGeom>
            <a:solidFill>
              <a:srgbClr val="3C78D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CABECERA FIJA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A6A59B99-8ECB-F94A-949A-CECFFF6BF8FA}"/>
                </a:ext>
              </a:extLst>
            </p:cNvPr>
            <p:cNvSpPr/>
            <p:nvPr/>
          </p:nvSpPr>
          <p:spPr>
            <a:xfrm>
              <a:off x="1100700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Control</a:t>
              </a:r>
              <a:endParaRPr lang="es-CO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DBB8E91-7B2F-2D4B-B4E3-C4F92FF6A420}"/>
                </a:ext>
              </a:extLst>
            </p:cNvPr>
            <p:cNvSpPr/>
            <p:nvPr/>
          </p:nvSpPr>
          <p:spPr>
            <a:xfrm>
              <a:off x="2184725" y="3535850"/>
              <a:ext cx="1139700" cy="6915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Longitud 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Paquete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C08A3305-C2E0-5C4F-AC58-8100572EF77F}"/>
                </a:ext>
              </a:extLst>
            </p:cNvPr>
            <p:cNvSpPr/>
            <p:nvPr/>
          </p:nvSpPr>
          <p:spPr>
            <a:xfrm>
              <a:off x="5486700" y="3135650"/>
              <a:ext cx="2162400" cy="10917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900" b="1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PAYLOAD o INFORMACIÓN ÚTIL</a:t>
              </a:r>
              <a:endParaRPr lang="es-CO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Cuadro de texto 43">
              <a:extLst>
                <a:ext uri="{FF2B5EF4-FFF2-40B4-BE49-F238E27FC236}">
                  <a16:creationId xmlns:a16="http://schemas.microsoft.com/office/drawing/2014/main" id="{8F0232A9-3763-5947-A8AD-67893529C435}"/>
                </a:ext>
              </a:extLst>
            </p:cNvPr>
            <p:cNvSpPr txBox="1"/>
            <p:nvPr/>
          </p:nvSpPr>
          <p:spPr>
            <a:xfrm>
              <a:off x="3667209" y="2507995"/>
              <a:ext cx="1443683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Cuadro de texto 44">
              <a:extLst>
                <a:ext uri="{FF2B5EF4-FFF2-40B4-BE49-F238E27FC236}">
                  <a16:creationId xmlns:a16="http://schemas.microsoft.com/office/drawing/2014/main" id="{A3FFEA34-03B0-AC4A-AF7B-D949A2FA5738}"/>
                </a:ext>
              </a:extLst>
            </p:cNvPr>
            <p:cNvSpPr txBox="1"/>
            <p:nvPr/>
          </p:nvSpPr>
          <p:spPr>
            <a:xfrm>
              <a:off x="5889281" y="2507995"/>
              <a:ext cx="1741220" cy="524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9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OPCIONAL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D7BB874-2EB2-7A49-8CAC-AC322F8E8706}"/>
              </a:ext>
            </a:extLst>
          </p:cNvPr>
          <p:cNvSpPr txBox="1"/>
          <p:nvPr/>
        </p:nvSpPr>
        <p:spPr>
          <a:xfrm>
            <a:off x="4335419" y="2172456"/>
            <a:ext cx="366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 opcional, contiene   la información real del mensaje, puede tener hasta 256 Mb, dependiendo de la aplicación.</a:t>
            </a:r>
          </a:p>
          <a:p>
            <a:pPr algn="just"/>
            <a:endParaRPr lang="es-CO" b="1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F4CB17EB-A49B-8E4E-BBB4-800A9A6F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151" flipV="1">
            <a:off x="4801370" y="4347847"/>
            <a:ext cx="870979" cy="10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67070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430</Words>
  <Application>Microsoft Office PowerPoint</Application>
  <PresentationFormat>Panorámica</PresentationFormat>
  <Paragraphs>91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     CF02_1.1_EstructuraMensajeMQTT_Pestañas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CATERINE</dc:creator>
  <cp:lastModifiedBy>JULIA ISABEL ROBERTO</cp:lastModifiedBy>
  <cp:revision>77</cp:revision>
  <dcterms:created xsi:type="dcterms:W3CDTF">2021-06-02T13:38:48Z</dcterms:created>
  <dcterms:modified xsi:type="dcterms:W3CDTF">2022-03-30T18:23:11Z</dcterms:modified>
</cp:coreProperties>
</file>