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gDo9J5IpM2LnIqCG3LZhg6UrZy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63"/>
  </p:normalViewPr>
  <p:slideViewPr>
    <p:cSldViewPr snapToGrid="0">
      <p:cViewPr>
        <p:scale>
          <a:sx n="90" d="100"/>
          <a:sy n="90" d="100"/>
        </p:scale>
        <p:origin x="-66" y="-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mg.freepik.com/vector-gratis/dibujado-mano-ilustracion-ssl-diseno-plano_23-2149255394.jpg" TargetMode="Externa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hyperlink" Target="https://img.freepik.com/vector-gratis/nombre-usuario-contrasena-sistema-formulario-inicio-sesion-autenticacion_149152-119.jpg?size=626&amp;ext=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mg.freepik.com/vector-gratis/dibujado-mano-ilustracion-ssl-diseno-plano_23-2149255394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mg.freepik.com/vector-gratis/nombre-usuario-contrasena-sistema-formulario-inicio-sesion-autenticacion_149152-119.jpg?size=626&amp;ext=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450"/>
            </a:pPr>
            <a:r>
              <a:rPr lang="es-CO" sz="1800" b="1" dirty="0">
                <a:solidFill>
                  <a:schemeClr val="tx1"/>
                </a:solidFill>
              </a:rPr>
              <a:t>CF02_1.2_Atributos_Tarjetas</a:t>
            </a:r>
            <a:endParaRPr sz="1800" b="1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43899" y="976025"/>
            <a:ext cx="3957549" cy="163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es-CO" sz="18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Crear tarjetas para presentar 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formatos de video</a:t>
            </a:r>
            <a:r>
              <a:rPr lang="es-CO" sz="18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, al hacer clic en cada una se debe girar y presentar la información correspondiente de cada paso.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es-CO" sz="18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La especificación de cada tarjeta se presenta en las siguientes </a:t>
            </a:r>
            <a:r>
              <a:rPr lang="es-CO" sz="1800" dirty="0">
                <a:solidFill>
                  <a:srgbClr val="7F7F7F"/>
                </a:solidFill>
              </a:rPr>
              <a:t>páginas</a:t>
            </a:r>
            <a:endParaRPr sz="18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8253350" y="3609474"/>
            <a:ext cx="3948174" cy="32485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CO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 sugeridas susceptibles a ser mejoradas por producción.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CO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Tarjeta 1: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300"/>
            </a:pPr>
            <a:r>
              <a:rPr lang="es-CO" sz="1200" u="sng" dirty="0">
                <a:solidFill>
                  <a:schemeClr val="dk1"/>
                </a:solidFill>
                <a:hlinkClick r:id="rId3"/>
              </a:rPr>
              <a:t>https://img.freepik.com/vector-gratis/dibujado-mano-ilustracion-ssl-diseno-plano_23-2149255394.jpg</a:t>
            </a:r>
            <a:endParaRPr lang="es-CO" sz="1200" u="sng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00"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CO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Tarjeta 2:</a:t>
            </a:r>
            <a:endParaRPr dirty="0"/>
          </a:p>
          <a:p>
            <a:pPr lvl="0">
              <a:buClr>
                <a:schemeClr val="dk1"/>
              </a:buClr>
              <a:buSzPts val="300"/>
            </a:pPr>
            <a:r>
              <a:rPr lang="es-CO" sz="1200" dirty="0">
                <a:solidFill>
                  <a:schemeClr val="dk1"/>
                </a:solidFill>
                <a:hlinkClick r:id="rId4"/>
              </a:rPr>
              <a:t>https://img.freepik.com/vector-gratis/nombre-usuario-contrasena-sistema-formulario-inicio-sesion-autenticacion_149152-119.jpg?size=626&amp;ext=jpg</a:t>
            </a:r>
            <a:endParaRPr lang="es-CO" sz="1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00"/>
            </a:pP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CO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"/>
          <p:cNvPicPr preferRelativeResize="0"/>
          <p:nvPr/>
        </p:nvPicPr>
        <p:blipFill rotWithShape="1">
          <a:blip r:embed="rId5">
            <a:alphaModFix/>
          </a:blip>
          <a:srcRect r="35486" b="51981"/>
          <a:stretch/>
        </p:blipFill>
        <p:spPr>
          <a:xfrm>
            <a:off x="196928" y="1956671"/>
            <a:ext cx="5017329" cy="330560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466331" y="2287303"/>
            <a:ext cx="205388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1800"/>
            </a:pPr>
            <a:r>
              <a:rPr lang="es-CO" sz="1600" b="1" dirty="0"/>
              <a:t>Cliente ID</a:t>
            </a:r>
            <a:r>
              <a:rPr lang="es-CO" sz="1600" dirty="0"/>
              <a:t> </a:t>
            </a:r>
            <a:endParaRPr sz="16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3383104" y="2283312"/>
            <a:ext cx="155901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1800"/>
            </a:pPr>
            <a:r>
              <a:rPr lang="es-CO" sz="1600" b="1" dirty="0"/>
              <a:t>Usuario y contraseña</a:t>
            </a:r>
            <a:r>
              <a:rPr lang="es-CO" sz="1600" dirty="0"/>
              <a:t> 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2" name="Picture 2" descr="Imágenes de Servidor Cliente | Vectores, fotos de stock y PSD gratuitos">
            <a:extLst>
              <a:ext uri="{FF2B5EF4-FFF2-40B4-BE49-F238E27FC236}">
                <a16:creationId xmlns:a16="http://schemas.microsoft.com/office/drawing/2014/main" id="{84245AC5-0889-1041-8A25-75936E009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2" y="3102429"/>
            <a:ext cx="1907359" cy="190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Nombre de usuario y contraseña. sistema de formulario de inicio de sesión  de autenticación | Vector Premium">
            <a:extLst>
              <a:ext uri="{FF2B5EF4-FFF2-40B4-BE49-F238E27FC236}">
                <a16:creationId xmlns:a16="http://schemas.microsoft.com/office/drawing/2014/main" id="{F5F30DDF-96D3-6E49-9E7C-E062F3E07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3" r="8583"/>
          <a:stretch/>
        </p:blipFill>
        <p:spPr bwMode="auto">
          <a:xfrm>
            <a:off x="3119648" y="3267086"/>
            <a:ext cx="1724495" cy="159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es-CO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 de Tarjeta 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>
            <a:off x="8253350" y="4946754"/>
            <a:ext cx="3948174" cy="19112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300"/>
            </a:pPr>
            <a:r>
              <a:rPr lang="es-CO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imagen es sugerida, tomada de </a:t>
            </a:r>
            <a:r>
              <a:rPr lang="es-CO" sz="1200" u="sng" dirty="0">
                <a:solidFill>
                  <a:schemeClr val="dk1"/>
                </a:solidFill>
                <a:hlinkClick r:id="rId3"/>
              </a:rPr>
              <a:t>https://img.freepik.com/vector-gratis/dibujado-mano-ilustracion-ssl-diseno-plano_23-2149255394.jpg</a:t>
            </a:r>
            <a:endParaRPr lang="es-CO" sz="1200" u="sng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00"/>
            </a:pPr>
            <a:endParaRPr lang="es-CO" sz="1200" u="sng" dirty="0">
              <a:solidFill>
                <a:schemeClr val="dk1"/>
              </a:solidFill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1416" y="61630"/>
            <a:ext cx="6068873" cy="673474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2030437" y="877847"/>
            <a:ext cx="4065563" cy="283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1800"/>
            </a:pPr>
            <a:r>
              <a:rPr lang="es-CO" sz="1800" b="1" dirty="0"/>
              <a:t>Cliente ID</a:t>
            </a:r>
            <a:r>
              <a:rPr lang="es-CO" sz="1800" dirty="0"/>
              <a:t> </a:t>
            </a:r>
            <a:endParaRPr lang="es-CO" sz="1800" b="1" dirty="0"/>
          </a:p>
          <a:p>
            <a:pPr lvl="0" algn="ctr">
              <a:buSzPts val="1800"/>
            </a:pPr>
            <a:endParaRPr lang="es-ES" sz="1800" b="1" dirty="0"/>
          </a:p>
          <a:p>
            <a:pPr lvl="0" algn="ctr">
              <a:buSzPts val="1800"/>
            </a:pPr>
            <a:endParaRPr lang="es-ES" sz="1800" b="1" dirty="0"/>
          </a:p>
          <a:p>
            <a:pPr lvl="0" algn="ctr">
              <a:buSzPts val="1800"/>
            </a:pPr>
            <a:endParaRPr lang="es-ES" sz="1800" b="1" dirty="0"/>
          </a:p>
          <a:p>
            <a:pPr lvl="0" algn="ctr">
              <a:buSzPts val="1800"/>
            </a:pPr>
            <a:endParaRPr lang="es-ES" sz="1800" b="1" dirty="0"/>
          </a:p>
          <a:p>
            <a:pPr lvl="0" algn="just">
              <a:buSzPts val="1800"/>
            </a:pPr>
            <a:r>
              <a:rPr lang="es-CO" dirty="0"/>
              <a:t>Cada cliente posee un único identificador de cliente, que emplea el servidor para determinar el estado de la sesión MQTT e identificar al cliente, el cliente Id es presentado  en una cadena de caracteres codificada en UTF.-8 y contenida en el </a:t>
            </a:r>
            <a:r>
              <a:rPr lang="es-CO" i="1" dirty="0" err="1"/>
              <a:t>payload</a:t>
            </a:r>
            <a:r>
              <a:rPr lang="es-CO" dirty="0"/>
              <a:t> del paquete </a:t>
            </a:r>
            <a:r>
              <a:rPr lang="es-CO" i="1" dirty="0"/>
              <a:t>CONNECT.</a:t>
            </a:r>
            <a:r>
              <a:rPr lang="es-CO" sz="1800" i="1" dirty="0"/>
              <a:t> </a:t>
            </a:r>
            <a:endParaRPr sz="1800" b="1" i="1" u="none" strike="noStrike" cap="none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10" name="Picture 2" descr="Imágenes de Servidor Cliente | Vectores, fotos de stock y PSD gratuitos">
            <a:extLst>
              <a:ext uri="{FF2B5EF4-FFF2-40B4-BE49-F238E27FC236}">
                <a16:creationId xmlns:a16="http://schemas.microsoft.com/office/drawing/2014/main" id="{F25C6D91-32DA-F145-9C29-319686038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705" y="4156348"/>
            <a:ext cx="2193025" cy="219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 de Tarjeta 2</a:t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2" name="Google Shape;112;p4"/>
          <p:cNvSpPr/>
          <p:nvPr/>
        </p:nvSpPr>
        <p:spPr>
          <a:xfrm>
            <a:off x="8253350" y="4946754"/>
            <a:ext cx="3948174" cy="19112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CO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imagen es sugerida, tomada </a:t>
            </a:r>
            <a:endParaRPr dirty="0"/>
          </a:p>
          <a:p>
            <a:pPr lvl="0">
              <a:buClr>
                <a:schemeClr val="dk1"/>
              </a:buClr>
              <a:buSzPts val="300"/>
            </a:pPr>
            <a:r>
              <a:rPr lang="es-CO" sz="1200" dirty="0">
                <a:solidFill>
                  <a:schemeClr val="dk1"/>
                </a:solidFill>
                <a:hlinkClick r:id="rId3"/>
              </a:rPr>
              <a:t>https://img.freepik.com/vector-gratis/nombre-usuario-contrasena-sistema-formulario-inicio-sesion-autenticacion_149152-119.jpg?size=626&amp;ext=jpg</a:t>
            </a:r>
            <a:endParaRPr lang="es-CO" sz="1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00"/>
            </a:pPr>
            <a:endParaRPr lang="es-CO" sz="1200" b="1" dirty="0">
              <a:solidFill>
                <a:schemeClr val="dk1"/>
              </a:solidFill>
            </a:endParaRPr>
          </a:p>
          <a:p>
            <a:pPr lvl="0">
              <a:buSzPts val="300"/>
            </a:pPr>
            <a:endParaRPr lang="es-CO" sz="1200" b="1" dirty="0">
              <a:solidFill>
                <a:schemeClr val="dk1"/>
              </a:solidFill>
            </a:endParaRPr>
          </a:p>
          <a:p>
            <a:pPr lvl="0">
              <a:buSzPts val="300"/>
            </a:pPr>
            <a:endParaRPr lang="es-CO" sz="12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7867" y="105009"/>
            <a:ext cx="6043775" cy="671363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2250527" y="529397"/>
            <a:ext cx="4178408" cy="274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fontAlgn="base"/>
            <a:r>
              <a:rPr lang="es-CO" sz="1800" b="1" dirty="0"/>
              <a:t>Usuario y contraseña:</a:t>
            </a:r>
            <a:endParaRPr lang="es-ES" sz="1800" b="1" dirty="0"/>
          </a:p>
          <a:p>
            <a:pPr fontAlgn="base"/>
            <a:endParaRPr lang="es-ES" sz="1800" b="1" dirty="0"/>
          </a:p>
          <a:p>
            <a:pPr fontAlgn="base"/>
            <a:endParaRPr lang="es-ES" sz="1800" b="1" dirty="0"/>
          </a:p>
          <a:p>
            <a:pPr algn="just"/>
            <a:r>
              <a:rPr lang="es-CO" dirty="0"/>
              <a:t>Son atributos que están presentes en el </a:t>
            </a:r>
            <a:r>
              <a:rPr lang="es-CO" i="1" dirty="0" err="1"/>
              <a:t>payload</a:t>
            </a:r>
            <a:r>
              <a:rPr lang="es-CO" i="1" dirty="0"/>
              <a:t> </a:t>
            </a:r>
            <a:r>
              <a:rPr lang="es-CO" dirty="0"/>
              <a:t>del paquete </a:t>
            </a:r>
            <a:r>
              <a:rPr lang="es-CO" i="1" dirty="0"/>
              <a:t>CONNECT</a:t>
            </a:r>
            <a:r>
              <a:rPr lang="es-CO" dirty="0"/>
              <a:t>, son empleados por los servidores durante los procesos de autenticación y autorización de clientes.  La presencia de ambos viene indicada en la sección de </a:t>
            </a:r>
            <a:r>
              <a:rPr lang="es-CO" i="1" dirty="0" err="1"/>
              <a:t>flags</a:t>
            </a:r>
            <a:r>
              <a:rPr lang="es-CO" dirty="0"/>
              <a:t> de la cabecera variable del paquete de control </a:t>
            </a:r>
            <a:r>
              <a:rPr lang="es-CO" i="1" dirty="0"/>
              <a:t>CONNECT</a:t>
            </a:r>
            <a:r>
              <a:rPr lang="es-CO" dirty="0"/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10" name="Picture 4" descr="Nombre de usuario y contraseña. sistema de formulario de inicio de sesión  de autenticación | Vector Premium">
            <a:extLst>
              <a:ext uri="{FF2B5EF4-FFF2-40B4-BE49-F238E27FC236}">
                <a16:creationId xmlns:a16="http://schemas.microsoft.com/office/drawing/2014/main" id="{71986E74-ABA1-CB4D-93A4-FD166E485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3" r="8583"/>
          <a:stretch/>
        </p:blipFill>
        <p:spPr bwMode="auto">
          <a:xfrm>
            <a:off x="2747115" y="3429000"/>
            <a:ext cx="3185232" cy="29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278</Words>
  <Application>Microsoft Office PowerPoint</Application>
  <PresentationFormat>Panorámica</PresentationFormat>
  <Paragraphs>37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Caterine Bedoya</dc:creator>
  <cp:lastModifiedBy>JULIA ISABEL ROBERTO</cp:lastModifiedBy>
  <cp:revision>7</cp:revision>
  <dcterms:modified xsi:type="dcterms:W3CDTF">2022-03-30T18:25:27Z</dcterms:modified>
</cp:coreProperties>
</file>