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73" r:id="rId4"/>
    <p:sldId id="274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gmAFTaI5+bUpscSwfQyfFKxjm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63"/>
  </p:normalViewPr>
  <p:slideViewPr>
    <p:cSldViewPr snapToGrid="0">
      <p:cViewPr>
        <p:scale>
          <a:sx n="90" d="100"/>
          <a:sy n="90" d="100"/>
        </p:scale>
        <p:origin x="-66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952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472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125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vacioneducativa.upm.es/sites/default/files/moocs/catalogo-2021-enero-con-portada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crypted-tbn0.gstatic.com/images?q=tbn:ANd9GcT2mt6ZgUw0PbQDkHtXKD4XngozffNpQB--8Q&amp;usqp=CA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algn="ctr">
              <a:lnSpc>
                <a:spcPct val="115000"/>
              </a:lnSpc>
            </a:pPr>
            <a:r>
              <a:rPr lang="es-ES" sz="1800" b="1" dirty="0">
                <a:latin typeface="Arial" panose="020B0604020202020204" pitchFamily="34" charset="0"/>
                <a:ea typeface="Arial" panose="020B0604020202020204" pitchFamily="34" charset="0"/>
              </a:rPr>
              <a:t>CF02_1.2_CertificadosMQTT_Sliders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8436230" y="38686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8618663" y="852413"/>
            <a:ext cx="3573336" cy="172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un Sliders de 3 transiciones que permita mostrar la información completa.</a:t>
            </a:r>
            <a:endParaRPr dirty="0"/>
          </a:p>
        </p:txBody>
      </p:sp>
      <p:sp>
        <p:nvSpPr>
          <p:cNvPr id="80" name="Google Shape;80;p19"/>
          <p:cNvSpPr/>
          <p:nvPr/>
        </p:nvSpPr>
        <p:spPr>
          <a:xfrm>
            <a:off x="8436229" y="0"/>
            <a:ext cx="3755770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8436229" y="3192905"/>
            <a:ext cx="3938649" cy="36650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s-CO" i="1" dirty="0"/>
              <a:t>Imagen realizada con draw.io : certificado digital</a:t>
            </a:r>
          </a:p>
          <a:p>
            <a:endParaRPr lang="es-CO" i="1" dirty="0"/>
          </a:p>
          <a:p>
            <a:r>
              <a:rPr lang="es-CO" i="1" dirty="0"/>
              <a:t>Se encuentra en Anexos / </a:t>
            </a:r>
            <a:r>
              <a:rPr lang="es-CO" i="1" dirty="0" err="1"/>
              <a:t>CertficadoDigital</a:t>
            </a:r>
            <a:endParaRPr lang="es-CO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sp>
        <p:nvSpPr>
          <p:cNvPr id="82" name="Google Shape;82;p19"/>
          <p:cNvSpPr/>
          <p:nvPr/>
        </p:nvSpPr>
        <p:spPr>
          <a:xfrm>
            <a:off x="604911" y="970671"/>
            <a:ext cx="7118252" cy="4994031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2591822" y="6162733"/>
            <a:ext cx="264942" cy="262816"/>
          </a:xfrm>
          <a:prstGeom prst="ellipse">
            <a:avLst/>
          </a:prstGeom>
          <a:solidFill>
            <a:srgbClr val="0070C0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2942117" y="6155829"/>
            <a:ext cx="264942" cy="262816"/>
          </a:xfrm>
          <a:prstGeom prst="ellipse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3345768" y="6162733"/>
            <a:ext cx="264942" cy="262816"/>
          </a:xfrm>
          <a:prstGeom prst="ellipse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925689" y="1122478"/>
            <a:ext cx="6649155" cy="49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/>
              <a:t>Certificado digital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789068" y="1913407"/>
            <a:ext cx="6395503" cy="133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es-CO" dirty="0"/>
              <a:t>Es un archivo  informático generado por una entidad de servicios de certificación (autoridad de certificación).  </a:t>
            </a:r>
          </a:p>
          <a:p>
            <a:pPr marL="457200" algn="just">
              <a:lnSpc>
                <a:spcPct val="115000"/>
              </a:lnSpc>
            </a:pPr>
            <a:endParaRPr lang="es-CO" dirty="0"/>
          </a:p>
          <a:p>
            <a:pPr marL="457200" algn="just">
              <a:lnSpc>
                <a:spcPct val="115000"/>
              </a:lnSpc>
            </a:pPr>
            <a:r>
              <a:rPr lang="es-CO" dirty="0"/>
              <a:t>Esta entidad asocia datos con una persona o empresa, confirmando así su identidad digital en Internet. </a:t>
            </a:r>
            <a:endParaRPr lang="es-CO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258983-CF9B-7F4E-8360-9EECD733B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474" y="4270466"/>
            <a:ext cx="3893125" cy="9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2869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8436230" y="38686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8618663" y="852413"/>
            <a:ext cx="3573336" cy="172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un Sliders de 3 transiciones que permita mostrar la información completa.</a:t>
            </a:r>
            <a:endParaRPr dirty="0"/>
          </a:p>
        </p:txBody>
      </p:sp>
      <p:sp>
        <p:nvSpPr>
          <p:cNvPr id="80" name="Google Shape;80;p19"/>
          <p:cNvSpPr/>
          <p:nvPr/>
        </p:nvSpPr>
        <p:spPr>
          <a:xfrm>
            <a:off x="8436228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8436229" y="3192905"/>
            <a:ext cx="3938649" cy="36650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s-CO" sz="1200" dirty="0">
                <a:solidFill>
                  <a:schemeClr val="dk1"/>
                </a:solidFill>
                <a:hlinkClick r:id="rId3"/>
              </a:rPr>
              <a:t>https://innovacioneducativa.upm.es/sites/default/files/moocs/catalogo-2021-enero-con-portada.pdf</a:t>
            </a:r>
            <a:endParaRPr lang="es-CO" sz="1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604911" y="970671"/>
            <a:ext cx="7118252" cy="4994031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2955507" y="6180451"/>
            <a:ext cx="264942" cy="262816"/>
          </a:xfrm>
          <a:prstGeom prst="ellipse">
            <a:avLst/>
          </a:prstGeom>
          <a:solidFill>
            <a:srgbClr val="0070C0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3345426" y="6189696"/>
            <a:ext cx="264942" cy="262816"/>
          </a:xfrm>
          <a:prstGeom prst="ellipse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1375097" y="1122477"/>
            <a:ext cx="5757333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CO" sz="1800" b="1" dirty="0"/>
              <a:t>Autenticación + MQTT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672318" y="1925551"/>
            <a:ext cx="3594882" cy="316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s-CO" sz="1100" dirty="0"/>
              <a:t>Consiste en verificar las credenciales de los dispositivos, hasta aquí se podría establecer un mecanismo que le permita al </a:t>
            </a:r>
            <a:r>
              <a:rPr lang="es-CO" sz="1100" i="1" dirty="0" err="1"/>
              <a:t>Broker</a:t>
            </a:r>
            <a:r>
              <a:rPr lang="es-CO" sz="1100" dirty="0"/>
              <a:t> verificar las credenciales del cliente mediante el uso de atributos de identidad  mencionados antes; sin embargo, el protocolo permite el uso de otros sistemas de autenticación.</a:t>
            </a:r>
          </a:p>
          <a:p>
            <a:r>
              <a:rPr lang="es-CO" sz="1100" dirty="0"/>
              <a:t> </a:t>
            </a:r>
          </a:p>
          <a:p>
            <a:pPr algn="just"/>
            <a:r>
              <a:rPr lang="es-CO" sz="1100" dirty="0"/>
              <a:t>Para proveer  una autenticación simétrica, el cliente debe ser capaz de autenticar las credenciales del servidor. </a:t>
            </a:r>
          </a:p>
          <a:p>
            <a:pPr algn="just"/>
            <a:endParaRPr lang="es-CO" sz="1100" dirty="0"/>
          </a:p>
          <a:p>
            <a:pPr algn="just"/>
            <a:r>
              <a:rPr lang="es-CO" sz="1100" dirty="0"/>
              <a:t>El MQTT no dispone de ningún mecanismo de autenticación cliente-servidor, para resolver esto se soporta en el protocolo TLS/SSL, ofreciendo autenticación mutua cliente servidor a través de intercambio y revisión de los certificados digitales.</a:t>
            </a:r>
            <a:r>
              <a:rPr lang="es-CO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-"/>
            </a:pP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Google Shape;84;p19">
            <a:extLst>
              <a:ext uri="{FF2B5EF4-FFF2-40B4-BE49-F238E27FC236}">
                <a16:creationId xmlns:a16="http://schemas.microsoft.com/office/drawing/2014/main" id="{BEED60A1-F198-4CFE-AB7E-463FF6683680}"/>
              </a:ext>
            </a:extLst>
          </p:cNvPr>
          <p:cNvSpPr/>
          <p:nvPr/>
        </p:nvSpPr>
        <p:spPr>
          <a:xfrm>
            <a:off x="2538466" y="6180451"/>
            <a:ext cx="264942" cy="262816"/>
          </a:xfrm>
          <a:prstGeom prst="ellipse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Catálogos en la UPM">
            <a:extLst>
              <a:ext uri="{FF2B5EF4-FFF2-40B4-BE49-F238E27FC236}">
                <a16:creationId xmlns:a16="http://schemas.microsoft.com/office/drawing/2014/main" id="{CACE0BF8-3AD1-D047-BDB6-275CB3E8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35" y="2622229"/>
            <a:ext cx="2890283" cy="169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94164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8436230" y="38686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8618663" y="852413"/>
            <a:ext cx="3573336" cy="172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un Sliders de 3 transiciones que permita mostrar la información completa.</a:t>
            </a:r>
            <a:endParaRPr dirty="0"/>
          </a:p>
        </p:txBody>
      </p:sp>
      <p:sp>
        <p:nvSpPr>
          <p:cNvPr id="80" name="Google Shape;80;p19"/>
          <p:cNvSpPr/>
          <p:nvPr/>
        </p:nvSpPr>
        <p:spPr>
          <a:xfrm>
            <a:off x="8436228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8436229" y="3192905"/>
            <a:ext cx="3938649" cy="36650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dirty="0"/>
          </a:p>
          <a:p>
            <a:pPr lvl="0">
              <a:buClr>
                <a:schemeClr val="dk1"/>
              </a:buClr>
              <a:buSzPts val="300"/>
            </a:pPr>
            <a:r>
              <a:rPr lang="es-CO" sz="1200" dirty="0">
                <a:solidFill>
                  <a:schemeClr val="dk1"/>
                </a:solidFill>
                <a:hlinkClick r:id="rId3"/>
              </a:rPr>
              <a:t>https://encrypted-tbn0.gstatic.com/images?q=tbn:ANd9GcT2mt6ZgUw0PbQDkHtXKD4XngozffNpQB--8Q&amp;usqp=CAU</a:t>
            </a:r>
            <a:endParaRPr lang="es-CO" sz="1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604911" y="970671"/>
            <a:ext cx="7118252" cy="4994031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3405477" y="6189696"/>
            <a:ext cx="264942" cy="262816"/>
          </a:xfrm>
          <a:prstGeom prst="ellipse">
            <a:avLst/>
          </a:prstGeom>
          <a:solidFill>
            <a:srgbClr val="0070C0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3001826" y="6180451"/>
            <a:ext cx="264942" cy="262816"/>
          </a:xfrm>
          <a:prstGeom prst="ellipse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1230489" y="1122478"/>
            <a:ext cx="5757333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CO" sz="1800" b="1" dirty="0"/>
              <a:t>Autorización + MQTT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634573" y="2256507"/>
            <a:ext cx="3236383" cy="353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s-CO" dirty="0"/>
              <a:t>La autorización no forma parte del protocolo MQTT; la proporcionan los </a:t>
            </a:r>
            <a:r>
              <a:rPr lang="es-CO" i="1" dirty="0" err="1"/>
              <a:t>Brokers</a:t>
            </a:r>
            <a:r>
              <a:rPr lang="es-CO" dirty="0"/>
              <a:t> y la aplicación en sí.</a:t>
            </a:r>
          </a:p>
          <a:p>
            <a:pPr algn="just"/>
            <a:r>
              <a:rPr lang="es-CO" dirty="0"/>
              <a:t> </a:t>
            </a:r>
          </a:p>
          <a:p>
            <a:pPr algn="just"/>
            <a:r>
              <a:rPr lang="es-CO" dirty="0"/>
              <a:t>La implementación puede restringir el acceso de los clientes basándose en el identificador del cliente, el usuario, dirección IP e incluso los resultados obtenidos de los mecanismos de autenticación.</a:t>
            </a:r>
          </a:p>
          <a:p>
            <a:pPr algn="just"/>
            <a:r>
              <a:rPr lang="es-CO" dirty="0"/>
              <a:t> </a:t>
            </a:r>
          </a:p>
          <a:p>
            <a:pPr algn="just"/>
            <a:r>
              <a:rPr lang="es-CO" dirty="0"/>
              <a:t>Si la aplicación cuenta con un gran número de clientes, el servidor debe  disponer de los medios necesarios para agrupar los clientes por roles.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-"/>
            </a:pP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Google Shape;84;p19">
            <a:extLst>
              <a:ext uri="{FF2B5EF4-FFF2-40B4-BE49-F238E27FC236}">
                <a16:creationId xmlns:a16="http://schemas.microsoft.com/office/drawing/2014/main" id="{BEED60A1-F198-4CFE-AB7E-463FF6683680}"/>
              </a:ext>
            </a:extLst>
          </p:cNvPr>
          <p:cNvSpPr/>
          <p:nvPr/>
        </p:nvSpPr>
        <p:spPr>
          <a:xfrm>
            <a:off x="2538466" y="6180451"/>
            <a:ext cx="264942" cy="262816"/>
          </a:xfrm>
          <a:prstGeom prst="ellipse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Congreso Internacional Mexico - Colombia 1">
            <a:extLst>
              <a:ext uri="{FF2B5EF4-FFF2-40B4-BE49-F238E27FC236}">
                <a16:creationId xmlns:a16="http://schemas.microsoft.com/office/drawing/2014/main" id="{CF074F38-09E2-D344-ADC1-3A15FAB17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2427514"/>
            <a:ext cx="28067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00459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381</Words>
  <Application>Microsoft Office PowerPoint</Application>
  <PresentationFormat>Panorámica</PresentationFormat>
  <Paragraphs>35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CATERINE BEDOYA MEJIA</dc:creator>
  <cp:lastModifiedBy>JULIA ISABEL ROBERTO</cp:lastModifiedBy>
  <cp:revision>13</cp:revision>
  <dcterms:modified xsi:type="dcterms:W3CDTF">2022-03-30T18:28:39Z</dcterms:modified>
</cp:coreProperties>
</file>