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64" autoAdjust="0"/>
    <p:restoredTop sz="91011" autoAdjust="0"/>
  </p:normalViewPr>
  <p:slideViewPr>
    <p:cSldViewPr snapToGrid="0">
      <p:cViewPr>
        <p:scale>
          <a:sx n="90" d="100"/>
          <a:sy n="90" d="100"/>
        </p:scale>
        <p:origin x="-264" y="-11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4244F-A59D-49AC-8D7F-B39841E7F6FE}" type="datetimeFigureOut">
              <a:rPr lang="es-CO" smtClean="0"/>
              <a:t>30/03/2022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1219E-F205-42E1-A8B0-D1A5079F63E9}" type="slidenum">
              <a:rPr lang="es-CO" smtClean="0"/>
              <a:t>‹Nº›</a:t>
            </a:fld>
            <a:endParaRPr lang="es-CO"/>
          </a:p>
        </p:txBody>
      </p:sp>
    </p:spTree>
    <p:extLst>
      <p:ext uri="{BB962C8B-B14F-4D97-AF65-F5344CB8AC3E}">
        <p14:creationId xmlns:p14="http://schemas.microsoft.com/office/powerpoint/2010/main" val="111159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6F1219E-F205-42E1-A8B0-D1A5079F63E9}" type="slidenum">
              <a:rPr lang="es-CO" smtClean="0"/>
              <a:t>2</a:t>
            </a:fld>
            <a:endParaRPr lang="es-CO"/>
          </a:p>
        </p:txBody>
      </p:sp>
    </p:spTree>
    <p:extLst>
      <p:ext uri="{BB962C8B-B14F-4D97-AF65-F5344CB8AC3E}">
        <p14:creationId xmlns:p14="http://schemas.microsoft.com/office/powerpoint/2010/main" val="96973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6F1219E-F205-42E1-A8B0-D1A5079F63E9}" type="slidenum">
              <a:rPr lang="es-CO" smtClean="0"/>
              <a:t>3</a:t>
            </a:fld>
            <a:endParaRPr lang="es-CO"/>
          </a:p>
        </p:txBody>
      </p:sp>
    </p:spTree>
    <p:extLst>
      <p:ext uri="{BB962C8B-B14F-4D97-AF65-F5344CB8AC3E}">
        <p14:creationId xmlns:p14="http://schemas.microsoft.com/office/powerpoint/2010/main" val="281666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6F1219E-F205-42E1-A8B0-D1A5079F63E9}" type="slidenum">
              <a:rPr lang="es-CO" smtClean="0"/>
              <a:t>4</a:t>
            </a:fld>
            <a:endParaRPr lang="es-CO"/>
          </a:p>
        </p:txBody>
      </p:sp>
    </p:spTree>
    <p:extLst>
      <p:ext uri="{BB962C8B-B14F-4D97-AF65-F5344CB8AC3E}">
        <p14:creationId xmlns:p14="http://schemas.microsoft.com/office/powerpoint/2010/main" val="931493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5D23A-8B83-4901-BBE3-1A5B34B6A05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116B7D1-B30E-48A9-87BB-DC4789A5D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F63D80B-3897-4F45-8121-006A306A509F}"/>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5" name="Marcador de pie de página 4">
            <a:extLst>
              <a:ext uri="{FF2B5EF4-FFF2-40B4-BE49-F238E27FC236}">
                <a16:creationId xmlns:a16="http://schemas.microsoft.com/office/drawing/2014/main" id="{96E0A4F3-F7AF-41E3-B6AA-BE85B5E8A9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103D9A3-286F-4A07-B54D-074650469E8C}"/>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41448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320B8-4A2C-4FF4-AB4C-57DA9ED4DE0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13F8680-B66E-4AC0-A92C-65920579502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CB1F52C-99E9-4A8F-A787-3B308DEDADEA}"/>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5" name="Marcador de pie de página 4">
            <a:extLst>
              <a:ext uri="{FF2B5EF4-FFF2-40B4-BE49-F238E27FC236}">
                <a16:creationId xmlns:a16="http://schemas.microsoft.com/office/drawing/2014/main" id="{27C90AFD-DFC5-4D31-8589-D14151AD5C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CD2FE86-2B9C-463D-B7EA-FB3EE6724AA2}"/>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407888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9F0EDD-13E7-4B90-BA9A-7B5EA26B3A8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2DC1464-D982-44D7-9AE8-8F7BCA2EB41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1AAB3BC-6A65-49EC-BC48-5A750D00813B}"/>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5" name="Marcador de pie de página 4">
            <a:extLst>
              <a:ext uri="{FF2B5EF4-FFF2-40B4-BE49-F238E27FC236}">
                <a16:creationId xmlns:a16="http://schemas.microsoft.com/office/drawing/2014/main" id="{B8BB8727-9522-4595-8E94-A5CEF4AAFC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8F679C0-495D-4502-8ECD-B4BF4BDB8A88}"/>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252177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C2F75-2A6B-42CD-866A-774A0361222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50E852B-7B36-4E03-B4FA-D3B90919009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311E52A-7B48-4AB4-BD65-2F4DBA060680}"/>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5" name="Marcador de pie de página 4">
            <a:extLst>
              <a:ext uri="{FF2B5EF4-FFF2-40B4-BE49-F238E27FC236}">
                <a16:creationId xmlns:a16="http://schemas.microsoft.com/office/drawing/2014/main" id="{D4805C3E-5E25-46E9-9A29-094B21D5698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B727E77-B285-4F05-A42D-A776A96E5D02}"/>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401767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15E5E-CB1B-41BE-9EC8-B24548BD7C8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54A525D-9B01-47E7-9924-78FA8845F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10C7C7-D2F9-4A5A-A3DB-2AD15B3386BD}"/>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5" name="Marcador de pie de página 4">
            <a:extLst>
              <a:ext uri="{FF2B5EF4-FFF2-40B4-BE49-F238E27FC236}">
                <a16:creationId xmlns:a16="http://schemas.microsoft.com/office/drawing/2014/main" id="{122B58BD-E19A-43A3-8277-A3EEEFB9CD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232C893-D99C-4A22-B762-DCB2DFDB2DAB}"/>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122949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5416A-290F-4F84-A900-80E21246465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412A6C4-72B5-47C9-83BC-7FBB0C5EADC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366EC60-72D3-43D4-B211-770C0D3389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C71AF91-2D1D-4504-932B-E5504F401632}"/>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6" name="Marcador de pie de página 5">
            <a:extLst>
              <a:ext uri="{FF2B5EF4-FFF2-40B4-BE49-F238E27FC236}">
                <a16:creationId xmlns:a16="http://schemas.microsoft.com/office/drawing/2014/main" id="{2AF8CD7E-49D4-47FF-B4E2-9DC9488DCD4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D2075B4-B30D-4090-99D5-FE12341CC3A1}"/>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107409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35FF5-7FDD-444D-B8AA-EC3AB7AC99C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8BDC8F4-1CD6-45A1-BCA4-D8DA16DB7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00F506-9AFD-4E80-86D0-DFAB9B6F5B1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AAC69ABC-8E12-4FCB-9044-990AAE0F3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D7211F4-DCD4-4A51-8800-1A06219E649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D66E5D6-5D3E-45A9-AB74-72D7C5EAB536}"/>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8" name="Marcador de pie de página 7">
            <a:extLst>
              <a:ext uri="{FF2B5EF4-FFF2-40B4-BE49-F238E27FC236}">
                <a16:creationId xmlns:a16="http://schemas.microsoft.com/office/drawing/2014/main" id="{9E338B81-BB21-403C-8116-FA823DA8EFC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8C046E3-B6A4-4DC7-B154-E65731F3CC62}"/>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169060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227B9-8040-4595-93CB-56F219706C5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EE05376-7E5F-45E4-A92D-25B723141B8C}"/>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4" name="Marcador de pie de página 3">
            <a:extLst>
              <a:ext uri="{FF2B5EF4-FFF2-40B4-BE49-F238E27FC236}">
                <a16:creationId xmlns:a16="http://schemas.microsoft.com/office/drawing/2014/main" id="{E319FE01-AA76-4C08-8C24-312D781B158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FED4D49-206B-41AE-880C-D542F0FC3234}"/>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339198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819432A-8924-43A5-B456-44798F70256A}"/>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3" name="Marcador de pie de página 2">
            <a:extLst>
              <a:ext uri="{FF2B5EF4-FFF2-40B4-BE49-F238E27FC236}">
                <a16:creationId xmlns:a16="http://schemas.microsoft.com/office/drawing/2014/main" id="{B2DDD2A5-D58A-4082-9E68-0271A0D7E2C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483F293-E499-4E1C-9B43-FB13D327D09C}"/>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93901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876FD-FD9B-4571-B843-73362E483E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A42005A-9250-4B05-B770-B93D1B01FF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4A422F1-0DF0-4A40-9002-2FFDB7B3A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9F290A3-419F-4EF5-91C9-F120FAF8C4F3}"/>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6" name="Marcador de pie de página 5">
            <a:extLst>
              <a:ext uri="{FF2B5EF4-FFF2-40B4-BE49-F238E27FC236}">
                <a16:creationId xmlns:a16="http://schemas.microsoft.com/office/drawing/2014/main" id="{A62381EA-7D7C-47D4-BF44-566D78E452F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B84D9B5-981E-43B5-8680-ECD51C0BA92D}"/>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330208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C532E-2C29-487A-AB2A-EB06965226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A215741-7DEA-4D23-BD06-861EA153F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17A0062-4CF2-46FC-80F0-755653ABC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4F9180E-3980-4D13-86EB-C5A81C90599A}"/>
              </a:ext>
            </a:extLst>
          </p:cNvPr>
          <p:cNvSpPr>
            <a:spLocks noGrp="1"/>
          </p:cNvSpPr>
          <p:nvPr>
            <p:ph type="dt" sz="half" idx="10"/>
          </p:nvPr>
        </p:nvSpPr>
        <p:spPr/>
        <p:txBody>
          <a:bodyPr/>
          <a:lstStyle/>
          <a:p>
            <a:fld id="{8D6C12CA-F1F6-4BA9-9BB9-FE8F31B98779}" type="datetimeFigureOut">
              <a:rPr lang="es-CO" smtClean="0"/>
              <a:t>30/03/2022</a:t>
            </a:fld>
            <a:endParaRPr lang="es-CO"/>
          </a:p>
        </p:txBody>
      </p:sp>
      <p:sp>
        <p:nvSpPr>
          <p:cNvPr id="6" name="Marcador de pie de página 5">
            <a:extLst>
              <a:ext uri="{FF2B5EF4-FFF2-40B4-BE49-F238E27FC236}">
                <a16:creationId xmlns:a16="http://schemas.microsoft.com/office/drawing/2014/main" id="{2C443414-5A46-48B5-88CE-0C74DEBAB5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CD67A53-96A1-4566-93D3-D1C8F32100D6}"/>
              </a:ext>
            </a:extLst>
          </p:cNvPr>
          <p:cNvSpPr>
            <a:spLocks noGrp="1"/>
          </p:cNvSpPr>
          <p:nvPr>
            <p:ph type="sldNum" sz="quarter" idx="12"/>
          </p:nvPr>
        </p:nvSpPr>
        <p:spPr/>
        <p:txBody>
          <a:bodyPr/>
          <a:lstStyle/>
          <a:p>
            <a:fld id="{8EDD6589-8A5F-4ED4-BBC2-AF93FB1EFC22}" type="slidenum">
              <a:rPr lang="es-CO" smtClean="0"/>
              <a:t>‹Nº›</a:t>
            </a:fld>
            <a:endParaRPr lang="es-CO"/>
          </a:p>
        </p:txBody>
      </p:sp>
    </p:spTree>
    <p:extLst>
      <p:ext uri="{BB962C8B-B14F-4D97-AF65-F5344CB8AC3E}">
        <p14:creationId xmlns:p14="http://schemas.microsoft.com/office/powerpoint/2010/main" val="422862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E560F74-782F-4A66-85BF-EFCF468E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8FE8D12-7A0E-4F43-858A-06C6CA724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2A7395B-6842-49EC-A1B8-3910BF4C4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C12CA-F1F6-4BA9-9BB9-FE8F31B98779}" type="datetimeFigureOut">
              <a:rPr lang="es-CO" smtClean="0"/>
              <a:t>30/03/2022</a:t>
            </a:fld>
            <a:endParaRPr lang="es-CO"/>
          </a:p>
        </p:txBody>
      </p:sp>
      <p:sp>
        <p:nvSpPr>
          <p:cNvPr id="5" name="Marcador de pie de página 4">
            <a:extLst>
              <a:ext uri="{FF2B5EF4-FFF2-40B4-BE49-F238E27FC236}">
                <a16:creationId xmlns:a16="http://schemas.microsoft.com/office/drawing/2014/main" id="{81719CF8-0508-486B-B00F-4994CB40C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8691EB6-0973-4D6E-AB87-3375F4172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D6589-8A5F-4ED4-BBC2-AF93FB1EFC22}" type="slidenum">
              <a:rPr lang="es-CO" smtClean="0"/>
              <a:t>‹Nº›</a:t>
            </a:fld>
            <a:endParaRPr lang="es-CO"/>
          </a:p>
        </p:txBody>
      </p:sp>
    </p:spTree>
    <p:extLst>
      <p:ext uri="{BB962C8B-B14F-4D97-AF65-F5344CB8AC3E}">
        <p14:creationId xmlns:p14="http://schemas.microsoft.com/office/powerpoint/2010/main" val="104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ominiogeek.com/wp-content/uploads/2019/12/identificacion-autenticacion-autorizacion-e1575805856341.jpe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1.bp.blogspot.com/-9e9tXq-h2hw/YI7LpG9K2eI/AAAAAAAAAUs/XB_d_9akWBwiwfVuitggcPxVmiShP0syQCNcBGAsYHQ/s1080/2fablog-1080x640.jp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www.redeszone.net/app/uploads-redeszone.net/2020/06/diferencias-autenticacion-autorizacion-2.jpg?x=480&amp;quality=20"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3">
            <a:extLst>
              <a:ext uri="{FF2B5EF4-FFF2-40B4-BE49-F238E27FC236}">
                <a16:creationId xmlns:a16="http://schemas.microsoft.com/office/drawing/2014/main" id="{F35E549D-B524-4B36-A824-ADA6D558C33E}"/>
              </a:ext>
            </a:extLst>
          </p:cNvPr>
          <p:cNvSpPr/>
          <p:nvPr/>
        </p:nvSpPr>
        <p:spPr>
          <a:xfrm>
            <a:off x="2465363" y="2247090"/>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b="1" dirty="0"/>
              <a:t>CF02_1.2_</a:t>
            </a:r>
            <a:r>
              <a:rPr lang="es-CO" b="1" dirty="0"/>
              <a:t>niveles de </a:t>
            </a:r>
            <a:r>
              <a:rPr lang="es-CO" b="1" dirty="0" err="1"/>
              <a:t>seguridadMQTT</a:t>
            </a:r>
            <a:r>
              <a:rPr lang="es-ES" b="1" dirty="0"/>
              <a:t>-</a:t>
            </a:r>
            <a:r>
              <a:rPr lang="es-ES" sz="1800" b="1" dirty="0" err="1"/>
              <a:t>Acordion</a:t>
            </a:r>
            <a:r>
              <a:rPr lang="es-ES" sz="1800" b="1" dirty="0"/>
              <a:t> A tipo A</a:t>
            </a:r>
            <a:endParaRPr lang="es-ES" sz="1800" b="1" i="0" u="none" strike="noStrike" cap="none" dirty="0">
              <a:latin typeface="Arial"/>
              <a:ea typeface="Arial"/>
              <a:cs typeface="Arial"/>
              <a:sym typeface="Arial"/>
            </a:endParaRPr>
          </a:p>
        </p:txBody>
      </p:sp>
    </p:spTree>
    <p:extLst>
      <p:ext uri="{BB962C8B-B14F-4D97-AF65-F5344CB8AC3E}">
        <p14:creationId xmlns:p14="http://schemas.microsoft.com/office/powerpoint/2010/main" val="159850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AEEF0E21-7EC4-479E-A7E6-8C3FD40904E5}"/>
              </a:ext>
            </a:extLst>
          </p:cNvPr>
          <p:cNvSpPr/>
          <p:nvPr/>
        </p:nvSpPr>
        <p:spPr>
          <a:xfrm>
            <a:off x="499049" y="188727"/>
            <a:ext cx="8242907" cy="6327914"/>
          </a:xfrm>
          <a:prstGeom prst="roundRect">
            <a:avLst>
              <a:gd name="adj" fmla="val 5897"/>
            </a:avLst>
          </a:prstGeom>
          <a:solidFill>
            <a:srgbClr val="D8EC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s-CO" dirty="0"/>
          </a:p>
        </p:txBody>
      </p:sp>
      <p:sp>
        <p:nvSpPr>
          <p:cNvPr id="12" name="Google Shape;98;p4">
            <a:extLst>
              <a:ext uri="{FF2B5EF4-FFF2-40B4-BE49-F238E27FC236}">
                <a16:creationId xmlns:a16="http://schemas.microsoft.com/office/drawing/2014/main" id="{FB7E9B2C-8F16-4DCB-97BE-E4973456E8A4}"/>
              </a:ext>
            </a:extLst>
          </p:cNvPr>
          <p:cNvSpPr/>
          <p:nvPr/>
        </p:nvSpPr>
        <p:spPr>
          <a:xfrm>
            <a:off x="9074420" y="0"/>
            <a:ext cx="311758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99;p4">
            <a:extLst>
              <a:ext uri="{FF2B5EF4-FFF2-40B4-BE49-F238E27FC236}">
                <a16:creationId xmlns:a16="http://schemas.microsoft.com/office/drawing/2014/main" id="{C9E34A2D-D644-4F2A-A513-8D852FA84040}"/>
              </a:ext>
            </a:extLst>
          </p:cNvPr>
          <p:cNvSpPr txBox="1"/>
          <p:nvPr/>
        </p:nvSpPr>
        <p:spPr>
          <a:xfrm>
            <a:off x="9203163" y="1146360"/>
            <a:ext cx="2860094" cy="135616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Realizar un Acordeón para que el estudiante le de curiosidad de conocer la información propuesta.</a:t>
            </a: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p:txBody>
      </p:sp>
      <p:sp>
        <p:nvSpPr>
          <p:cNvPr id="14" name="Google Shape;100;p4">
            <a:extLst>
              <a:ext uri="{FF2B5EF4-FFF2-40B4-BE49-F238E27FC236}">
                <a16:creationId xmlns:a16="http://schemas.microsoft.com/office/drawing/2014/main" id="{4E01A40C-BC1C-45EF-AA61-85BF8EA50F3C}"/>
              </a:ext>
            </a:extLst>
          </p:cNvPr>
          <p:cNvSpPr/>
          <p:nvPr/>
        </p:nvSpPr>
        <p:spPr>
          <a:xfrm>
            <a:off x="9074420" y="0"/>
            <a:ext cx="311758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6" name="Google Shape;101;p4">
            <a:extLst>
              <a:ext uri="{FF2B5EF4-FFF2-40B4-BE49-F238E27FC236}">
                <a16:creationId xmlns:a16="http://schemas.microsoft.com/office/drawing/2014/main" id="{82FC70A0-0A60-42E8-B7E5-828B22098058}"/>
              </a:ext>
            </a:extLst>
          </p:cNvPr>
          <p:cNvSpPr/>
          <p:nvPr/>
        </p:nvSpPr>
        <p:spPr>
          <a:xfrm>
            <a:off x="9074420" y="3447997"/>
            <a:ext cx="3117580" cy="3410003"/>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r>
              <a:rPr lang="es-CO" dirty="0">
                <a:hlinkClick r:id="rId3"/>
              </a:rPr>
              <a:t>https://www.dominiogeek.com/wp-content/uploads/2019/12/identificacion-autenticacion-autorizacion-e1575805856341.jpeg</a:t>
            </a: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dirty="0"/>
          </a:p>
          <a:p>
            <a:pPr marL="0" marR="0" lvl="0" indent="0" rtl="0">
              <a:lnSpc>
                <a:spcPct val="100000"/>
              </a:lnSpc>
              <a:spcBef>
                <a:spcPts val="0"/>
              </a:spcBef>
              <a:spcAft>
                <a:spcPts val="0"/>
              </a:spcAft>
              <a:buClr>
                <a:srgbClr val="000000"/>
              </a:buClr>
              <a:buSzPts val="1800"/>
              <a:buFont typeface="Arial"/>
              <a:buNone/>
            </a:pPr>
            <a:endParaRPr lang="es-MX" sz="1800" b="0" i="0" u="none" strike="noStrike" cap="none" dirty="0">
              <a:solidFill>
                <a:schemeClr val="dk1"/>
              </a:solidFill>
              <a:latin typeface="Arial"/>
              <a:ea typeface="Arial"/>
              <a:cs typeface="Arial"/>
              <a:sym typeface="Arial"/>
            </a:endParaRPr>
          </a:p>
        </p:txBody>
      </p:sp>
      <p:sp>
        <p:nvSpPr>
          <p:cNvPr id="17" name="CuadroTexto 26">
            <a:extLst>
              <a:ext uri="{FF2B5EF4-FFF2-40B4-BE49-F238E27FC236}">
                <a16:creationId xmlns:a16="http://schemas.microsoft.com/office/drawing/2014/main" id="{807B8972-7483-45BA-AC35-7BBDA2DD8D73}"/>
              </a:ext>
            </a:extLst>
          </p:cNvPr>
          <p:cNvSpPr txBox="1"/>
          <p:nvPr/>
        </p:nvSpPr>
        <p:spPr>
          <a:xfrm>
            <a:off x="1334860" y="794982"/>
            <a:ext cx="3127278" cy="35137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5000"/>
              </a:lnSpc>
            </a:pPr>
            <a:r>
              <a:rPr lang="es-CO" sz="1600" b="1" dirty="0"/>
              <a:t>Identificación</a:t>
            </a:r>
            <a:r>
              <a:rPr lang="es-ES" sz="1600" b="1" dirty="0">
                <a:solidFill>
                  <a:schemeClr val="tx1"/>
                </a:solidFill>
                <a:latin typeface="Arial" panose="020B0604020202020204" pitchFamily="34" charset="0"/>
                <a:ea typeface="+mn-ea"/>
                <a:cs typeface="Arial" panose="020B0604020202020204" pitchFamily="34" charset="0"/>
              </a:rPr>
              <a:t> </a:t>
            </a:r>
          </a:p>
        </p:txBody>
      </p:sp>
      <p:sp>
        <p:nvSpPr>
          <p:cNvPr id="18" name="CuadroTexto 25">
            <a:extLst>
              <a:ext uri="{FF2B5EF4-FFF2-40B4-BE49-F238E27FC236}">
                <a16:creationId xmlns:a16="http://schemas.microsoft.com/office/drawing/2014/main" id="{06C82713-A594-4DE8-A023-C15C126D27D6}"/>
              </a:ext>
            </a:extLst>
          </p:cNvPr>
          <p:cNvSpPr txBox="1"/>
          <p:nvPr/>
        </p:nvSpPr>
        <p:spPr>
          <a:xfrm>
            <a:off x="1309738" y="1437187"/>
            <a:ext cx="6531241"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dirty="0"/>
              <a:t>Consiste en dar nombre al cliente que se va a autenticar y así poder brindar autorización. </a:t>
            </a:r>
          </a:p>
          <a:p>
            <a:pPr algn="just"/>
            <a:endParaRPr lang="es-CO" dirty="0"/>
          </a:p>
          <a:p>
            <a:pPr algn="just"/>
            <a:r>
              <a:rPr lang="es-CO" dirty="0"/>
              <a:t>Un cliente MQTT se puede  identificar  con el identificador único de cliente, su identificación de usuario  y su certificado digital público.</a:t>
            </a:r>
          </a:p>
        </p:txBody>
      </p:sp>
      <p:sp>
        <p:nvSpPr>
          <p:cNvPr id="7" name="CuadroTexto 6">
            <a:extLst>
              <a:ext uri="{FF2B5EF4-FFF2-40B4-BE49-F238E27FC236}">
                <a16:creationId xmlns:a16="http://schemas.microsoft.com/office/drawing/2014/main" id="{0FB1D69F-CD15-4733-9265-0CD3AA0130C0}"/>
              </a:ext>
            </a:extLst>
          </p:cNvPr>
          <p:cNvSpPr txBox="1"/>
          <p:nvPr/>
        </p:nvSpPr>
        <p:spPr>
          <a:xfrm>
            <a:off x="9316374" y="3756314"/>
            <a:ext cx="2633672" cy="646331"/>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p:txBody>
      </p:sp>
      <p:sp>
        <p:nvSpPr>
          <p:cNvPr id="19" name="Elipse 18">
            <a:extLst>
              <a:ext uri="{FF2B5EF4-FFF2-40B4-BE49-F238E27FC236}">
                <a16:creationId xmlns:a16="http://schemas.microsoft.com/office/drawing/2014/main" id="{0F894FC0-5399-4FD4-8239-CCBFCA3CF491}"/>
              </a:ext>
            </a:extLst>
          </p:cNvPr>
          <p:cNvSpPr/>
          <p:nvPr/>
        </p:nvSpPr>
        <p:spPr>
          <a:xfrm>
            <a:off x="757389" y="720491"/>
            <a:ext cx="490013" cy="500359"/>
          </a:xfrm>
          <a:prstGeom prst="ellipse">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s-CO" dirty="0"/>
          </a:p>
        </p:txBody>
      </p:sp>
      <p:sp>
        <p:nvSpPr>
          <p:cNvPr id="2" name="Signo menos 1">
            <a:extLst>
              <a:ext uri="{FF2B5EF4-FFF2-40B4-BE49-F238E27FC236}">
                <a16:creationId xmlns:a16="http://schemas.microsoft.com/office/drawing/2014/main" id="{AA835AC5-FFF6-46EF-9E90-D25BB8CE566E}"/>
              </a:ext>
            </a:extLst>
          </p:cNvPr>
          <p:cNvSpPr/>
          <p:nvPr/>
        </p:nvSpPr>
        <p:spPr>
          <a:xfrm>
            <a:off x="764157" y="794982"/>
            <a:ext cx="457200" cy="35137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a:solidFill>
                  <a:sysClr val="windowText" lastClr="000000"/>
                </a:solidFill>
              </a:ln>
              <a:solidFill>
                <a:sysClr val="windowText" lastClr="000000"/>
              </a:solidFill>
            </a:endParaRPr>
          </a:p>
        </p:txBody>
      </p:sp>
      <p:pic>
        <p:nvPicPr>
          <p:cNvPr id="4" name="Picture 2" descr="Cuál es la diferencia entre identificación, autenticación y autorización? -  DominioGeek">
            <a:extLst>
              <a:ext uri="{FF2B5EF4-FFF2-40B4-BE49-F238E27FC236}">
                <a16:creationId xmlns:a16="http://schemas.microsoft.com/office/drawing/2014/main" id="{2A032E4D-B3FC-5046-A5F2-0F63D96F1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188" y="3739705"/>
            <a:ext cx="4972627" cy="250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75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AEEF0E21-7EC4-479E-A7E6-8C3FD40904E5}"/>
              </a:ext>
            </a:extLst>
          </p:cNvPr>
          <p:cNvSpPr/>
          <p:nvPr/>
        </p:nvSpPr>
        <p:spPr>
          <a:xfrm>
            <a:off x="499049" y="188727"/>
            <a:ext cx="8242907" cy="6327914"/>
          </a:xfrm>
          <a:prstGeom prst="roundRect">
            <a:avLst>
              <a:gd name="adj" fmla="val 5897"/>
            </a:avLst>
          </a:prstGeom>
          <a:solidFill>
            <a:srgbClr val="D8EC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s-CO" dirty="0"/>
          </a:p>
        </p:txBody>
      </p:sp>
      <p:sp>
        <p:nvSpPr>
          <p:cNvPr id="12" name="Google Shape;98;p4">
            <a:extLst>
              <a:ext uri="{FF2B5EF4-FFF2-40B4-BE49-F238E27FC236}">
                <a16:creationId xmlns:a16="http://schemas.microsoft.com/office/drawing/2014/main" id="{FB7E9B2C-8F16-4DCB-97BE-E4973456E8A4}"/>
              </a:ext>
            </a:extLst>
          </p:cNvPr>
          <p:cNvSpPr/>
          <p:nvPr/>
        </p:nvSpPr>
        <p:spPr>
          <a:xfrm>
            <a:off x="9074420" y="0"/>
            <a:ext cx="311758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99;p4">
            <a:extLst>
              <a:ext uri="{FF2B5EF4-FFF2-40B4-BE49-F238E27FC236}">
                <a16:creationId xmlns:a16="http://schemas.microsoft.com/office/drawing/2014/main" id="{C9E34A2D-D644-4F2A-A513-8D852FA84040}"/>
              </a:ext>
            </a:extLst>
          </p:cNvPr>
          <p:cNvSpPr txBox="1"/>
          <p:nvPr/>
        </p:nvSpPr>
        <p:spPr>
          <a:xfrm>
            <a:off x="9203163" y="1146361"/>
            <a:ext cx="2860094" cy="29331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Realizar un Acordeón para que el estudiante le de curiosidad de conocer la información propuesta.</a:t>
            </a: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algn="just">
              <a:lnSpc>
                <a:spcPct val="115000"/>
              </a:lnSpc>
            </a:pPr>
            <a:endParaRPr lang="es-ES" sz="1400" b="0" i="0" u="none" strike="noStrike" cap="none" dirty="0">
              <a:solidFill>
                <a:schemeClr val="dk1"/>
              </a:solidFill>
              <a:latin typeface="Arial"/>
              <a:ea typeface="Arial"/>
              <a:cs typeface="Arial"/>
              <a:sym typeface="Arial"/>
            </a:endParaRPr>
          </a:p>
        </p:txBody>
      </p:sp>
      <p:sp>
        <p:nvSpPr>
          <p:cNvPr id="14" name="Google Shape;100;p4">
            <a:extLst>
              <a:ext uri="{FF2B5EF4-FFF2-40B4-BE49-F238E27FC236}">
                <a16:creationId xmlns:a16="http://schemas.microsoft.com/office/drawing/2014/main" id="{4E01A40C-BC1C-45EF-AA61-85BF8EA50F3C}"/>
              </a:ext>
            </a:extLst>
          </p:cNvPr>
          <p:cNvSpPr/>
          <p:nvPr/>
        </p:nvSpPr>
        <p:spPr>
          <a:xfrm>
            <a:off x="9074420" y="0"/>
            <a:ext cx="311758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6" name="Google Shape;101;p4">
            <a:extLst>
              <a:ext uri="{FF2B5EF4-FFF2-40B4-BE49-F238E27FC236}">
                <a16:creationId xmlns:a16="http://schemas.microsoft.com/office/drawing/2014/main" id="{82FC70A0-0A60-42E8-B7E5-828B22098058}"/>
              </a:ext>
            </a:extLst>
          </p:cNvPr>
          <p:cNvSpPr/>
          <p:nvPr/>
        </p:nvSpPr>
        <p:spPr>
          <a:xfrm>
            <a:off x="9074420" y="4788720"/>
            <a:ext cx="3117580" cy="206928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dirty="0"/>
          </a:p>
          <a:p>
            <a:pPr marL="0" marR="0" lvl="0" indent="0" rtl="0">
              <a:lnSpc>
                <a:spcPct val="100000"/>
              </a:lnSpc>
              <a:spcBef>
                <a:spcPts val="0"/>
              </a:spcBef>
              <a:spcAft>
                <a:spcPts val="0"/>
              </a:spcAft>
              <a:buClr>
                <a:srgbClr val="000000"/>
              </a:buClr>
              <a:buSzPts val="1800"/>
              <a:buFont typeface="Arial"/>
              <a:buNone/>
            </a:pPr>
            <a:endParaRPr lang="es-MX" sz="1800" b="0" i="0" u="none" strike="noStrike" cap="none" dirty="0">
              <a:solidFill>
                <a:schemeClr val="dk1"/>
              </a:solidFill>
              <a:latin typeface="Arial"/>
              <a:ea typeface="Arial"/>
              <a:cs typeface="Arial"/>
              <a:sym typeface="Arial"/>
            </a:endParaRPr>
          </a:p>
        </p:txBody>
      </p:sp>
      <p:sp>
        <p:nvSpPr>
          <p:cNvPr id="17" name="CuadroTexto 26">
            <a:extLst>
              <a:ext uri="{FF2B5EF4-FFF2-40B4-BE49-F238E27FC236}">
                <a16:creationId xmlns:a16="http://schemas.microsoft.com/office/drawing/2014/main" id="{807B8972-7483-45BA-AC35-7BBDA2DD8D73}"/>
              </a:ext>
            </a:extLst>
          </p:cNvPr>
          <p:cNvSpPr txBox="1"/>
          <p:nvPr/>
        </p:nvSpPr>
        <p:spPr>
          <a:xfrm>
            <a:off x="1334860" y="794982"/>
            <a:ext cx="3127278" cy="35137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5000"/>
              </a:lnSpc>
            </a:pPr>
            <a:r>
              <a:rPr lang="es-CO" sz="1600" b="1" dirty="0"/>
              <a:t>Autenticación</a:t>
            </a:r>
            <a:endParaRPr lang="es-ES" sz="1600" b="1" dirty="0">
              <a:solidFill>
                <a:schemeClr val="tx1"/>
              </a:solidFill>
              <a:latin typeface="Arial" panose="020B0604020202020204" pitchFamily="34" charset="0"/>
              <a:ea typeface="+mn-ea"/>
              <a:cs typeface="Arial" panose="020B0604020202020204" pitchFamily="34" charset="0"/>
            </a:endParaRPr>
          </a:p>
        </p:txBody>
      </p:sp>
      <p:sp>
        <p:nvSpPr>
          <p:cNvPr id="18" name="CuadroTexto 25">
            <a:extLst>
              <a:ext uri="{FF2B5EF4-FFF2-40B4-BE49-F238E27FC236}">
                <a16:creationId xmlns:a16="http://schemas.microsoft.com/office/drawing/2014/main" id="{06C82713-A594-4DE8-A023-C15C126D27D6}"/>
              </a:ext>
            </a:extLst>
          </p:cNvPr>
          <p:cNvSpPr txBox="1"/>
          <p:nvPr/>
        </p:nvSpPr>
        <p:spPr>
          <a:xfrm>
            <a:off x="1250138" y="1525767"/>
            <a:ext cx="7162342" cy="7386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dirty="0"/>
              <a:t>Una vez se haya dotado de identidad  al cliente, el </a:t>
            </a:r>
            <a:r>
              <a:rPr lang="es-CO" i="1" dirty="0" err="1"/>
              <a:t>Broker</a:t>
            </a:r>
            <a:r>
              <a:rPr lang="es-CO" dirty="0"/>
              <a:t> debe ser capaz de determinar que el cliente que se quiere conectar es el que dice que es. De igual forma, los clientes debe ser capaces de verificar la identidad del servidor.</a:t>
            </a:r>
          </a:p>
        </p:txBody>
      </p:sp>
      <p:sp>
        <p:nvSpPr>
          <p:cNvPr id="7" name="CuadroTexto 6">
            <a:extLst>
              <a:ext uri="{FF2B5EF4-FFF2-40B4-BE49-F238E27FC236}">
                <a16:creationId xmlns:a16="http://schemas.microsoft.com/office/drawing/2014/main" id="{0FB1D69F-CD15-4733-9265-0CD3AA0130C0}"/>
              </a:ext>
            </a:extLst>
          </p:cNvPr>
          <p:cNvSpPr txBox="1"/>
          <p:nvPr/>
        </p:nvSpPr>
        <p:spPr>
          <a:xfrm>
            <a:off x="9429585" y="5388473"/>
            <a:ext cx="2633672" cy="1569660"/>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lvl="0">
              <a:buClr>
                <a:schemeClr val="dk1"/>
              </a:buClr>
              <a:buSzPts val="300"/>
            </a:pPr>
            <a:r>
              <a:rPr lang="es-ES" sz="1200" dirty="0">
                <a:solidFill>
                  <a:schemeClr val="dk1"/>
                </a:solidFill>
                <a:latin typeface="Arial"/>
                <a:ea typeface="Arial"/>
                <a:cs typeface="Arial"/>
                <a:sym typeface="Arial"/>
                <a:hlinkClick r:id="rId3"/>
              </a:rPr>
              <a:t>https://1.bp.blogspot.com/-9e9tXq-h2hw/YI7LpG9K2eI/AAAAAAAAAUs/XB_d_9akWBwiwfVuitggcPxVmiShP0syQCNcBGAsYHQ/s1080/2fablog-1080x640.jpg</a:t>
            </a:r>
            <a:endParaRPr lang="es-ES" sz="1200" dirty="0">
              <a:solidFill>
                <a:schemeClr val="dk1"/>
              </a:solidFill>
              <a:latin typeface="Arial"/>
              <a:ea typeface="Arial"/>
              <a:cs typeface="Arial"/>
              <a:sym typeface="Arial"/>
            </a:endParaRPr>
          </a:p>
          <a:p>
            <a:pPr lvl="0">
              <a:buClr>
                <a:schemeClr val="dk1"/>
              </a:buClr>
              <a:buSzPts val="300"/>
            </a:pPr>
            <a:endParaRPr lang="es-ES" sz="1200" b="0" i="0" u="none" strike="noStrike" cap="none" dirty="0">
              <a:solidFill>
                <a:schemeClr val="dk1"/>
              </a:solidFill>
              <a:latin typeface="Arial"/>
              <a:ea typeface="Arial"/>
              <a:cs typeface="Arial"/>
              <a:sym typeface="Arial"/>
            </a:endParaRPr>
          </a:p>
        </p:txBody>
      </p:sp>
      <p:sp>
        <p:nvSpPr>
          <p:cNvPr id="19" name="Elipse 18">
            <a:extLst>
              <a:ext uri="{FF2B5EF4-FFF2-40B4-BE49-F238E27FC236}">
                <a16:creationId xmlns:a16="http://schemas.microsoft.com/office/drawing/2014/main" id="{0F894FC0-5399-4FD4-8239-CCBFCA3CF491}"/>
              </a:ext>
            </a:extLst>
          </p:cNvPr>
          <p:cNvSpPr/>
          <p:nvPr/>
        </p:nvSpPr>
        <p:spPr>
          <a:xfrm>
            <a:off x="757389" y="720491"/>
            <a:ext cx="490013" cy="500359"/>
          </a:xfrm>
          <a:prstGeom prst="ellipse">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s-CO" dirty="0"/>
          </a:p>
        </p:txBody>
      </p:sp>
      <p:sp>
        <p:nvSpPr>
          <p:cNvPr id="2" name="Signo menos 1">
            <a:extLst>
              <a:ext uri="{FF2B5EF4-FFF2-40B4-BE49-F238E27FC236}">
                <a16:creationId xmlns:a16="http://schemas.microsoft.com/office/drawing/2014/main" id="{AA835AC5-FFF6-46EF-9E90-D25BB8CE566E}"/>
              </a:ext>
            </a:extLst>
          </p:cNvPr>
          <p:cNvSpPr/>
          <p:nvPr/>
        </p:nvSpPr>
        <p:spPr>
          <a:xfrm>
            <a:off x="764157" y="794982"/>
            <a:ext cx="457200" cy="35137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a:solidFill>
                  <a:sysClr val="windowText" lastClr="000000"/>
                </a:solidFill>
              </a:ln>
              <a:solidFill>
                <a:sysClr val="windowText" lastClr="000000"/>
              </a:solidFill>
            </a:endParaRPr>
          </a:p>
        </p:txBody>
      </p:sp>
      <p:pic>
        <p:nvPicPr>
          <p:cNvPr id="4" name="Picture 2" descr="Autenticación">
            <a:extLst>
              <a:ext uri="{FF2B5EF4-FFF2-40B4-BE49-F238E27FC236}">
                <a16:creationId xmlns:a16="http://schemas.microsoft.com/office/drawing/2014/main" id="{A1CEAB48-3795-AB46-91EB-49A9FDFE4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990" y="3352684"/>
            <a:ext cx="5024438" cy="297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4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AEEF0E21-7EC4-479E-A7E6-8C3FD40904E5}"/>
              </a:ext>
            </a:extLst>
          </p:cNvPr>
          <p:cNvSpPr/>
          <p:nvPr/>
        </p:nvSpPr>
        <p:spPr>
          <a:xfrm>
            <a:off x="499049" y="188727"/>
            <a:ext cx="8242907" cy="6327914"/>
          </a:xfrm>
          <a:prstGeom prst="roundRect">
            <a:avLst>
              <a:gd name="adj" fmla="val 5897"/>
            </a:avLst>
          </a:prstGeom>
          <a:solidFill>
            <a:srgbClr val="D8EC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s-CO" dirty="0"/>
          </a:p>
        </p:txBody>
      </p:sp>
      <p:sp>
        <p:nvSpPr>
          <p:cNvPr id="12" name="Google Shape;98;p4">
            <a:extLst>
              <a:ext uri="{FF2B5EF4-FFF2-40B4-BE49-F238E27FC236}">
                <a16:creationId xmlns:a16="http://schemas.microsoft.com/office/drawing/2014/main" id="{FB7E9B2C-8F16-4DCB-97BE-E4973456E8A4}"/>
              </a:ext>
            </a:extLst>
          </p:cNvPr>
          <p:cNvSpPr/>
          <p:nvPr/>
        </p:nvSpPr>
        <p:spPr>
          <a:xfrm>
            <a:off x="9074420" y="0"/>
            <a:ext cx="311758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99;p4">
            <a:extLst>
              <a:ext uri="{FF2B5EF4-FFF2-40B4-BE49-F238E27FC236}">
                <a16:creationId xmlns:a16="http://schemas.microsoft.com/office/drawing/2014/main" id="{C9E34A2D-D644-4F2A-A513-8D852FA84040}"/>
              </a:ext>
            </a:extLst>
          </p:cNvPr>
          <p:cNvSpPr txBox="1"/>
          <p:nvPr/>
        </p:nvSpPr>
        <p:spPr>
          <a:xfrm>
            <a:off x="9203163" y="1146360"/>
            <a:ext cx="2860094" cy="135616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Realizar un Acordeón para que el estudiante le de curiosidad de conocer la información propuesta.</a:t>
            </a: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p:txBody>
      </p:sp>
      <p:sp>
        <p:nvSpPr>
          <p:cNvPr id="14" name="Google Shape;100;p4">
            <a:extLst>
              <a:ext uri="{FF2B5EF4-FFF2-40B4-BE49-F238E27FC236}">
                <a16:creationId xmlns:a16="http://schemas.microsoft.com/office/drawing/2014/main" id="{4E01A40C-BC1C-45EF-AA61-85BF8EA50F3C}"/>
              </a:ext>
            </a:extLst>
          </p:cNvPr>
          <p:cNvSpPr/>
          <p:nvPr/>
        </p:nvSpPr>
        <p:spPr>
          <a:xfrm>
            <a:off x="9074420" y="0"/>
            <a:ext cx="3117580"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6" name="Google Shape;101;p4">
            <a:extLst>
              <a:ext uri="{FF2B5EF4-FFF2-40B4-BE49-F238E27FC236}">
                <a16:creationId xmlns:a16="http://schemas.microsoft.com/office/drawing/2014/main" id="{82FC70A0-0A60-42E8-B7E5-828B22098058}"/>
              </a:ext>
            </a:extLst>
          </p:cNvPr>
          <p:cNvSpPr/>
          <p:nvPr/>
        </p:nvSpPr>
        <p:spPr>
          <a:xfrm>
            <a:off x="9074420" y="4079271"/>
            <a:ext cx="3117580" cy="277872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r>
              <a:rPr lang="es-CO" dirty="0">
                <a:hlinkClick r:id="rId3"/>
              </a:rPr>
              <a:t>https://www.redeszone.net/app/uploads-redeszone.net/2020/06/diferencias-autenticacion-autorizacion-2.jpg?x=480&amp;quality=20</a:t>
            </a: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lang="es-CO" dirty="0"/>
          </a:p>
          <a:p>
            <a:pPr lvl="0">
              <a:buClr>
                <a:schemeClr val="dk1"/>
              </a:buClr>
              <a:buSzPts val="300"/>
            </a:pPr>
            <a:endParaRPr dirty="0"/>
          </a:p>
          <a:p>
            <a:pPr marL="0" marR="0" lvl="0" indent="0" rtl="0">
              <a:lnSpc>
                <a:spcPct val="100000"/>
              </a:lnSpc>
              <a:spcBef>
                <a:spcPts val="0"/>
              </a:spcBef>
              <a:spcAft>
                <a:spcPts val="0"/>
              </a:spcAft>
              <a:buClr>
                <a:srgbClr val="000000"/>
              </a:buClr>
              <a:buSzPts val="1800"/>
              <a:buFont typeface="Arial"/>
              <a:buNone/>
            </a:pPr>
            <a:endParaRPr lang="es-MX" sz="1800" b="0" i="0" u="none" strike="noStrike" cap="none" dirty="0">
              <a:solidFill>
                <a:schemeClr val="dk1"/>
              </a:solidFill>
              <a:latin typeface="Arial"/>
              <a:ea typeface="Arial"/>
              <a:cs typeface="Arial"/>
              <a:sym typeface="Arial"/>
            </a:endParaRPr>
          </a:p>
        </p:txBody>
      </p:sp>
      <p:sp>
        <p:nvSpPr>
          <p:cNvPr id="7" name="CuadroTexto 6">
            <a:extLst>
              <a:ext uri="{FF2B5EF4-FFF2-40B4-BE49-F238E27FC236}">
                <a16:creationId xmlns:a16="http://schemas.microsoft.com/office/drawing/2014/main" id="{0FB1D69F-CD15-4733-9265-0CD3AA0130C0}"/>
              </a:ext>
            </a:extLst>
          </p:cNvPr>
          <p:cNvSpPr txBox="1"/>
          <p:nvPr/>
        </p:nvSpPr>
        <p:spPr>
          <a:xfrm>
            <a:off x="9316374" y="4453856"/>
            <a:ext cx="2633672" cy="461665"/>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p:txBody>
      </p:sp>
      <p:sp>
        <p:nvSpPr>
          <p:cNvPr id="19" name="Elipse 18">
            <a:extLst>
              <a:ext uri="{FF2B5EF4-FFF2-40B4-BE49-F238E27FC236}">
                <a16:creationId xmlns:a16="http://schemas.microsoft.com/office/drawing/2014/main" id="{0F894FC0-5399-4FD4-8239-CCBFCA3CF491}"/>
              </a:ext>
            </a:extLst>
          </p:cNvPr>
          <p:cNvSpPr/>
          <p:nvPr/>
        </p:nvSpPr>
        <p:spPr>
          <a:xfrm>
            <a:off x="757389" y="720491"/>
            <a:ext cx="490013" cy="500359"/>
          </a:xfrm>
          <a:prstGeom prst="ellipse">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s-CO" dirty="0"/>
          </a:p>
        </p:txBody>
      </p:sp>
      <p:sp>
        <p:nvSpPr>
          <p:cNvPr id="2" name="Signo menos 1">
            <a:extLst>
              <a:ext uri="{FF2B5EF4-FFF2-40B4-BE49-F238E27FC236}">
                <a16:creationId xmlns:a16="http://schemas.microsoft.com/office/drawing/2014/main" id="{AA835AC5-FFF6-46EF-9E90-D25BB8CE566E}"/>
              </a:ext>
            </a:extLst>
          </p:cNvPr>
          <p:cNvSpPr/>
          <p:nvPr/>
        </p:nvSpPr>
        <p:spPr>
          <a:xfrm>
            <a:off x="764157" y="794982"/>
            <a:ext cx="457200" cy="35137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a:solidFill>
                  <a:sysClr val="windowText" lastClr="000000"/>
                </a:solidFill>
              </a:ln>
              <a:solidFill>
                <a:sysClr val="windowText" lastClr="000000"/>
              </a:solidFill>
            </a:endParaRPr>
          </a:p>
        </p:txBody>
      </p:sp>
      <p:sp>
        <p:nvSpPr>
          <p:cNvPr id="15" name="CuadroTexto 26">
            <a:extLst>
              <a:ext uri="{FF2B5EF4-FFF2-40B4-BE49-F238E27FC236}">
                <a16:creationId xmlns:a16="http://schemas.microsoft.com/office/drawing/2014/main" id="{B1D11B10-A93D-4FAB-AB95-E4E89A6ED0A2}"/>
              </a:ext>
            </a:extLst>
          </p:cNvPr>
          <p:cNvSpPr txBox="1"/>
          <p:nvPr/>
        </p:nvSpPr>
        <p:spPr>
          <a:xfrm>
            <a:off x="1334860" y="794982"/>
            <a:ext cx="3127278" cy="35137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5000"/>
              </a:lnSpc>
            </a:pPr>
            <a:r>
              <a:rPr lang="es-CO" sz="1600" b="1" dirty="0"/>
              <a:t>Autorización</a:t>
            </a:r>
            <a:endParaRPr lang="es-ES" sz="1600" b="1" dirty="0">
              <a:solidFill>
                <a:schemeClr val="tx1"/>
              </a:solidFill>
              <a:latin typeface="Arial" panose="020B0604020202020204" pitchFamily="34" charset="0"/>
              <a:ea typeface="+mn-ea"/>
              <a:cs typeface="Arial" panose="020B0604020202020204" pitchFamily="34" charset="0"/>
            </a:endParaRPr>
          </a:p>
        </p:txBody>
      </p:sp>
      <p:sp>
        <p:nvSpPr>
          <p:cNvPr id="17" name="CuadroTexto 25">
            <a:extLst>
              <a:ext uri="{FF2B5EF4-FFF2-40B4-BE49-F238E27FC236}">
                <a16:creationId xmlns:a16="http://schemas.microsoft.com/office/drawing/2014/main" id="{12C5F024-CAE5-4AC5-BCFB-A85F55509308}"/>
              </a:ext>
            </a:extLst>
          </p:cNvPr>
          <p:cNvSpPr txBox="1"/>
          <p:nvPr/>
        </p:nvSpPr>
        <p:spPr>
          <a:xfrm>
            <a:off x="765181" y="1503006"/>
            <a:ext cx="7590149" cy="7386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dirty="0"/>
              <a:t>Con los dispositivos autenticados el servidor puede definir los derechos de acceso a los tópicos, en los cuales los clientes desean publicar o suscribirse, esto </a:t>
            </a:r>
            <a:r>
              <a:rPr lang="es-CO"/>
              <a:t>se define </a:t>
            </a:r>
            <a:r>
              <a:rPr lang="es-CO" dirty="0"/>
              <a:t>como autorización.</a:t>
            </a:r>
          </a:p>
        </p:txBody>
      </p:sp>
      <p:pic>
        <p:nvPicPr>
          <p:cNvPr id="5" name="Imagen 4">
            <a:extLst>
              <a:ext uri="{FF2B5EF4-FFF2-40B4-BE49-F238E27FC236}">
                <a16:creationId xmlns:a16="http://schemas.microsoft.com/office/drawing/2014/main" id="{EB520F82-3D74-E644-84E4-C6C9070FA844}"/>
              </a:ext>
            </a:extLst>
          </p:cNvPr>
          <p:cNvPicPr>
            <a:picLocks noChangeAspect="1"/>
          </p:cNvPicPr>
          <p:nvPr/>
        </p:nvPicPr>
        <p:blipFill>
          <a:blip r:embed="rId4"/>
          <a:stretch>
            <a:fillRect/>
          </a:stretch>
        </p:blipFill>
        <p:spPr>
          <a:xfrm>
            <a:off x="2619944" y="3213597"/>
            <a:ext cx="4775265" cy="2805468"/>
          </a:xfrm>
          <a:prstGeom prst="rect">
            <a:avLst/>
          </a:prstGeom>
        </p:spPr>
      </p:pic>
    </p:spTree>
    <p:extLst>
      <p:ext uri="{BB962C8B-B14F-4D97-AF65-F5344CB8AC3E}">
        <p14:creationId xmlns:p14="http://schemas.microsoft.com/office/powerpoint/2010/main" val="28275164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278</Words>
  <Application>Microsoft Office PowerPoint</Application>
  <PresentationFormat>Panorámica</PresentationFormat>
  <Paragraphs>53</Paragraphs>
  <Slides>4</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E Ceballos</dc:creator>
  <cp:lastModifiedBy>JULIA ISABEL ROBERTO</cp:lastModifiedBy>
  <cp:revision>125</cp:revision>
  <dcterms:created xsi:type="dcterms:W3CDTF">2021-07-15T21:45:28Z</dcterms:created>
  <dcterms:modified xsi:type="dcterms:W3CDTF">2022-03-31T01:12:17Z</dcterms:modified>
</cp:coreProperties>
</file>