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1" r:id="rId3"/>
    <p:sldId id="296" r:id="rId4"/>
    <p:sldId id="297" r:id="rId5"/>
    <p:sldId id="29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-546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A0FC8-1160-444C-8DDA-A6D4C275B0E8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A6E02-B696-430B-A896-94A2778A2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50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B7A35-FD46-4564-97B6-6B6A85D4C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059F7E-4345-458A-98D8-1D9E02779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A4C2E1-6DF1-4A44-891B-A5B9D8CB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8199F-2516-4404-AB90-7638189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2F32E-08E6-4A09-B5D2-271A12EF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13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4AA98-E85E-4B15-9613-AF69925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FA0B7-6ED7-4F68-A4BC-CD5B60ECC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67C2E-6073-4888-80C0-03D2AD7A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1C237-0B42-4BCE-9DC4-173F383F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8F9C4-2213-41E2-8559-4396628D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FD0D77-63C6-4C30-82E8-926E9045F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1B663A-9729-4E89-83F7-C3E7F267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29AC72-934F-439A-9FC2-AE34F0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D407A-D3A5-41F5-A40A-EB51BC3A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BF609-13C7-465B-B2E7-F1918214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B9CF-F776-4503-A7C1-3E24123E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68741-296D-4DCA-9DC2-6538C407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6C4B8-2E4C-4321-BE6D-83AB8A03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934D2-868D-44ED-B239-E922D56F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74502-9F45-41FB-BA6C-CE173A6A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55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71126-ABCF-4099-986B-28A7C723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9A2BA-8ABF-432B-8780-0591A3C3E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3E371-5A53-48AE-92F1-B35FB2FF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8747C-DAC7-42E0-A697-605F237D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598204-ECC2-4A96-A5E8-BE56AB5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3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AC1C-7E6B-4952-941A-D60BC4A0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22746-88DA-4AAF-B6B4-1334410E6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0B880D-FA36-4C32-A4D5-BA359466D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405FA5-82B5-4C2F-A9BC-3ED94FBA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679C66-C763-46D0-A26C-0AB27060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D643B8-005D-42C3-80A1-D8BC00FA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4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AB033-84AB-43F2-B470-A19A606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C6B555-1F57-44C3-909D-AF9B353D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4AFD4-B0AD-44B2-8602-9186D4A3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C47793-F96D-4741-88B4-55DF22650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C2238A-2CBD-4420-9DB9-2330136B2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3E353B-5CF9-48C1-9BD8-57CA3939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76BB05-A26B-47D7-BA91-CB23BEDF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9C7797-51C0-463E-B103-8B1E553E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1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34C85-F43D-497E-AA4B-E25158F9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970B02-0F16-46D5-B1CE-EBB6717D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C6D586-7D91-4977-8B93-9D373E8B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CD8A66-125C-4A96-BADD-F84EB42D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23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23C5EC-BDDA-4C3C-99D2-C07DA34C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F2F48E-68F4-4BEF-B9B1-C1ECFDD9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2DF0E2-1A51-4E30-9AFB-8C51ABD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85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7D039-F310-4638-8588-8FBC15A1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B52BF-9CA9-4B6C-A7D5-639D4EFD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80EDB5-AC46-444A-A643-949C59961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052304-FD1E-46E1-AA5A-8D664F0C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731FB2-0DD6-4DAF-BCD5-6EFDD751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96EA5-89C5-4300-A45F-357061DA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426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EBDA0-2D4B-4AA3-944C-9FA8A65F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E70EB2-1165-4286-8D93-5AC75083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FE1DD-1145-4003-B760-319AA969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AEF458-BD42-493B-A5A9-CB7FAC66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D007D1-5E4C-41E5-AEBE-CBC09296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EB629B-0ABA-4DE2-B498-D585EDBD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CC4F67-EAA3-45F5-A23D-83870E71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423F72-53A0-40AC-AD86-C4902E91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9FEC4F-6AD4-4E89-AB51-215F2383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72F64C-EF5A-49A5-9213-04BA868AB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D5F97-82E5-4B64-8BB7-8C96C73B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26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2C944-B0DE-4841-A371-F93A01E72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306" y="2475571"/>
            <a:ext cx="7995685" cy="155002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CO" sz="1800" b="1" dirty="0">
                <a:latin typeface="Arial" panose="020B0604020202020204" pitchFamily="34" charset="0"/>
                <a:ea typeface="Arial" panose="020B0604020202020204" pitchFamily="34" charset="0"/>
              </a:rPr>
              <a:t>CF02_3_SeguridadMQTT_Pestañas</a:t>
            </a:r>
            <a:b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0401A4B-13FE-44CF-A1FD-2673743200BA}"/>
              </a:ext>
            </a:extLst>
          </p:cNvPr>
          <p:cNvSpPr/>
          <p:nvPr/>
        </p:nvSpPr>
        <p:spPr>
          <a:xfrm>
            <a:off x="839972" y="2324545"/>
            <a:ext cx="8131667" cy="4331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2BD88C1F-E738-4CD3-8803-4291211BA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74809"/>
              </p:ext>
            </p:extLst>
          </p:nvPr>
        </p:nvGraphicFramePr>
        <p:xfrm>
          <a:off x="839972" y="1077481"/>
          <a:ext cx="5164555" cy="12267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3497">
                  <a:extLst>
                    <a:ext uri="{9D8B030D-6E8A-4147-A177-3AD203B41FA5}">
                      <a16:colId xmlns:a16="http://schemas.microsoft.com/office/drawing/2014/main" val="4221701270"/>
                    </a:ext>
                  </a:extLst>
                </a:gridCol>
                <a:gridCol w="1339673">
                  <a:extLst>
                    <a:ext uri="{9D8B030D-6E8A-4147-A177-3AD203B41FA5}">
                      <a16:colId xmlns:a16="http://schemas.microsoft.com/office/drawing/2014/main" val="2635895330"/>
                    </a:ext>
                  </a:extLst>
                </a:gridCol>
                <a:gridCol w="1339673">
                  <a:extLst>
                    <a:ext uri="{9D8B030D-6E8A-4147-A177-3AD203B41FA5}">
                      <a16:colId xmlns:a16="http://schemas.microsoft.com/office/drawing/2014/main" val="1843864480"/>
                    </a:ext>
                  </a:extLst>
                </a:gridCol>
                <a:gridCol w="1251712">
                  <a:extLst>
                    <a:ext uri="{9D8B030D-6E8A-4147-A177-3AD203B41FA5}">
                      <a16:colId xmlns:a16="http://schemas.microsoft.com/office/drawing/2014/main" val="1567309580"/>
                    </a:ext>
                  </a:extLst>
                </a:gridCol>
              </a:tblGrid>
              <a:tr h="1226733">
                <a:tc>
                  <a:txBody>
                    <a:bodyPr/>
                    <a:lstStyle/>
                    <a:p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Fase de reconocimiento</a:t>
                      </a:r>
                      <a:r>
                        <a:rPr lang="es-CO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CO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 de planificación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Fase de ejecución</a:t>
                      </a:r>
                      <a:endParaRPr lang="es-CO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 de mantenimiento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304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6644ACC1-5BEA-4720-89AA-ECCE61649E26}"/>
              </a:ext>
            </a:extLst>
          </p:cNvPr>
          <p:cNvSpPr txBox="1"/>
          <p:nvPr/>
        </p:nvSpPr>
        <p:spPr>
          <a:xfrm>
            <a:off x="853694" y="2875002"/>
            <a:ext cx="8118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Consiste en buscar dispositivos conectados a la red que usan protocolo MQTT y clasificarlos como publicadores, suscriptores y </a:t>
            </a:r>
            <a:r>
              <a:rPr lang="es-CO" i="1" dirty="0" err="1"/>
              <a:t>Brokers</a:t>
            </a:r>
            <a:r>
              <a:rPr lang="es-CO" dirty="0"/>
              <a:t>,  para realizar un plan de ataque.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54DF8D-C148-4A9B-9B57-8B7522E3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98044" y="432026"/>
            <a:ext cx="384081" cy="621846"/>
          </a:xfrm>
          <a:prstGeom prst="rect">
            <a:avLst/>
          </a:prstGeom>
        </p:spPr>
      </p:pic>
      <p:sp>
        <p:nvSpPr>
          <p:cNvPr id="13" name="Shape 108">
            <a:extLst>
              <a:ext uri="{FF2B5EF4-FFF2-40B4-BE49-F238E27FC236}">
                <a16:creationId xmlns:a16="http://schemas.microsoft.com/office/drawing/2014/main" id="{E12B9CE0-E7E5-44E3-A3C5-2844A79A65C3}"/>
              </a:ext>
            </a:extLst>
          </p:cNvPr>
          <p:cNvSpPr/>
          <p:nvPr/>
        </p:nvSpPr>
        <p:spPr>
          <a:xfrm>
            <a:off x="8971639" y="0"/>
            <a:ext cx="3220360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crear Pestañas y diseñar la imagen acorde a la del modelo.</a:t>
            </a:r>
          </a:p>
          <a:p>
            <a:pPr>
              <a:buSzPct val="25000"/>
            </a:pPr>
            <a:endParaRPr lang="es-ES" dirty="0">
              <a:solidFill>
                <a:schemeClr val="dk1"/>
              </a:solidFill>
              <a:cs typeface="Calibri"/>
              <a:sym typeface="Calibri"/>
            </a:endParaRPr>
          </a:p>
          <a:p>
            <a:pPr>
              <a:buSzPct val="25000"/>
            </a:pPr>
            <a:r>
              <a:rPr lang="es-ES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Aplica para todas las pestañas</a:t>
            </a:r>
          </a:p>
        </p:txBody>
      </p:sp>
      <p:sp>
        <p:nvSpPr>
          <p:cNvPr id="14" name="Shape 110">
            <a:extLst>
              <a:ext uri="{FF2B5EF4-FFF2-40B4-BE49-F238E27FC236}">
                <a16:creationId xmlns:a16="http://schemas.microsoft.com/office/drawing/2014/main" id="{36817006-8214-42B7-8FFF-337F05E13382}"/>
              </a:ext>
            </a:extLst>
          </p:cNvPr>
          <p:cNvSpPr/>
          <p:nvPr/>
        </p:nvSpPr>
        <p:spPr>
          <a:xfrm>
            <a:off x="8971639" y="0"/>
            <a:ext cx="3220360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5" name="Shape 114">
            <a:extLst>
              <a:ext uri="{FF2B5EF4-FFF2-40B4-BE49-F238E27FC236}">
                <a16:creationId xmlns:a16="http://schemas.microsoft.com/office/drawing/2014/main" id="{2632A1BE-32A0-4DA1-8329-F4C27BB7B15D}"/>
              </a:ext>
            </a:extLst>
          </p:cNvPr>
          <p:cNvSpPr/>
          <p:nvPr/>
        </p:nvSpPr>
        <p:spPr>
          <a:xfrm>
            <a:off x="8972696" y="4944140"/>
            <a:ext cx="3228828" cy="19138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sz="1000" i="0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1" name="image2.png">
            <a:extLst>
              <a:ext uri="{FF2B5EF4-FFF2-40B4-BE49-F238E27FC236}">
                <a16:creationId xmlns:a16="http://schemas.microsoft.com/office/drawing/2014/main" id="{8E1A5903-E09E-3B41-97DF-E6B77DB4D9F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39915" y="4383519"/>
            <a:ext cx="5612130" cy="1397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6082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0401A4B-13FE-44CF-A1FD-2673743200BA}"/>
              </a:ext>
            </a:extLst>
          </p:cNvPr>
          <p:cNvSpPr/>
          <p:nvPr/>
        </p:nvSpPr>
        <p:spPr>
          <a:xfrm>
            <a:off x="839972" y="2324545"/>
            <a:ext cx="8131667" cy="4331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54DF8D-C148-4A9B-9B57-8B7522E3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490909" y="455635"/>
            <a:ext cx="384081" cy="621846"/>
          </a:xfrm>
          <a:prstGeom prst="rect">
            <a:avLst/>
          </a:prstGeom>
        </p:spPr>
      </p:pic>
      <p:sp>
        <p:nvSpPr>
          <p:cNvPr id="13" name="Shape 108">
            <a:extLst>
              <a:ext uri="{FF2B5EF4-FFF2-40B4-BE49-F238E27FC236}">
                <a16:creationId xmlns:a16="http://schemas.microsoft.com/office/drawing/2014/main" id="{E12B9CE0-E7E5-44E3-A3C5-2844A79A65C3}"/>
              </a:ext>
            </a:extLst>
          </p:cNvPr>
          <p:cNvSpPr/>
          <p:nvPr/>
        </p:nvSpPr>
        <p:spPr>
          <a:xfrm>
            <a:off x="8971639" y="0"/>
            <a:ext cx="3220360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Por favor crear Pestañas y diseñar la imagen acorde a la del modelo.</a:t>
            </a:r>
          </a:p>
          <a:p>
            <a:pPr>
              <a:buSzPct val="25000"/>
            </a:pPr>
            <a:endParaRPr lang="es-ES" dirty="0">
              <a:solidFill>
                <a:schemeClr val="dk1"/>
              </a:solidFill>
              <a:cs typeface="Calibri"/>
              <a:sym typeface="Calibri"/>
            </a:endParaRPr>
          </a:p>
          <a:p>
            <a:pPr>
              <a:buSzPct val="25000"/>
            </a:pPr>
            <a:r>
              <a:rPr lang="es-ES" dirty="0">
                <a:solidFill>
                  <a:schemeClr val="dk1"/>
                </a:solidFill>
                <a:cs typeface="Calibri"/>
                <a:sym typeface="Calibri"/>
              </a:rPr>
              <a:t>Aplica para todas las pestañas</a:t>
            </a:r>
          </a:p>
          <a:p>
            <a:pPr>
              <a:buSzPct val="25000"/>
            </a:pPr>
            <a:endParaRPr lang="es-ES" dirty="0">
              <a:solidFill>
                <a:schemeClr val="dk1"/>
              </a:solidFill>
              <a:latin typeface="+mn-lt"/>
              <a:cs typeface="Calibri"/>
              <a:sym typeface="Calibri"/>
            </a:endParaRPr>
          </a:p>
        </p:txBody>
      </p:sp>
      <p:sp>
        <p:nvSpPr>
          <p:cNvPr id="14" name="Shape 110">
            <a:extLst>
              <a:ext uri="{FF2B5EF4-FFF2-40B4-BE49-F238E27FC236}">
                <a16:creationId xmlns:a16="http://schemas.microsoft.com/office/drawing/2014/main" id="{36817006-8214-42B7-8FFF-337F05E13382}"/>
              </a:ext>
            </a:extLst>
          </p:cNvPr>
          <p:cNvSpPr/>
          <p:nvPr/>
        </p:nvSpPr>
        <p:spPr>
          <a:xfrm>
            <a:off x="8971639" y="0"/>
            <a:ext cx="3220360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5" name="Shape 114">
            <a:extLst>
              <a:ext uri="{FF2B5EF4-FFF2-40B4-BE49-F238E27FC236}">
                <a16:creationId xmlns:a16="http://schemas.microsoft.com/office/drawing/2014/main" id="{2632A1BE-32A0-4DA1-8329-F4C27BB7B15D}"/>
              </a:ext>
            </a:extLst>
          </p:cNvPr>
          <p:cNvSpPr/>
          <p:nvPr/>
        </p:nvSpPr>
        <p:spPr>
          <a:xfrm>
            <a:off x="8972696" y="4944140"/>
            <a:ext cx="3228828" cy="19138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sz="1000" i="0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3FA590-713B-4294-9D87-3B416A6CC0BA}"/>
              </a:ext>
            </a:extLst>
          </p:cNvPr>
          <p:cNvSpPr txBox="1"/>
          <p:nvPr/>
        </p:nvSpPr>
        <p:spPr>
          <a:xfrm>
            <a:off x="838915" y="2446770"/>
            <a:ext cx="8131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analizan las posibles  vulnerabilidades encontradas  y se determina el orden de explotación de las mismas, así como la búsqueda de </a:t>
            </a:r>
            <a:r>
              <a:rPr lang="es-CO" i="1" dirty="0" err="1"/>
              <a:t>Exploit</a:t>
            </a:r>
            <a:r>
              <a:rPr lang="es-CO" dirty="0"/>
              <a:t> que se aprovechan de esas debilidades. </a:t>
            </a:r>
          </a:p>
          <a:p>
            <a:pPr algn="just"/>
            <a:endParaRPr lang="es-CO" sz="1200" dirty="0"/>
          </a:p>
        </p:txBody>
      </p:sp>
      <p:graphicFrame>
        <p:nvGraphicFramePr>
          <p:cNvPr id="17" name="Tabla 2">
            <a:extLst>
              <a:ext uri="{FF2B5EF4-FFF2-40B4-BE49-F238E27FC236}">
                <a16:creationId xmlns:a16="http://schemas.microsoft.com/office/drawing/2014/main" id="{1F5EA074-965D-A549-96A6-B767F8F19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46925"/>
              </p:ext>
            </p:extLst>
          </p:nvPr>
        </p:nvGraphicFramePr>
        <p:xfrm>
          <a:off x="839972" y="1077481"/>
          <a:ext cx="5164555" cy="12267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3497">
                  <a:extLst>
                    <a:ext uri="{9D8B030D-6E8A-4147-A177-3AD203B41FA5}">
                      <a16:colId xmlns:a16="http://schemas.microsoft.com/office/drawing/2014/main" val="4221701270"/>
                    </a:ext>
                  </a:extLst>
                </a:gridCol>
                <a:gridCol w="1339673">
                  <a:extLst>
                    <a:ext uri="{9D8B030D-6E8A-4147-A177-3AD203B41FA5}">
                      <a16:colId xmlns:a16="http://schemas.microsoft.com/office/drawing/2014/main" val="2635895330"/>
                    </a:ext>
                  </a:extLst>
                </a:gridCol>
                <a:gridCol w="1339673">
                  <a:extLst>
                    <a:ext uri="{9D8B030D-6E8A-4147-A177-3AD203B41FA5}">
                      <a16:colId xmlns:a16="http://schemas.microsoft.com/office/drawing/2014/main" val="1843864480"/>
                    </a:ext>
                  </a:extLst>
                </a:gridCol>
                <a:gridCol w="1251712">
                  <a:extLst>
                    <a:ext uri="{9D8B030D-6E8A-4147-A177-3AD203B41FA5}">
                      <a16:colId xmlns:a16="http://schemas.microsoft.com/office/drawing/2014/main" val="1567309580"/>
                    </a:ext>
                  </a:extLst>
                </a:gridCol>
              </a:tblGrid>
              <a:tr h="1226733">
                <a:tc>
                  <a:txBody>
                    <a:bodyPr/>
                    <a:lstStyle/>
                    <a:p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Fase de reconocimiento</a:t>
                      </a:r>
                      <a:r>
                        <a:rPr lang="es-CO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CO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 de planificación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Fase de ejecución</a:t>
                      </a:r>
                      <a:endParaRPr lang="es-CO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 de mantenimiento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3043"/>
                  </a:ext>
                </a:extLst>
              </a:tr>
            </a:tbl>
          </a:graphicData>
        </a:graphic>
      </p:graphicFrame>
      <p:pic>
        <p:nvPicPr>
          <p:cNvPr id="11" name="image2.png">
            <a:extLst>
              <a:ext uri="{FF2B5EF4-FFF2-40B4-BE49-F238E27FC236}">
                <a16:creationId xmlns:a16="http://schemas.microsoft.com/office/drawing/2014/main" id="{CD24DFE4-1F85-8B46-801E-10D5672185F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39915" y="4383519"/>
            <a:ext cx="5612130" cy="1397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87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0401A4B-13FE-44CF-A1FD-2673743200BA}"/>
              </a:ext>
            </a:extLst>
          </p:cNvPr>
          <p:cNvSpPr/>
          <p:nvPr/>
        </p:nvSpPr>
        <p:spPr>
          <a:xfrm>
            <a:off x="839972" y="2324545"/>
            <a:ext cx="8131667" cy="4331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54DF8D-C148-4A9B-9B57-8B7522E3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821855" y="496224"/>
            <a:ext cx="384081" cy="621846"/>
          </a:xfrm>
          <a:prstGeom prst="rect">
            <a:avLst/>
          </a:prstGeom>
        </p:spPr>
      </p:pic>
      <p:sp>
        <p:nvSpPr>
          <p:cNvPr id="13" name="Shape 108">
            <a:extLst>
              <a:ext uri="{FF2B5EF4-FFF2-40B4-BE49-F238E27FC236}">
                <a16:creationId xmlns:a16="http://schemas.microsoft.com/office/drawing/2014/main" id="{E12B9CE0-E7E5-44E3-A3C5-2844A79A65C3}"/>
              </a:ext>
            </a:extLst>
          </p:cNvPr>
          <p:cNvSpPr/>
          <p:nvPr/>
        </p:nvSpPr>
        <p:spPr>
          <a:xfrm>
            <a:off x="8971639" y="0"/>
            <a:ext cx="3220360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Por favor crear Pestañas y diseñar la imagen acorde a la del modelo.</a:t>
            </a:r>
          </a:p>
          <a:p>
            <a:pPr>
              <a:buSzPct val="25000"/>
            </a:pPr>
            <a:endParaRPr lang="es-ES" dirty="0">
              <a:solidFill>
                <a:schemeClr val="dk1"/>
              </a:solidFill>
              <a:cs typeface="Calibri"/>
              <a:sym typeface="Calibri"/>
            </a:endParaRPr>
          </a:p>
          <a:p>
            <a:pPr>
              <a:buSzPct val="25000"/>
            </a:pPr>
            <a:r>
              <a:rPr lang="es-ES" dirty="0">
                <a:solidFill>
                  <a:schemeClr val="dk1"/>
                </a:solidFill>
                <a:cs typeface="Calibri"/>
                <a:sym typeface="Calibri"/>
              </a:rPr>
              <a:t>Aplica para todas las pestañas</a:t>
            </a:r>
          </a:p>
        </p:txBody>
      </p:sp>
      <p:sp>
        <p:nvSpPr>
          <p:cNvPr id="14" name="Shape 110">
            <a:extLst>
              <a:ext uri="{FF2B5EF4-FFF2-40B4-BE49-F238E27FC236}">
                <a16:creationId xmlns:a16="http://schemas.microsoft.com/office/drawing/2014/main" id="{36817006-8214-42B7-8FFF-337F05E13382}"/>
              </a:ext>
            </a:extLst>
          </p:cNvPr>
          <p:cNvSpPr/>
          <p:nvPr/>
        </p:nvSpPr>
        <p:spPr>
          <a:xfrm>
            <a:off x="8971639" y="0"/>
            <a:ext cx="3220360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5" name="Shape 114">
            <a:extLst>
              <a:ext uri="{FF2B5EF4-FFF2-40B4-BE49-F238E27FC236}">
                <a16:creationId xmlns:a16="http://schemas.microsoft.com/office/drawing/2014/main" id="{2632A1BE-32A0-4DA1-8329-F4C27BB7B15D}"/>
              </a:ext>
            </a:extLst>
          </p:cNvPr>
          <p:cNvSpPr/>
          <p:nvPr/>
        </p:nvSpPr>
        <p:spPr>
          <a:xfrm>
            <a:off x="8972696" y="4508205"/>
            <a:ext cx="3228828" cy="23497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3FA590-713B-4294-9D87-3B416A6CC0BA}"/>
              </a:ext>
            </a:extLst>
          </p:cNvPr>
          <p:cNvSpPr txBox="1"/>
          <p:nvPr/>
        </p:nvSpPr>
        <p:spPr>
          <a:xfrm>
            <a:off x="931831" y="2474481"/>
            <a:ext cx="77995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procede a diseñar  y a ejecutar ataques previamente seleccionados para intentar  acceder o vulnerar la red MQTT, se ejecutan ataques de forma independiente o combinada y se reportan los resultados,  los ataques se realizan  desde una máquina conectada a la red  e intentan interceptar la conexión entre clientes y </a:t>
            </a:r>
            <a:r>
              <a:rPr lang="es-CO" i="1" dirty="0" err="1"/>
              <a:t>Broker</a:t>
            </a:r>
            <a:r>
              <a:rPr lang="es-CO" i="1" dirty="0"/>
              <a:t>.</a:t>
            </a:r>
          </a:p>
          <a:p>
            <a:pPr algn="just"/>
            <a:endParaRPr lang="es-CO" sz="1200" dirty="0"/>
          </a:p>
        </p:txBody>
      </p:sp>
      <p:graphicFrame>
        <p:nvGraphicFramePr>
          <p:cNvPr id="16" name="Tabla 2">
            <a:extLst>
              <a:ext uri="{FF2B5EF4-FFF2-40B4-BE49-F238E27FC236}">
                <a16:creationId xmlns:a16="http://schemas.microsoft.com/office/drawing/2014/main" id="{1B8C63F6-FEF3-6E4D-8E4B-AC6DF0E6A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75737"/>
              </p:ext>
            </p:extLst>
          </p:nvPr>
        </p:nvGraphicFramePr>
        <p:xfrm>
          <a:off x="839972" y="1077481"/>
          <a:ext cx="5164555" cy="12267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3497">
                  <a:extLst>
                    <a:ext uri="{9D8B030D-6E8A-4147-A177-3AD203B41FA5}">
                      <a16:colId xmlns:a16="http://schemas.microsoft.com/office/drawing/2014/main" val="4221701270"/>
                    </a:ext>
                  </a:extLst>
                </a:gridCol>
                <a:gridCol w="1339673">
                  <a:extLst>
                    <a:ext uri="{9D8B030D-6E8A-4147-A177-3AD203B41FA5}">
                      <a16:colId xmlns:a16="http://schemas.microsoft.com/office/drawing/2014/main" val="2635895330"/>
                    </a:ext>
                  </a:extLst>
                </a:gridCol>
                <a:gridCol w="1339673">
                  <a:extLst>
                    <a:ext uri="{9D8B030D-6E8A-4147-A177-3AD203B41FA5}">
                      <a16:colId xmlns:a16="http://schemas.microsoft.com/office/drawing/2014/main" val="1843864480"/>
                    </a:ext>
                  </a:extLst>
                </a:gridCol>
                <a:gridCol w="1251712">
                  <a:extLst>
                    <a:ext uri="{9D8B030D-6E8A-4147-A177-3AD203B41FA5}">
                      <a16:colId xmlns:a16="http://schemas.microsoft.com/office/drawing/2014/main" val="1567309580"/>
                    </a:ext>
                  </a:extLst>
                </a:gridCol>
              </a:tblGrid>
              <a:tr h="1226733">
                <a:tc>
                  <a:txBody>
                    <a:bodyPr/>
                    <a:lstStyle/>
                    <a:p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Fase de reconocimiento</a:t>
                      </a:r>
                      <a:r>
                        <a:rPr lang="es-CO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CO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 de planificación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Fase de ejecución</a:t>
                      </a:r>
                      <a:endParaRPr lang="es-CO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 de mantenimiento </a:t>
                      </a:r>
                    </a:p>
                    <a:p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CO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3043"/>
                  </a:ext>
                </a:extLst>
              </a:tr>
            </a:tbl>
          </a:graphicData>
        </a:graphic>
      </p:graphicFrame>
      <p:pic>
        <p:nvPicPr>
          <p:cNvPr id="11" name="image2.png">
            <a:extLst>
              <a:ext uri="{FF2B5EF4-FFF2-40B4-BE49-F238E27FC236}">
                <a16:creationId xmlns:a16="http://schemas.microsoft.com/office/drawing/2014/main" id="{6B5AC310-239C-4042-A0E2-2AECEF4C8E4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39915" y="4383519"/>
            <a:ext cx="5612130" cy="1397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590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0401A4B-13FE-44CF-A1FD-2673743200BA}"/>
              </a:ext>
            </a:extLst>
          </p:cNvPr>
          <p:cNvSpPr/>
          <p:nvPr/>
        </p:nvSpPr>
        <p:spPr>
          <a:xfrm>
            <a:off x="839972" y="2324545"/>
            <a:ext cx="8131667" cy="4331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54DF8D-C148-4A9B-9B57-8B7522E3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285947" y="459612"/>
            <a:ext cx="384081" cy="621846"/>
          </a:xfrm>
          <a:prstGeom prst="rect">
            <a:avLst/>
          </a:prstGeom>
        </p:spPr>
      </p:pic>
      <p:sp>
        <p:nvSpPr>
          <p:cNvPr id="13" name="Shape 108">
            <a:extLst>
              <a:ext uri="{FF2B5EF4-FFF2-40B4-BE49-F238E27FC236}">
                <a16:creationId xmlns:a16="http://schemas.microsoft.com/office/drawing/2014/main" id="{E12B9CE0-E7E5-44E3-A3C5-2844A79A65C3}"/>
              </a:ext>
            </a:extLst>
          </p:cNvPr>
          <p:cNvSpPr/>
          <p:nvPr/>
        </p:nvSpPr>
        <p:spPr>
          <a:xfrm>
            <a:off x="8971639" y="0"/>
            <a:ext cx="3220360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Por favor crear Pestañas y diseñar la imagen acorde a la del modelo.</a:t>
            </a:r>
          </a:p>
          <a:p>
            <a:pPr>
              <a:buSzPct val="25000"/>
            </a:pPr>
            <a:endParaRPr lang="es-ES" dirty="0">
              <a:solidFill>
                <a:schemeClr val="dk1"/>
              </a:solidFill>
              <a:cs typeface="Calibri"/>
              <a:sym typeface="Calibri"/>
            </a:endParaRPr>
          </a:p>
          <a:p>
            <a:pPr>
              <a:buSzPct val="25000"/>
            </a:pPr>
            <a:r>
              <a:rPr lang="es-ES">
                <a:solidFill>
                  <a:schemeClr val="dk1"/>
                </a:solidFill>
                <a:cs typeface="Calibri"/>
                <a:sym typeface="Calibri"/>
              </a:rPr>
              <a:t>Aplica para todas las pestañas</a:t>
            </a:r>
            <a:endParaRPr lang="es-ES" dirty="0">
              <a:solidFill>
                <a:schemeClr val="dk1"/>
              </a:solidFill>
              <a:cs typeface="Calibri"/>
              <a:sym typeface="Calibri"/>
            </a:endParaRPr>
          </a:p>
        </p:txBody>
      </p:sp>
      <p:sp>
        <p:nvSpPr>
          <p:cNvPr id="14" name="Shape 110">
            <a:extLst>
              <a:ext uri="{FF2B5EF4-FFF2-40B4-BE49-F238E27FC236}">
                <a16:creationId xmlns:a16="http://schemas.microsoft.com/office/drawing/2014/main" id="{36817006-8214-42B7-8FFF-337F05E13382}"/>
              </a:ext>
            </a:extLst>
          </p:cNvPr>
          <p:cNvSpPr/>
          <p:nvPr/>
        </p:nvSpPr>
        <p:spPr>
          <a:xfrm>
            <a:off x="8971639" y="0"/>
            <a:ext cx="3220360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5" name="Shape 114">
            <a:extLst>
              <a:ext uri="{FF2B5EF4-FFF2-40B4-BE49-F238E27FC236}">
                <a16:creationId xmlns:a16="http://schemas.microsoft.com/office/drawing/2014/main" id="{2632A1BE-32A0-4DA1-8329-F4C27BB7B15D}"/>
              </a:ext>
            </a:extLst>
          </p:cNvPr>
          <p:cNvSpPr/>
          <p:nvPr/>
        </p:nvSpPr>
        <p:spPr>
          <a:xfrm>
            <a:off x="8972696" y="4508205"/>
            <a:ext cx="3228828" cy="23497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3FA590-713B-4294-9D87-3B416A6CC0BA}"/>
              </a:ext>
            </a:extLst>
          </p:cNvPr>
          <p:cNvSpPr txBox="1"/>
          <p:nvPr/>
        </p:nvSpPr>
        <p:spPr>
          <a:xfrm>
            <a:off x="1038352" y="2437638"/>
            <a:ext cx="79237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realizan  las mejoras </a:t>
            </a:r>
            <a:r>
              <a:rPr lang="es-CO"/>
              <a:t>y la configuración necesaria para </a:t>
            </a:r>
            <a:r>
              <a:rPr lang="es-CO" dirty="0"/>
              <a:t>hacer frente a las vulnerabilidades, mitigar ataques y posibles daños que se ocasionen. 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Se debe asegurar que las vulnerabilidades sean eliminadas volviendo a ejecutar los ataques.</a:t>
            </a:r>
          </a:p>
          <a:p>
            <a:pPr algn="just"/>
            <a:endParaRPr lang="es-CO" sz="1200" dirty="0"/>
          </a:p>
        </p:txBody>
      </p:sp>
      <p:graphicFrame>
        <p:nvGraphicFramePr>
          <p:cNvPr id="12" name="Tabla 2">
            <a:extLst>
              <a:ext uri="{FF2B5EF4-FFF2-40B4-BE49-F238E27FC236}">
                <a16:creationId xmlns:a16="http://schemas.microsoft.com/office/drawing/2014/main" id="{49EB1716-F03D-B848-A7C6-2FBA3BFE6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02918"/>
              </p:ext>
            </p:extLst>
          </p:nvPr>
        </p:nvGraphicFramePr>
        <p:xfrm>
          <a:off x="839972" y="1077481"/>
          <a:ext cx="5164555" cy="12267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3497">
                  <a:extLst>
                    <a:ext uri="{9D8B030D-6E8A-4147-A177-3AD203B41FA5}">
                      <a16:colId xmlns:a16="http://schemas.microsoft.com/office/drawing/2014/main" val="4221701270"/>
                    </a:ext>
                  </a:extLst>
                </a:gridCol>
                <a:gridCol w="1339673">
                  <a:extLst>
                    <a:ext uri="{9D8B030D-6E8A-4147-A177-3AD203B41FA5}">
                      <a16:colId xmlns:a16="http://schemas.microsoft.com/office/drawing/2014/main" val="2635895330"/>
                    </a:ext>
                  </a:extLst>
                </a:gridCol>
                <a:gridCol w="1339673">
                  <a:extLst>
                    <a:ext uri="{9D8B030D-6E8A-4147-A177-3AD203B41FA5}">
                      <a16:colId xmlns:a16="http://schemas.microsoft.com/office/drawing/2014/main" val="1843864480"/>
                    </a:ext>
                  </a:extLst>
                </a:gridCol>
                <a:gridCol w="1251712">
                  <a:extLst>
                    <a:ext uri="{9D8B030D-6E8A-4147-A177-3AD203B41FA5}">
                      <a16:colId xmlns:a16="http://schemas.microsoft.com/office/drawing/2014/main" val="1567309580"/>
                    </a:ext>
                  </a:extLst>
                </a:gridCol>
              </a:tblGrid>
              <a:tr h="1226733">
                <a:tc>
                  <a:txBody>
                    <a:bodyPr/>
                    <a:lstStyle/>
                    <a:p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Fase de reconocimiento</a:t>
                      </a:r>
                      <a:r>
                        <a:rPr lang="es-CO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CO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 de planificación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Fase de ejecución</a:t>
                      </a:r>
                      <a:endParaRPr lang="es-CO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 de mantenimiento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3043"/>
                  </a:ext>
                </a:extLst>
              </a:tr>
            </a:tbl>
          </a:graphicData>
        </a:graphic>
      </p:graphicFrame>
      <p:pic>
        <p:nvPicPr>
          <p:cNvPr id="11" name="image2.png">
            <a:extLst>
              <a:ext uri="{FF2B5EF4-FFF2-40B4-BE49-F238E27FC236}">
                <a16:creationId xmlns:a16="http://schemas.microsoft.com/office/drawing/2014/main" id="{3E20DEE5-46D2-A843-B32A-25078E8C7C7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39915" y="4383519"/>
            <a:ext cx="5612130" cy="1397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4364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320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                CF02_3_SeguridadMQTT_Pestañas 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CATERINE</dc:creator>
  <cp:lastModifiedBy>JULIA ISABEL ROBERTO</cp:lastModifiedBy>
  <cp:revision>34</cp:revision>
  <dcterms:created xsi:type="dcterms:W3CDTF">2021-06-02T13:38:48Z</dcterms:created>
  <dcterms:modified xsi:type="dcterms:W3CDTF">2022-03-31T01:15:38Z</dcterms:modified>
</cp:coreProperties>
</file>