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eo" panose="020B0604020202020204"/>
      <p:regular r:id="rId11"/>
      <p: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2880">
          <p15:clr>
            <a:srgbClr val="A4A3A4"/>
          </p15:clr>
        </p15:guide>
        <p15:guide id="5" pos="431">
          <p15:clr>
            <a:srgbClr val="A4A3A4"/>
          </p15:clr>
        </p15:guide>
        <p15:guide id="6" pos="5329">
          <p15:clr>
            <a:srgbClr val="A4A3A4"/>
          </p15:clr>
        </p15:guide>
        <p15:guide id="7" pos="5556">
          <p15:clr>
            <a:srgbClr val="A4A3A4"/>
          </p15:clr>
        </p15:guide>
        <p15:guide id="8" pos="249">
          <p15:clr>
            <a:srgbClr val="A4A3A4"/>
          </p15:clr>
        </p15:guide>
        <p15:guide id="9" pos="1474">
          <p15:clr>
            <a:srgbClr val="A4A3A4"/>
          </p15:clr>
        </p15:guide>
        <p15:guide id="10" pos="4286">
          <p15:clr>
            <a:srgbClr val="A4A3A4"/>
          </p15:clr>
        </p15:guide>
        <p15:guide id="11" pos="3288">
          <p15:clr>
            <a:srgbClr val="A4A3A4"/>
          </p15:clr>
        </p15:guide>
        <p15:guide id="12" orient="horz" pos="3294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kwHrDIMKwR+6jEWaFtyyesV2d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99E442-9718-4DC5-B813-3B24266FC05F}">
  <a:tblStyle styleId="{CD99E442-9718-4DC5-B813-3B24266FC05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3"/>
  </p:normalViewPr>
  <p:slideViewPr>
    <p:cSldViewPr snapToGrid="0">
      <p:cViewPr>
        <p:scale>
          <a:sx n="388" d="100"/>
          <a:sy n="388" d="100"/>
        </p:scale>
        <p:origin x="-8766" y="-7512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-5275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Right">
  <p:cSld name="Title - Righ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cap="none">
                <a:solidFill>
                  <a:srgbClr val="2F3A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18" name="Google Shape;18;p4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179512" y="237075"/>
            <a:ext cx="1435522" cy="720080"/>
            <a:chOff x="7584449" y="237075"/>
            <a:chExt cx="1435522" cy="720080"/>
          </a:xfrm>
        </p:grpSpPr>
        <p:pic>
          <p:nvPicPr>
            <p:cNvPr id="22" name="Google Shape;2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4"/>
            <p:cNvSpPr/>
            <p:nvPr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">
  <p:cSld name="Title - Lef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67914" y="862554"/>
            <a:ext cx="70564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cap="none">
                <a:solidFill>
                  <a:srgbClr val="2F3A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5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29" name="Google Shape;29;p5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F3A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7584449" y="237075"/>
            <a:ext cx="1435522" cy="720080"/>
            <a:chOff x="7584449" y="237075"/>
            <a:chExt cx="1435522" cy="720080"/>
          </a:xfrm>
        </p:grpSpPr>
        <p:pic>
          <p:nvPicPr>
            <p:cNvPr id="33" name="Google Shape;3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5"/>
            <p:cNvSpPr/>
            <p:nvPr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Right (dark)">
  <p:cSld name="Title - Right (dark)">
    <p:bg>
      <p:bgPr>
        <a:solidFill>
          <a:srgbClr val="222A3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1630387" y="908720"/>
            <a:ext cx="7056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2B4E0"/>
              </a:buClr>
              <a:buSzPts val="1800"/>
              <a:buNone/>
              <a:defRPr sz="1800" cap="none">
                <a:solidFill>
                  <a:srgbClr val="72B4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cap="small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6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40" name="Google Shape;40;p6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79512" y="237075"/>
            <a:ext cx="1435522" cy="720080"/>
            <a:chOff x="179512" y="237075"/>
            <a:chExt cx="1435522" cy="720080"/>
          </a:xfrm>
        </p:grpSpPr>
        <p:pic>
          <p:nvPicPr>
            <p:cNvPr id="44" name="Google Shape;4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3407" y="421437"/>
              <a:ext cx="1258268" cy="347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627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ft (dark)">
  <p:cSld name="Title - Left (dark)">
    <p:bg>
      <p:bgPr>
        <a:solidFill>
          <a:srgbClr val="222A3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67914" y="908720"/>
            <a:ext cx="7056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2B4E0"/>
              </a:buClr>
              <a:buSzPts val="1800"/>
              <a:buNone/>
              <a:defRPr sz="1800" cap="none">
                <a:solidFill>
                  <a:srgbClr val="72B4E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7C0C1"/>
              </a:buClr>
              <a:buSzPts val="2800"/>
              <a:buNone/>
              <a:defRPr>
                <a:solidFill>
                  <a:srgbClr val="B7C0C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C0C1"/>
              </a:buClr>
              <a:buSzPts val="2400"/>
              <a:buNone/>
              <a:defRPr>
                <a:solidFill>
                  <a:srgbClr val="B7C0C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7C0C1"/>
              </a:buClr>
              <a:buSzPts val="2000"/>
              <a:buNone/>
              <a:defRPr>
                <a:solidFill>
                  <a:srgbClr val="B7C0C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cap="small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328166" y="6237312"/>
            <a:ext cx="439241" cy="439240"/>
            <a:chOff x="186858" y="6096003"/>
            <a:chExt cx="580550" cy="580549"/>
          </a:xfrm>
        </p:grpSpPr>
        <p:sp>
          <p:nvSpPr>
            <p:cNvPr id="51" name="Google Shape;51;p7"/>
            <p:cNvSpPr/>
            <p:nvPr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rgbClr val="BFBFBF">
                <a:alpha val="2431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3407" y="421437"/>
              <a:ext cx="1258268" cy="347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7"/>
            <p:cNvSpPr/>
            <p:nvPr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627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">
  <p:cSld name="Dark">
    <p:bg>
      <p:bgPr>
        <a:solidFill>
          <a:srgbClr val="222A3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r="18500" b="19390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46"/>
              </a:buClr>
              <a:buSzPts val="3200"/>
              <a:buFont typeface="Open Sans"/>
              <a:buNone/>
              <a:defRPr sz="3200" b="1" i="0" u="none" strike="noStrike" cap="none">
                <a:solidFill>
                  <a:srgbClr val="2F3A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B7F8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B7F8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B7F8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7F8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B7F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Copyright Showeet.com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63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1639461" y="2574491"/>
            <a:ext cx="586508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lang="en-US" sz="4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 creative templates, charts, diagrams and maps for your outstanding presentations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4930" y="341033"/>
            <a:ext cx="2914141" cy="8047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sldNum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1" name="Google Shape;71;p1"/>
          <p:cNvSpPr/>
          <p:nvPr/>
        </p:nvSpPr>
        <p:spPr>
          <a:xfrm>
            <a:off x="1475656" y="1700808"/>
            <a:ext cx="6264696" cy="1296144"/>
          </a:xfrm>
          <a:prstGeom prst="rect">
            <a:avLst/>
          </a:prstGeom>
          <a:solidFill>
            <a:srgbClr val="FFA809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CF02_Sintesis</a:t>
            </a:r>
            <a:endParaRPr sz="20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78;p12">
            <a:extLst>
              <a:ext uri="{FF2B5EF4-FFF2-40B4-BE49-F238E27FC236}">
                <a16:creationId xmlns:a16="http://schemas.microsoft.com/office/drawing/2014/main" id="{0041CE52-6FF9-CD46-ADCD-C4F93793410E}"/>
              </a:ext>
            </a:extLst>
          </p:cNvPr>
          <p:cNvSpPr txBox="1"/>
          <p:nvPr/>
        </p:nvSpPr>
        <p:spPr>
          <a:xfrm>
            <a:off x="1475656" y="5789965"/>
            <a:ext cx="6585858" cy="523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Indicaciones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diapositivas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La 2 con la imagen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quedar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3 de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editables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37958B-6637-C74F-AE13-39B252B2D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ACAB02-3300-7D4E-9E6E-BBB30F1F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99" y="0"/>
            <a:ext cx="832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DEEF17-9EC4-304D-A168-DDCBDE0A3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0C5A18B-31AA-064E-8702-DA7BA81EE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23336"/>
              </p:ext>
            </p:extLst>
          </p:nvPr>
        </p:nvGraphicFramePr>
        <p:xfrm>
          <a:off x="457200" y="1425575"/>
          <a:ext cx="8229600" cy="4007291"/>
        </p:xfrm>
        <a:graphic>
          <a:graphicData uri="http://schemas.openxmlformats.org/drawingml/2006/table">
            <a:tbl>
              <a:tblPr>
                <a:tableStyleId>{CD99E442-9718-4DC5-B813-3B24266FC05F}</a:tableStyleId>
              </a:tblPr>
              <a:tblGrid>
                <a:gridCol w="1129647">
                  <a:extLst>
                    <a:ext uri="{9D8B030D-6E8A-4147-A177-3AD203B41FA5}">
                      <a16:colId xmlns:a16="http://schemas.microsoft.com/office/drawing/2014/main" val="3409353721"/>
                    </a:ext>
                  </a:extLst>
                </a:gridCol>
                <a:gridCol w="660163">
                  <a:extLst>
                    <a:ext uri="{9D8B030D-6E8A-4147-A177-3AD203B41FA5}">
                      <a16:colId xmlns:a16="http://schemas.microsoft.com/office/drawing/2014/main" val="4202640613"/>
                    </a:ext>
                  </a:extLst>
                </a:gridCol>
                <a:gridCol w="1038314">
                  <a:extLst>
                    <a:ext uri="{9D8B030D-6E8A-4147-A177-3AD203B41FA5}">
                      <a16:colId xmlns:a16="http://schemas.microsoft.com/office/drawing/2014/main" val="4084977932"/>
                    </a:ext>
                  </a:extLst>
                </a:gridCol>
                <a:gridCol w="1038314">
                  <a:extLst>
                    <a:ext uri="{9D8B030D-6E8A-4147-A177-3AD203B41FA5}">
                      <a16:colId xmlns:a16="http://schemas.microsoft.com/office/drawing/2014/main" val="2790936433"/>
                    </a:ext>
                  </a:extLst>
                </a:gridCol>
                <a:gridCol w="1038314">
                  <a:extLst>
                    <a:ext uri="{9D8B030D-6E8A-4147-A177-3AD203B41FA5}">
                      <a16:colId xmlns:a16="http://schemas.microsoft.com/office/drawing/2014/main" val="260456350"/>
                    </a:ext>
                  </a:extLst>
                </a:gridCol>
                <a:gridCol w="858852">
                  <a:extLst>
                    <a:ext uri="{9D8B030D-6E8A-4147-A177-3AD203B41FA5}">
                      <a16:colId xmlns:a16="http://schemas.microsoft.com/office/drawing/2014/main" val="3765259740"/>
                    </a:ext>
                  </a:extLst>
                </a:gridCol>
                <a:gridCol w="860455">
                  <a:extLst>
                    <a:ext uri="{9D8B030D-6E8A-4147-A177-3AD203B41FA5}">
                      <a16:colId xmlns:a16="http://schemas.microsoft.com/office/drawing/2014/main" val="3011097396"/>
                    </a:ext>
                  </a:extLst>
                </a:gridCol>
                <a:gridCol w="629718">
                  <a:extLst>
                    <a:ext uri="{9D8B030D-6E8A-4147-A177-3AD203B41FA5}">
                      <a16:colId xmlns:a16="http://schemas.microsoft.com/office/drawing/2014/main" val="3448750170"/>
                    </a:ext>
                  </a:extLst>
                </a:gridCol>
                <a:gridCol w="557613">
                  <a:extLst>
                    <a:ext uri="{9D8B030D-6E8A-4147-A177-3AD203B41FA5}">
                      <a16:colId xmlns:a16="http://schemas.microsoft.com/office/drawing/2014/main" val="1058143017"/>
                    </a:ext>
                  </a:extLst>
                </a:gridCol>
                <a:gridCol w="418210">
                  <a:extLst>
                    <a:ext uri="{9D8B030D-6E8A-4147-A177-3AD203B41FA5}">
                      <a16:colId xmlns:a16="http://schemas.microsoft.com/office/drawing/2014/main" val="2634318296"/>
                    </a:ext>
                  </a:extLst>
                </a:gridCol>
              </a:tblGrid>
              <a:tr h="92345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Control de amenazas</a:t>
                      </a:r>
                      <a:endParaRPr lang="es-CO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600" u="none" strike="noStrike" dirty="0">
                          <a:effectLst/>
                        </a:rPr>
                        <a:t>Protocolos de comunicación IOT:</a:t>
                      </a:r>
                      <a:br>
                        <a:rPr lang="es-CO" sz="600" u="none" strike="noStrike" dirty="0">
                          <a:effectLst/>
                        </a:rPr>
                      </a:br>
                      <a:br>
                        <a:rPr lang="es-CO" sz="600" u="none" strike="noStrike" dirty="0">
                          <a:effectLst/>
                        </a:rPr>
                      </a:b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600" u="none" strike="noStrike" dirty="0">
                          <a:effectLst/>
                        </a:rPr>
                        <a:t>Son descripciones formales de formatos y reglas de mensajes digitales.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>
                          <a:effectLst/>
                        </a:rPr>
                        <a:t>MQTT</a:t>
                      </a:r>
                      <a:br>
                        <a:rPr lang="es-CO" sz="600" u="none" strike="noStrike">
                          <a:effectLst/>
                        </a:rPr>
                      </a:br>
                      <a:br>
                        <a:rPr lang="es-CO" sz="600" u="none" strike="noStrike">
                          <a:effectLst/>
                        </a:rPr>
                      </a:br>
                      <a:endParaRPr lang="es-CO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 dirty="0">
                          <a:effectLst/>
                        </a:rPr>
                        <a:t>Sus </a:t>
                      </a:r>
                      <a:r>
                        <a:rPr lang="es-CO" sz="600" u="none" strike="noStrike" dirty="0" err="1">
                          <a:effectLst/>
                        </a:rPr>
                        <a:t>siglasMessage</a:t>
                      </a:r>
                      <a:r>
                        <a:rPr lang="es-CO" sz="600" u="none" strike="noStrike" dirty="0">
                          <a:effectLst/>
                        </a:rPr>
                        <a:t> </a:t>
                      </a:r>
                      <a:r>
                        <a:rPr lang="es-CO" sz="600" u="none" strike="noStrike" dirty="0" err="1">
                          <a:effectLst/>
                        </a:rPr>
                        <a:t>Queuing</a:t>
                      </a:r>
                      <a:r>
                        <a:rPr lang="es-CO" sz="600" u="none" strike="noStrike" dirty="0">
                          <a:effectLst/>
                        </a:rPr>
                        <a:t> </a:t>
                      </a:r>
                      <a:r>
                        <a:rPr lang="es-CO" sz="600" u="none" strike="noStrike" dirty="0" err="1">
                          <a:effectLst/>
                        </a:rPr>
                        <a:t>Telemetry</a:t>
                      </a:r>
                      <a:r>
                        <a:rPr lang="es-CO" sz="600" u="none" strike="noStrike" dirty="0">
                          <a:effectLst/>
                        </a:rPr>
                        <a:t> </a:t>
                      </a:r>
                      <a:r>
                        <a:rPr lang="es-CO" sz="600" u="none" strike="noStrike" dirty="0" err="1">
                          <a:effectLst/>
                        </a:rPr>
                        <a:t>Transport</a:t>
                      </a:r>
                      <a:r>
                        <a:rPr lang="es-CO" sz="600" u="none" strike="noStrike" dirty="0">
                          <a:effectLst/>
                        </a:rPr>
                        <a:t>, es un protocolo muy sencillo usado para para transmitir mensajes cortos provenientes de cualquier dispositivo, desde o hacia una red de sensores / actuadores.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Versiones de MQTT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·MQTT v3.1.0,</a:t>
                      </a:r>
                      <a:r>
                        <a:rPr lang="es-CO" sz="900" u="none" strike="noStrike" dirty="0">
                          <a:effectLst/>
                        </a:rPr>
                        <a:t> 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700" u="none" strike="noStrike" dirty="0">
                          <a:effectLst/>
                        </a:rPr>
                        <a:t>·MQTT v3.1.1 - en uso común,</a:t>
                      </a:r>
                      <a:r>
                        <a:rPr lang="es-CO" sz="900" u="none" strike="noStrike" dirty="0">
                          <a:effectLst/>
                        </a:rPr>
                        <a:t> 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700" u="none" strike="noStrike" dirty="0">
                          <a:effectLst/>
                        </a:rPr>
                        <a:t>·MQTT v4 uso limitado</a:t>
                      </a:r>
                      <a:r>
                        <a:rPr lang="es-CO" sz="900" u="none" strike="noStrike" dirty="0">
                          <a:effectLst/>
                        </a:rPr>
                        <a:t> </a:t>
                      </a:r>
                      <a:r>
                        <a:rPr lang="es-CO" sz="700" u="none" strike="noStrike" dirty="0">
                          <a:effectLst/>
                        </a:rPr>
                        <a:t>·MQTT SN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extLst>
                  <a:ext uri="{0D108BD9-81ED-4DB2-BD59-A6C34878D82A}">
                    <a16:rowId xmlns:a16="http://schemas.microsoft.com/office/drawing/2014/main" val="2486564218"/>
                  </a:ext>
                </a:extLst>
              </a:tr>
              <a:tr h="73333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Mensaje MQTT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La misión de este </a:t>
                      </a:r>
                      <a:r>
                        <a:rPr lang="es-CO" sz="700" i="1" u="none" strike="noStrike" dirty="0" err="1">
                          <a:effectLst/>
                        </a:rPr>
                        <a:t>broker</a:t>
                      </a:r>
                      <a:r>
                        <a:rPr lang="es-CO" sz="700" u="none" strike="noStrike" dirty="0">
                          <a:effectLst/>
                        </a:rPr>
                        <a:t> es tener almacenado información de clientes y usuarios emisores y consumidores.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Estructura de mensajes.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Cabecera fija, opcional y útil. </a:t>
                      </a:r>
                      <a:endParaRPr lang="es-CO" sz="6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extLst>
                  <a:ext uri="{0D108BD9-81ED-4DB2-BD59-A6C34878D82A}">
                    <a16:rowId xmlns:a16="http://schemas.microsoft.com/office/drawing/2014/main" val="3193997765"/>
                  </a:ext>
                </a:extLst>
              </a:tr>
              <a:tr h="61789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Seguridad en MQTT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 dirty="0">
                          <a:effectLst/>
                        </a:rPr>
                        <a:t>Hace referencia a asegurar que la comunicación entre clientes solo se realice entre ellos y nadie más que esté autorizado.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Niveles de seguridad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I</a:t>
                      </a:r>
                      <a:r>
                        <a:rPr lang="es-CO" sz="700" u="none" strike="noStrike" dirty="0">
                          <a:effectLst/>
                        </a:rPr>
                        <a:t>dentidad, autenticación y autorizació</a:t>
                      </a:r>
                      <a:r>
                        <a:rPr lang="es-CO" sz="800" u="none" strike="noStrike" dirty="0">
                          <a:effectLst/>
                        </a:rPr>
                        <a:t>n.</a:t>
                      </a:r>
                      <a:endParaRPr lang="es-CO" sz="8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700" u="none" strike="noStrike">
                          <a:effectLst/>
                        </a:rPr>
                        <a:t>MQTT + TLS /SSL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>
                          <a:effectLst/>
                        </a:rPr>
                        <a:t>Fases de encriptación.</a:t>
                      </a:r>
                      <a:endParaRPr lang="es-CO" sz="600" b="1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600" u="none" strike="noStrike">
                          <a:effectLst/>
                        </a:rPr>
                        <a:t>Clave pública</a:t>
                      </a:r>
                      <a:r>
                        <a:rPr lang="es-CO" sz="700" u="none" strike="noStrike">
                          <a:effectLst/>
                        </a:rPr>
                        <a:t> Clave privada</a:t>
                      </a:r>
                      <a:endParaRPr lang="es-CO" sz="600" b="1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extLst>
                  <a:ext uri="{0D108BD9-81ED-4DB2-BD59-A6C34878D82A}">
                    <a16:rowId xmlns:a16="http://schemas.microsoft.com/office/drawing/2014/main" val="882675865"/>
                  </a:ext>
                </a:extLst>
              </a:tr>
              <a:tr h="244444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Atributos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Cliente ID, usuario y contraseña.</a:t>
                      </a:r>
                      <a:endParaRPr lang="es-CO" sz="700" b="0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88039"/>
                  </a:ext>
                </a:extLst>
              </a:tr>
              <a:tr h="85555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600" u="none" strike="noStrike">
                          <a:effectLst/>
                        </a:rPr>
                        <a:t>MOSQUITTO</a:t>
                      </a:r>
                      <a:endParaRPr lang="es-CO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Servidor de mensajes de código abierto.</a:t>
                      </a:r>
                      <a:endParaRPr lang="es-CO" sz="600" b="1" i="0" u="none" strike="noStrike" dirty="0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>
                          <a:effectLst/>
                        </a:rPr>
                        <a:t>MOSQUITO con TLS y SSL</a:t>
                      </a:r>
                      <a:endParaRPr lang="es-CO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S</a:t>
                      </a:r>
                      <a:r>
                        <a:rPr lang="es-CO" sz="600" u="none" strike="noStrike" dirty="0">
                          <a:effectLst/>
                        </a:rPr>
                        <a:t>on protocolos criptográficos que son usados para asegurar que las comunicaciones web se realicen con integralidad, seguridad y resistencia contra manipulación no autorizada.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700" u="none" strike="noStrike" dirty="0">
                          <a:effectLst/>
                        </a:rPr>
                        <a:t>El </a:t>
                      </a:r>
                      <a:r>
                        <a:rPr lang="es-CO" sz="700" u="none" strike="noStrike" dirty="0" err="1">
                          <a:effectLst/>
                        </a:rPr>
                        <a:t>Transport</a:t>
                      </a:r>
                      <a:r>
                        <a:rPr lang="es-CO" sz="700" u="none" strike="noStrike" dirty="0">
                          <a:effectLst/>
                        </a:rPr>
                        <a:t> </a:t>
                      </a:r>
                      <a:r>
                        <a:rPr lang="es-CO" sz="700" u="none" strike="noStrike" dirty="0" err="1">
                          <a:effectLst/>
                        </a:rPr>
                        <a:t>Layer</a:t>
                      </a:r>
                      <a:r>
                        <a:rPr lang="es-CO" sz="700" u="none" strike="noStrike" dirty="0">
                          <a:effectLst/>
                        </a:rPr>
                        <a:t> Security (TLS )y </a:t>
                      </a:r>
                      <a:r>
                        <a:rPr lang="es-CO" sz="700" u="none" strike="noStrike" dirty="0" err="1">
                          <a:effectLst/>
                        </a:rPr>
                        <a:t>Secure</a:t>
                      </a:r>
                      <a:r>
                        <a:rPr lang="es-CO" sz="700" u="none" strike="noStrike" dirty="0">
                          <a:effectLst/>
                        </a:rPr>
                        <a:t> Sockets </a:t>
                      </a:r>
                      <a:r>
                        <a:rPr lang="es-CO" sz="700" u="none" strike="noStrike" dirty="0" err="1">
                          <a:effectLst/>
                        </a:rPr>
                        <a:t>Layer</a:t>
                      </a:r>
                      <a:r>
                        <a:rPr lang="es-CO" sz="700" u="none" strike="noStrike" dirty="0">
                          <a:effectLst/>
                        </a:rPr>
                        <a:t> (SSL) proveen un canal de transporte seguro entre un cliente y un servidor. </a:t>
                      </a:r>
                      <a:endParaRPr lang="es-CO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extLst>
                  <a:ext uri="{0D108BD9-81ED-4DB2-BD59-A6C34878D82A}">
                    <a16:rowId xmlns:a16="http://schemas.microsoft.com/office/drawing/2014/main" val="1313828599"/>
                  </a:ext>
                </a:extLst>
              </a:tr>
              <a:tr h="61110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600" u="none" strike="noStrike" dirty="0">
                          <a:effectLst/>
                        </a:rPr>
                        <a:t>Evaluación de seguridad </a:t>
                      </a:r>
                      <a:endParaRPr lang="es-CO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Fases </a:t>
                      </a:r>
                      <a:r>
                        <a:rPr lang="es-CO" sz="600" u="none" strike="noStrike" dirty="0">
                          <a:effectLst/>
                        </a:rPr>
                        <a:t>para evaluar la seguridad de una comunicación MQTT. </a:t>
                      </a:r>
                      <a:endParaRPr lang="es-CO" sz="800" b="1" i="0" u="none" strike="noStrike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Reconocimiento, planificación, ejecución y mantenimiento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>
                          <a:effectLst/>
                        </a:rPr>
                        <a:t> </a:t>
                      </a:r>
                      <a:endParaRPr lang="es-CO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600" u="none" strike="noStrike" dirty="0">
                          <a:effectLst/>
                        </a:rPr>
                        <a:t> </a:t>
                      </a:r>
                      <a:endParaRPr lang="es-CO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3" marR="5093" marT="5093" marB="0" anchor="b"/>
                </a:tc>
                <a:extLst>
                  <a:ext uri="{0D108BD9-81ED-4DB2-BD59-A6C34878D82A}">
                    <a16:rowId xmlns:a16="http://schemas.microsoft.com/office/drawing/2014/main" val="399409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720333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rgbClr val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301</Words>
  <Application>Microsoft Office PowerPoint</Application>
  <PresentationFormat>Presentación en pantalla 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Calibri</vt:lpstr>
      <vt:lpstr>Geo</vt:lpstr>
      <vt:lpstr>Times New Roman</vt:lpstr>
      <vt:lpstr>Arial</vt:lpstr>
      <vt:lpstr>Open Sans</vt:lpstr>
      <vt:lpstr>Showeet theme</vt:lpstr>
      <vt:lpstr>1_Blank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showeet.com</dc:creator>
  <cp:lastModifiedBy>JULIA ISABEL ROBERTO</cp:lastModifiedBy>
  <cp:revision>6</cp:revision>
  <dcterms:created xsi:type="dcterms:W3CDTF">2011-05-09T14:18:21Z</dcterms:created>
  <dcterms:modified xsi:type="dcterms:W3CDTF">2022-03-31T01:31:45Z</dcterms:modified>
</cp:coreProperties>
</file>