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3E6173-013C-46AA-833A-142C1F0D16AF}">
  <a:tblStyle styleId="{9B3E6173-013C-46AA-833A-142C1F0D16A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8" name="Google Shape;16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1" name="Google Shape;18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3" name="Google Shape;19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3" name="Google Shape;2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2" name="Google Shape;2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22" name="Google Shape;2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2" name="Google Shape;23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41" name="Google Shape;24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8" name="Google Shape;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0" name="Google Shape;1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9" name="Google Shape;1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p:nvPr>
            <p:ph idx="2" type="pic"/>
          </p:nvPr>
        </p:nvSpPr>
        <p:spPr>
          <a:xfrm>
            <a:off x="5183187" y="987425"/>
            <a:ext cx="6172199" cy="4873624"/>
          </a:xfrm>
          <a:prstGeom prst="rect">
            <a:avLst/>
          </a:prstGeom>
          <a:noFill/>
          <a:ln>
            <a:noFill/>
          </a:ln>
        </p:spPr>
      </p:sp>
      <p:sp>
        <p:nvSpPr>
          <p:cNvPr id="54" name="Google Shape;54;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shutterstock.com/es/image-photo/cleaners-clean-empty-office-space-photo-1791136307"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shutterstock.com/es/image-photo/welding-arm-on-automobile-production-line-732811756" TargetMode="External"/><Relationship Id="rId4" Type="http://schemas.openxmlformats.org/officeDocument/2006/relationships/hyperlink" Target="https://www.shutterstock.com/es/image-photo/couple-dealer-selling-cars-look-car-1496675348" TargetMode="External"/><Relationship Id="rId5" Type="http://schemas.openxmlformats.org/officeDocument/2006/relationships/hyperlink" Target="https://www.shutterstock.com/es/image-photo/caucasian-male-mechanic-repairs-car-garage-1937901727" TargetMode="External"/><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shutterstock.com/es/image-vector/global-business-expansion-open-company-branches-1996257029"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flaticon.es/icono-gratis/boton-circular_3388493?term=botones%20navegacion&amp;related_id=3388493" TargetMode="External"/><Relationship Id="rId4" Type="http://schemas.openxmlformats.org/officeDocument/2006/relationships/hyperlink" Target="https://image.flaticon.com/icons/png/512/553/553416.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shutterstock.com/es/image-vector/simple-vector-logo-business-company-happy-2089254070" TargetMode="External"/><Relationship Id="rId4" Type="http://schemas.openxmlformats.org/officeDocument/2006/relationships/hyperlink" Target="https://www.shutterstock.com/es/image-vector/chess-logo-illustration-queen-on-white-1730074714" TargetMode="External"/><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shutterstock.com/es/image-vector/number-font-template-set-numbers-logo-487132789" TargetMode="External"/><Relationship Id="rId4" Type="http://schemas.openxmlformats.org/officeDocument/2006/relationships/image" Target="../media/image15.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shutterstock.com/es/image-photo/double-exposure-success-businessman-working-office-500705074"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shutterstock.com/es/image-photo/technologist-doing-quality-control-apple-fruit-1937557255"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shutterstock.com/es/image-photo/counting-inventory-stockroom-106998704"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p:nvPr/>
        </p:nvSpPr>
        <p:spPr>
          <a:xfrm>
            <a:off x="2301833" y="1789292"/>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rPr b="0" i="0" lang="es-CO" sz="1800" u="none" cap="none" strike="noStrike">
                <a:solidFill>
                  <a:schemeClr val="lt1"/>
                </a:solidFill>
                <a:latin typeface="Arial"/>
                <a:ea typeface="Arial"/>
                <a:cs typeface="Arial"/>
                <a:sym typeface="Arial"/>
              </a:rPr>
              <a:t>PDF</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50"/>
              <a:buFont typeface="Arial"/>
              <a:buNone/>
            </a:pPr>
            <a:r>
              <a:rPr b="0" i="0" lang="es-CO" sz="1800" u="none" cap="none" strike="noStrike">
                <a:solidFill>
                  <a:schemeClr val="lt1"/>
                </a:solidFill>
                <a:latin typeface="Arial"/>
                <a:ea typeface="Arial"/>
                <a:cs typeface="Arial"/>
                <a:sym typeface="Arial"/>
              </a:rPr>
              <a:t>DI_CF03_1_Conceptos_empresas</a:t>
            </a:r>
            <a:endParaRPr b="0" i="0" sz="18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3" name="Google Shape;163;p20"/>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3"/>
              </a:rPr>
              <a:t>https://www.shutterstock.com/es/image-photo/cleaners-clean-empty-office-space-photo-1791136307</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0"/>
          <p:cNvSpPr/>
          <p:nvPr/>
        </p:nvSpPr>
        <p:spPr>
          <a:xfrm>
            <a:off x="265228" y="1322988"/>
            <a:ext cx="7776113" cy="4801270"/>
          </a:xfrm>
          <a:prstGeom prst="roundRect">
            <a:avLst>
              <a:gd fmla="val 16667" name="adj"/>
            </a:avLst>
          </a:prstGeom>
          <a:solidFill>
            <a:srgbClr val="F2F2F2"/>
          </a:solidFill>
          <a:ln>
            <a:noFill/>
          </a:ln>
        </p:spPr>
        <p:txBody>
          <a:bodyPr anchorCtr="0" anchor="t" bIns="45700" lIns="91425" spcFirstLastPara="1" rIns="91425" wrap="square" tIns="45700">
            <a:noAutofit/>
          </a:bodyPr>
          <a:lstStyle/>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CO" sz="1400" u="none" cap="none" strike="noStrike">
                <a:solidFill>
                  <a:srgbClr val="000000"/>
                </a:solidFill>
                <a:latin typeface="Arial"/>
                <a:ea typeface="Arial"/>
                <a:cs typeface="Arial"/>
                <a:sym typeface="Arial"/>
              </a:rPr>
              <a:t>Las empresas de </a:t>
            </a:r>
            <a:r>
              <a:rPr b="1" i="0" lang="es-CO" sz="1400" u="none" cap="none" strike="noStrike">
                <a:solidFill>
                  <a:srgbClr val="000000"/>
                </a:solidFill>
                <a:latin typeface="Arial"/>
                <a:ea typeface="Arial"/>
                <a:cs typeface="Arial"/>
                <a:sym typeface="Arial"/>
              </a:rPr>
              <a:t>servicios:</a:t>
            </a:r>
            <a:r>
              <a:rPr b="0" i="0" lang="es-CO" sz="1400" u="none" cap="none" strike="noStrike">
                <a:solidFill>
                  <a:srgbClr val="000000"/>
                </a:solidFill>
                <a:latin typeface="Arial"/>
                <a:ea typeface="Arial"/>
                <a:cs typeface="Arial"/>
                <a:sym typeface="Arial"/>
              </a:rPr>
              <a:t> son aquellas que venden servicios intangibles.</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65" name="Google Shape;165;p20"/>
          <p:cNvPicPr preferRelativeResize="0"/>
          <p:nvPr/>
        </p:nvPicPr>
        <p:blipFill rotWithShape="1">
          <a:blip r:embed="rId4">
            <a:alphaModFix/>
          </a:blip>
          <a:srcRect b="0" l="0" r="0" t="0"/>
          <a:stretch/>
        </p:blipFill>
        <p:spPr>
          <a:xfrm>
            <a:off x="1825524" y="2477961"/>
            <a:ext cx="4194275" cy="2516564"/>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2" name="Google Shape;172;p21"/>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3"/>
              </a:rPr>
              <a:t>https://www.shutterstock.com/es/image-photo/welding-arm-on-automobile-production-line-732811756</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4"/>
              </a:rPr>
              <a:t>https://www.shutterstock.com/es/image-photo/couple-dealer-selling-cars-look-car-1496675348</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5"/>
              </a:rPr>
              <a:t>https://www.shutterstock.com/es/image-photo/caucasian-male-mechanic-repairs-car-garage-1937901727</a:t>
            </a:r>
            <a:endParaRPr b="0" i="0" sz="1000" u="none" cap="none" strike="noStrike">
              <a:solidFill>
                <a:srgbClr val="000000"/>
              </a:solidFill>
              <a:latin typeface="Arial"/>
              <a:ea typeface="Arial"/>
              <a:cs typeface="Arial"/>
              <a:sym typeface="Arial"/>
            </a:endParaRPr>
          </a:p>
        </p:txBody>
      </p:sp>
      <p:sp>
        <p:nvSpPr>
          <p:cNvPr id="173" name="Google Shape;173;p21"/>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74" name="Google Shape;174;p21"/>
          <p:cNvSpPr/>
          <p:nvPr/>
        </p:nvSpPr>
        <p:spPr>
          <a:xfrm>
            <a:off x="277162" y="742949"/>
            <a:ext cx="7101285" cy="5272953"/>
          </a:xfrm>
          <a:prstGeom prst="roundRect">
            <a:avLst>
              <a:gd fmla="val 16667" name="adj"/>
            </a:avLst>
          </a:prstGeom>
          <a:solidFill>
            <a:srgbClr val="FFC000"/>
          </a:solidFill>
          <a:ln cap="flat" cmpd="sng" w="9525">
            <a:solidFill>
              <a:srgbClr val="F2F2F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21"/>
          <p:cNvSpPr/>
          <p:nvPr/>
        </p:nvSpPr>
        <p:spPr>
          <a:xfrm>
            <a:off x="579120" y="1122248"/>
            <a:ext cx="6248400" cy="1834312"/>
          </a:xfrm>
          <a:prstGeom prst="roundRect">
            <a:avLst>
              <a:gd fmla="val 16667" name="adj"/>
            </a:avLst>
          </a:prstGeom>
          <a:solidFill>
            <a:srgbClr val="FFC000"/>
          </a:solid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Ejemplo de lo anterior es Sofasa, una empresa dedicada a la producción de vehículos, por tanto es una empresa </a:t>
            </a:r>
            <a:r>
              <a:rPr b="1" i="0" lang="es-CO" sz="1200" u="none" cap="none" strike="noStrike">
                <a:solidFill>
                  <a:srgbClr val="000000"/>
                </a:solidFill>
                <a:latin typeface="Arial"/>
                <a:ea typeface="Arial"/>
                <a:cs typeface="Arial"/>
                <a:sym typeface="Arial"/>
              </a:rPr>
              <a:t>industrial. </a:t>
            </a:r>
            <a:r>
              <a:rPr b="0" i="0" lang="es-CO" sz="1200" u="none" cap="none" strike="noStrike">
                <a:solidFill>
                  <a:srgbClr val="000000"/>
                </a:solidFill>
                <a:latin typeface="Arial"/>
                <a:ea typeface="Arial"/>
                <a:cs typeface="Arial"/>
                <a:sym typeface="Arial"/>
              </a:rPr>
              <a:t>Vehículos al volante es una organización dedicada a la venta de estos carros por ello, es una empresa </a:t>
            </a:r>
            <a:r>
              <a:rPr b="1" i="0" lang="es-CO" sz="1200" u="none" cap="none" strike="noStrike">
                <a:solidFill>
                  <a:srgbClr val="000000"/>
                </a:solidFill>
                <a:latin typeface="Arial"/>
                <a:ea typeface="Arial"/>
                <a:cs typeface="Arial"/>
                <a:sym typeface="Arial"/>
              </a:rPr>
              <a:t>comercial</a:t>
            </a:r>
            <a:r>
              <a:rPr b="0" i="0" lang="es-CO" sz="1200" u="none" cap="none" strike="noStrike">
                <a:solidFill>
                  <a:srgbClr val="000000"/>
                </a:solidFill>
                <a:latin typeface="Arial"/>
                <a:ea typeface="Arial"/>
                <a:cs typeface="Arial"/>
                <a:sym typeface="Arial"/>
              </a:rPr>
              <a:t> y el taller de vehículos al Volante que tiene por función brindar mantenimiento a los vehículos es una empresa de </a:t>
            </a:r>
            <a:r>
              <a:rPr b="1" i="0" lang="es-CO" sz="1200" u="none" cap="none" strike="noStrike">
                <a:solidFill>
                  <a:srgbClr val="000000"/>
                </a:solidFill>
                <a:latin typeface="Arial"/>
                <a:ea typeface="Arial"/>
                <a:cs typeface="Arial"/>
                <a:sym typeface="Arial"/>
              </a:rPr>
              <a:t>servicios.</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76" name="Google Shape;176;p21"/>
          <p:cNvPicPr preferRelativeResize="0"/>
          <p:nvPr/>
        </p:nvPicPr>
        <p:blipFill rotWithShape="1">
          <a:blip r:embed="rId6">
            <a:alphaModFix/>
          </a:blip>
          <a:srcRect b="0" l="0" r="0" t="0"/>
          <a:stretch/>
        </p:blipFill>
        <p:spPr>
          <a:xfrm>
            <a:off x="708660" y="2399775"/>
            <a:ext cx="2623894" cy="1198245"/>
          </a:xfrm>
          <a:prstGeom prst="rect">
            <a:avLst/>
          </a:prstGeom>
          <a:noFill/>
          <a:ln>
            <a:noFill/>
          </a:ln>
        </p:spPr>
      </p:pic>
      <p:pic>
        <p:nvPicPr>
          <p:cNvPr id="177" name="Google Shape;177;p21"/>
          <p:cNvPicPr preferRelativeResize="0"/>
          <p:nvPr/>
        </p:nvPicPr>
        <p:blipFill rotWithShape="1">
          <a:blip r:embed="rId7">
            <a:alphaModFix/>
          </a:blip>
          <a:srcRect b="0" l="0" r="0" t="0"/>
          <a:stretch/>
        </p:blipFill>
        <p:spPr>
          <a:xfrm>
            <a:off x="4133276" y="2362303"/>
            <a:ext cx="2103511" cy="1612692"/>
          </a:xfrm>
          <a:prstGeom prst="rect">
            <a:avLst/>
          </a:prstGeom>
          <a:noFill/>
          <a:ln>
            <a:noFill/>
          </a:ln>
        </p:spPr>
      </p:pic>
      <p:pic>
        <p:nvPicPr>
          <p:cNvPr id="178" name="Google Shape;178;p21"/>
          <p:cNvPicPr preferRelativeResize="0"/>
          <p:nvPr/>
        </p:nvPicPr>
        <p:blipFill rotWithShape="1">
          <a:blip r:embed="rId8">
            <a:alphaModFix/>
          </a:blip>
          <a:srcRect b="0" l="0" r="0" t="0"/>
          <a:stretch/>
        </p:blipFill>
        <p:spPr>
          <a:xfrm>
            <a:off x="2279549" y="4125499"/>
            <a:ext cx="2485570" cy="1739899"/>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4" name="Google Shape;184;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5" name="Google Shape;185;p22"/>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CO" sz="1200" u="none" cap="none" strike="noStrike">
                <a:solidFill>
                  <a:schemeClr val="dk1"/>
                </a:solidFill>
                <a:latin typeface="Arial"/>
                <a:ea typeface="Arial"/>
                <a:cs typeface="Arial"/>
                <a:sym typeface="Arial"/>
              </a:rPr>
              <a:t>La tabla se encuentra con los textos editables en la carpeta Tablas / Clasificacion_empresas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86" name="Google Shape;186;p22"/>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87" name="Google Shape;187;p22"/>
          <p:cNvSpPr/>
          <p:nvPr/>
        </p:nvSpPr>
        <p:spPr>
          <a:xfrm>
            <a:off x="215593" y="865467"/>
            <a:ext cx="7927508" cy="173889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CO" sz="1200" u="none" cap="none" strike="noStrike">
                <a:solidFill>
                  <a:srgbClr val="000000"/>
                </a:solidFill>
                <a:latin typeface="Arial"/>
                <a:ea typeface="Arial"/>
                <a:cs typeface="Arial"/>
                <a:sym typeface="Arial"/>
              </a:rPr>
              <a:t>Hasta la Ley 905 de 2004, el tamaño de las empresas colombianas se definía a partir del monto de los activos (todo aquello que tiene la empresa) y el número de empleados; sin embargo, con la cada vez mayor participación en la economía colombiana de las multinacionales, las </a:t>
            </a:r>
            <a:r>
              <a:rPr b="0" i="1" lang="es-CO" sz="1200" u="none" cap="none" strike="noStrike">
                <a:solidFill>
                  <a:srgbClr val="000000"/>
                </a:solidFill>
                <a:latin typeface="Arial"/>
                <a:ea typeface="Arial"/>
                <a:cs typeface="Arial"/>
                <a:sym typeface="Arial"/>
              </a:rPr>
              <a:t>startup </a:t>
            </a:r>
            <a:r>
              <a:rPr b="0" i="0" lang="es-CO" sz="1200" u="none" cap="none" strike="noStrike">
                <a:solidFill>
                  <a:srgbClr val="000000"/>
                </a:solidFill>
                <a:latin typeface="Arial"/>
                <a:ea typeface="Arial"/>
                <a:cs typeface="Arial"/>
                <a:sym typeface="Arial"/>
              </a:rPr>
              <a:t>(emprendimientos basados en innovación) y las empresas digitales y tecnológicas, en 2019 el Ministerio de Comercio, Industria y Turismo de Colombia clasificó las empresas según su actividad económica y la relación con los </a:t>
            </a:r>
            <a:r>
              <a:rPr b="1" i="0" lang="es-CO" sz="1200" u="none" cap="none" strike="noStrike">
                <a:solidFill>
                  <a:srgbClr val="000000"/>
                </a:solidFill>
                <a:latin typeface="Arial"/>
                <a:ea typeface="Arial"/>
                <a:cs typeface="Arial"/>
                <a:sym typeface="Arial"/>
              </a:rPr>
              <a:t>ingresos </a:t>
            </a:r>
            <a:r>
              <a:rPr b="0" i="0" lang="es-CO" sz="1200" u="none" cap="none" strike="noStrike">
                <a:solidFill>
                  <a:srgbClr val="000000"/>
                </a:solidFill>
                <a:latin typeface="Arial"/>
                <a:ea typeface="Arial"/>
                <a:cs typeface="Arial"/>
                <a:sym typeface="Arial"/>
              </a:rPr>
              <a:t>obtenidos en el desempeño de su actividad económica, lo cual constituye una perspectiva más acorde con el desarrollo actual del mercado, en la tabla que se expone a continuación se muestra cómo se establece este lineamiento:</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188" name="Google Shape;188;p22"/>
          <p:cNvSpPr txBox="1"/>
          <p:nvPr/>
        </p:nvSpPr>
        <p:spPr>
          <a:xfrm>
            <a:off x="1097281" y="366363"/>
            <a:ext cx="5821680" cy="410841"/>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CO" sz="1800" u="none" cap="none" strike="noStrike">
                <a:solidFill>
                  <a:srgbClr val="000000"/>
                </a:solidFill>
                <a:latin typeface="Arial"/>
                <a:ea typeface="Arial"/>
                <a:cs typeface="Arial"/>
                <a:sym typeface="Arial"/>
              </a:rPr>
              <a:t>6. Clasificación según el tamaño de la empresa</a:t>
            </a:r>
            <a:endParaRPr b="0" i="0" sz="2400" u="none" cap="none" strike="noStrike">
              <a:solidFill>
                <a:srgbClr val="002060"/>
              </a:solidFill>
              <a:latin typeface="Arial"/>
              <a:ea typeface="Arial"/>
              <a:cs typeface="Arial"/>
              <a:sym typeface="Arial"/>
            </a:endParaRPr>
          </a:p>
        </p:txBody>
      </p:sp>
      <p:graphicFrame>
        <p:nvGraphicFramePr>
          <p:cNvPr id="189" name="Google Shape;189;p22"/>
          <p:cNvGraphicFramePr/>
          <p:nvPr/>
        </p:nvGraphicFramePr>
        <p:xfrm>
          <a:off x="493472" y="2754971"/>
          <a:ext cx="3000000" cy="3000000"/>
        </p:xfrm>
        <a:graphic>
          <a:graphicData uri="http://schemas.openxmlformats.org/drawingml/2006/table">
            <a:tbl>
              <a:tblPr>
                <a:noFill/>
                <a:tableStyleId>{9B3E6173-013C-46AA-833A-142C1F0D16AF}</a:tableStyleId>
              </a:tblPr>
              <a:tblGrid>
                <a:gridCol w="1193700"/>
                <a:gridCol w="2012275"/>
                <a:gridCol w="1785900"/>
                <a:gridCol w="2037425"/>
              </a:tblGrid>
              <a:tr h="208475">
                <a:tc>
                  <a:txBody>
                    <a:bodyPr/>
                    <a:lstStyle/>
                    <a:p>
                      <a:pPr indent="0" lvl="0" marL="0" marR="0" rtl="0" algn="ctr">
                        <a:lnSpc>
                          <a:spcPct val="115000"/>
                        </a:lnSpc>
                        <a:spcBef>
                          <a:spcPts val="0"/>
                        </a:spcBef>
                        <a:spcAft>
                          <a:spcPts val="0"/>
                        </a:spcAft>
                        <a:buNone/>
                      </a:pPr>
                      <a:r>
                        <a:rPr b="1" lang="es-CO" sz="900" u="none" cap="none" strike="noStrike">
                          <a:solidFill>
                            <a:srgbClr val="000000"/>
                          </a:solidFill>
                          <a:latin typeface="Arial"/>
                          <a:ea typeface="Arial"/>
                          <a:cs typeface="Arial"/>
                          <a:sym typeface="Arial"/>
                        </a:rPr>
                        <a:t>Clasificación</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s-CO" sz="900" u="none" cap="none" strike="noStrike">
                          <a:solidFill>
                            <a:srgbClr val="000000"/>
                          </a:solidFill>
                          <a:latin typeface="Arial"/>
                          <a:ea typeface="Arial"/>
                          <a:cs typeface="Arial"/>
                          <a:sym typeface="Arial"/>
                        </a:rPr>
                        <a:t>Manufactura</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s-CO" sz="900" u="none" cap="none" strike="noStrike">
                          <a:solidFill>
                            <a:srgbClr val="000000"/>
                          </a:solidFill>
                          <a:latin typeface="Arial"/>
                          <a:ea typeface="Arial"/>
                          <a:cs typeface="Arial"/>
                          <a:sym typeface="Arial"/>
                        </a:rPr>
                        <a:t>Servicios</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s-CO" sz="900" u="none" cap="none" strike="noStrike">
                          <a:solidFill>
                            <a:srgbClr val="000000"/>
                          </a:solidFill>
                          <a:latin typeface="Arial"/>
                          <a:ea typeface="Arial"/>
                          <a:cs typeface="Arial"/>
                          <a:sym typeface="Arial"/>
                        </a:rPr>
                        <a:t>Comercio</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300">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Microempresas</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Hasta $895.488.252</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 Hasta $1.253.675.952</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Hasta $1.701.401.076 </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457300">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Pequeñas empresas</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$895.488.252 y hasta $7.790.629.980</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$1.253.675.952 y hasta $5.014.665.804</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$1.701.401.076 y hasta $16.387:172.784</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300">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Medianas empresas</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$7.790.629.980 y hasta $65.996.416.260</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$5.014.665.804 y hasta $18.357.224.136</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$16.387.172.784 y hasta $82.114.938.768 </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457300">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Grandes empresas</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$65.996.416.260</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$18.357.224.136</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s-CO" sz="900" u="none" cap="none" strike="noStrike">
                          <a:solidFill>
                            <a:srgbClr val="000000"/>
                          </a:solidFill>
                          <a:latin typeface="Arial"/>
                          <a:ea typeface="Arial"/>
                          <a:cs typeface="Arial"/>
                          <a:sym typeface="Arial"/>
                        </a:rPr>
                        <a:t>Superior a $82.114.938.768</a:t>
                      </a:r>
                      <a:endParaRPr sz="1100" u="none" cap="none" strike="noStrike">
                        <a:latin typeface="Arial"/>
                        <a:ea typeface="Arial"/>
                        <a:cs typeface="Arial"/>
                        <a:sym typeface="Arial"/>
                      </a:endParaRPr>
                    </a:p>
                  </a:txBody>
                  <a:tcPr marT="0" marB="0" marR="44450" marL="44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0" name="Google Shape;190;p22"/>
          <p:cNvSpPr/>
          <p:nvPr/>
        </p:nvSpPr>
        <p:spPr>
          <a:xfrm>
            <a:off x="2990850" y="304006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 name="Google Shape;196;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3"/>
              </a:rPr>
              <a:t>https://www.shutterstock.com/es/image-vector/global-business-expansion-open-company-branches-1996257029</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98" name="Google Shape;198;p23"/>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99" name="Google Shape;199;p23"/>
          <p:cNvSpPr/>
          <p:nvPr/>
        </p:nvSpPr>
        <p:spPr>
          <a:xfrm>
            <a:off x="238176" y="910123"/>
            <a:ext cx="7720522" cy="242523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s-CO" sz="1200" u="none" cap="none" strike="noStrike">
                <a:solidFill>
                  <a:srgbClr val="000000"/>
                </a:solidFill>
                <a:latin typeface="Arial"/>
                <a:ea typeface="Arial"/>
                <a:cs typeface="Arial"/>
                <a:sym typeface="Arial"/>
              </a:rPr>
              <a:t>Clasificación según su forma jurídica:</a:t>
            </a:r>
            <a:r>
              <a:rPr b="0" i="0" lang="es-CO" sz="1200" u="none" cap="none" strike="noStrike">
                <a:solidFill>
                  <a:srgbClr val="000000"/>
                </a:solidFill>
                <a:latin typeface="Arial"/>
                <a:ea typeface="Arial"/>
                <a:cs typeface="Arial"/>
                <a:sym typeface="Arial"/>
              </a:rPr>
              <a:t> en Colombia una persona puede desempeñar una actividad empresarial y matricular un establecimiento de comercio, en este caso se denominará persona natural o puede decidir tener una empresa, lo cual si bien muestra una mayor estructura, lleva inmersas varias obligaciones legales y tributarias, en este segundo caso se denominará persona jurídica.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O"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s-CO" sz="1200" u="none" cap="none" strike="noStrike">
                <a:solidFill>
                  <a:srgbClr val="000000"/>
                </a:solidFill>
                <a:latin typeface="Arial"/>
                <a:ea typeface="Arial"/>
                <a:cs typeface="Arial"/>
                <a:sym typeface="Arial"/>
              </a:rPr>
              <a:t>Clasificación según su ámbito de actuación: </a:t>
            </a:r>
            <a:r>
              <a:rPr b="0" i="0" lang="es-CO" sz="1200" u="none" cap="none" strike="noStrike">
                <a:solidFill>
                  <a:srgbClr val="000000"/>
                </a:solidFill>
                <a:latin typeface="Arial"/>
                <a:ea typeface="Arial"/>
                <a:cs typeface="Arial"/>
                <a:sym typeface="Arial"/>
              </a:rPr>
              <a:t>el ámbito de actuación representa la cobertura geográfica donde una empresa tiene presencia. Para el caso colombiano, se denomina ámbito de actuación </a:t>
            </a:r>
            <a:r>
              <a:rPr b="1" i="0" lang="es-CO" sz="1200" u="none" cap="none" strike="noStrike">
                <a:solidFill>
                  <a:srgbClr val="000000"/>
                </a:solidFill>
                <a:latin typeface="Arial"/>
                <a:ea typeface="Arial"/>
                <a:cs typeface="Arial"/>
                <a:sym typeface="Arial"/>
              </a:rPr>
              <a:t>local</a:t>
            </a:r>
            <a:r>
              <a:rPr b="0" i="0" lang="es-CO" sz="1200" u="none" cap="none" strike="noStrike">
                <a:solidFill>
                  <a:srgbClr val="000000"/>
                </a:solidFill>
                <a:latin typeface="Arial"/>
                <a:ea typeface="Arial"/>
                <a:cs typeface="Arial"/>
                <a:sym typeface="Arial"/>
              </a:rPr>
              <a:t> si la empresa tiene un alcance municipal en el desarrollo de su actividad económica, </a:t>
            </a:r>
            <a:r>
              <a:rPr b="1" i="0" lang="es-CO" sz="1200" u="none" cap="none" strike="noStrike">
                <a:solidFill>
                  <a:srgbClr val="000000"/>
                </a:solidFill>
                <a:latin typeface="Arial"/>
                <a:ea typeface="Arial"/>
                <a:cs typeface="Arial"/>
                <a:sym typeface="Arial"/>
              </a:rPr>
              <a:t>regional</a:t>
            </a:r>
            <a:r>
              <a:rPr b="0" i="0" lang="es-CO" sz="1200" u="none" cap="none" strike="noStrike">
                <a:solidFill>
                  <a:srgbClr val="000000"/>
                </a:solidFill>
                <a:latin typeface="Arial"/>
                <a:ea typeface="Arial"/>
                <a:cs typeface="Arial"/>
                <a:sym typeface="Arial"/>
              </a:rPr>
              <a:t> si tiene un alcance departamental, </a:t>
            </a:r>
            <a:r>
              <a:rPr b="1" i="0" lang="es-CO" sz="1200" u="none" cap="none" strike="noStrike">
                <a:solidFill>
                  <a:srgbClr val="000000"/>
                </a:solidFill>
                <a:latin typeface="Arial"/>
                <a:ea typeface="Arial"/>
                <a:cs typeface="Arial"/>
                <a:sym typeface="Arial"/>
              </a:rPr>
              <a:t>naciona</a:t>
            </a:r>
            <a:r>
              <a:rPr b="0" i="0" lang="es-CO" sz="1200" u="none" cap="none" strike="noStrike">
                <a:solidFill>
                  <a:srgbClr val="000000"/>
                </a:solidFill>
                <a:latin typeface="Arial"/>
                <a:ea typeface="Arial"/>
                <a:cs typeface="Arial"/>
                <a:sym typeface="Arial"/>
              </a:rPr>
              <a:t>l si tiene alcance a nivel país o </a:t>
            </a:r>
            <a:r>
              <a:rPr b="1" i="0" lang="es-CO" sz="1200" u="none" cap="none" strike="noStrike">
                <a:solidFill>
                  <a:srgbClr val="000000"/>
                </a:solidFill>
                <a:latin typeface="Arial"/>
                <a:ea typeface="Arial"/>
                <a:cs typeface="Arial"/>
                <a:sym typeface="Arial"/>
              </a:rPr>
              <a:t>multinacional</a:t>
            </a:r>
            <a:r>
              <a:rPr b="0" i="0" lang="es-CO" sz="1200" u="none" cap="none" strike="noStrike">
                <a:solidFill>
                  <a:srgbClr val="000000"/>
                </a:solidFill>
                <a:latin typeface="Arial"/>
                <a:ea typeface="Arial"/>
                <a:cs typeface="Arial"/>
                <a:sym typeface="Arial"/>
              </a:rPr>
              <a:t> si opera en al menos dos países.</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pic>
        <p:nvPicPr>
          <p:cNvPr id="200" name="Google Shape;200;p23"/>
          <p:cNvPicPr preferRelativeResize="0"/>
          <p:nvPr/>
        </p:nvPicPr>
        <p:blipFill rotWithShape="1">
          <a:blip r:embed="rId4">
            <a:alphaModFix/>
          </a:blip>
          <a:srcRect b="0" l="0" r="0" t="0"/>
          <a:stretch/>
        </p:blipFill>
        <p:spPr>
          <a:xfrm>
            <a:off x="2627531" y="3058538"/>
            <a:ext cx="2771293" cy="1939905"/>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6" name="Google Shape;206;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Dar clic para ver la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sng" cap="none" strike="noStrike">
                <a:solidFill>
                  <a:schemeClr val="hlink"/>
                </a:solidFill>
                <a:latin typeface="Arial"/>
                <a:ea typeface="Arial"/>
                <a:cs typeface="Arial"/>
                <a:sym typeface="Arial"/>
                <a:hlinkClick r:id="rId3"/>
              </a:rPr>
              <a:t>Imagen botones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sng" cap="none" strike="noStrike">
                <a:solidFill>
                  <a:schemeClr val="hlink"/>
                </a:solidFill>
                <a:latin typeface="Arial"/>
                <a:ea typeface="Arial"/>
                <a:cs typeface="Arial"/>
                <a:sym typeface="Arial"/>
                <a:hlinkClick r:id="rId4"/>
              </a:rPr>
              <a:t>Imagen home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08" name="Google Shape;208;p24"/>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09" name="Google Shape;209;p24"/>
          <p:cNvSpPr/>
          <p:nvPr/>
        </p:nvSpPr>
        <p:spPr>
          <a:xfrm>
            <a:off x="325841" y="1681025"/>
            <a:ext cx="7720522" cy="2485742"/>
          </a:xfrm>
          <a:prstGeom prst="roundRect">
            <a:avLst>
              <a:gd fmla="val 16667" name="adj"/>
            </a:avLst>
          </a:prstGeom>
          <a:solidFill>
            <a:srgbClr val="F2F2F2"/>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CO" sz="1200" u="none" cap="none" strike="noStrike">
                <a:solidFill>
                  <a:srgbClr val="000000"/>
                </a:solidFill>
                <a:latin typeface="Arial"/>
                <a:ea typeface="Arial"/>
                <a:cs typeface="Arial"/>
                <a:sym typeface="Arial"/>
              </a:rPr>
              <a:t>Así entonces, si la empresa Taconcitos Ltda. desarrolla su actividad en el municipio de Medellín, su ámbito de actuación es local; ocho meses después abren cuatro tiendas en otros municipios ubicados en Antioquia, por tanto, su ámbito cambió a regional. Al cabo de un año logran abrir tres puntos de venta nuevos en Bogotá, Cali y Barranquilla, por tanto, ahora ya tienen alcance Nacional. En este sentido, cabe resaltar que este cambio en su ámbito de actuación implicará ajustes en el número de establecimientos que tiene matriculados en la DIAN.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O"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O" sz="1200" u="none" cap="none" strike="noStrike">
                <a:solidFill>
                  <a:srgbClr val="000000"/>
                </a:solidFill>
                <a:latin typeface="Arial"/>
                <a:ea typeface="Arial"/>
                <a:cs typeface="Arial"/>
                <a:sym typeface="Arial"/>
              </a:rPr>
              <a:t>Asimismo, la empresa deberá revisar si con dicha ampliación de mercado se generó un cambio en su tamaño, dado que al incursionar en nuevos mercados necesariamente implicará costos y gastos adicionales, que a su vez deberán verse reflejados en mayores ventas.</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5" name="Google Shape;215;p2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16" name="Google Shape;216;p25"/>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Dar clic para ver la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17" name="Google Shape;217;p25"/>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18" name="Google Shape;218;p25"/>
          <p:cNvSpPr/>
          <p:nvPr/>
        </p:nvSpPr>
        <p:spPr>
          <a:xfrm>
            <a:off x="490132" y="785371"/>
            <a:ext cx="7511261" cy="294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s-CO" sz="1200" u="none" cap="none" strike="noStrike">
                <a:solidFill>
                  <a:srgbClr val="000000"/>
                </a:solidFill>
                <a:latin typeface="Arial"/>
                <a:ea typeface="Arial"/>
                <a:cs typeface="Arial"/>
                <a:sym typeface="Arial"/>
              </a:rPr>
              <a:t>Clasificación según la composición del capital: </a:t>
            </a:r>
            <a:r>
              <a:rPr b="0" i="0" lang="es-CO" sz="1200" u="none" cap="none" strike="noStrike">
                <a:solidFill>
                  <a:srgbClr val="000000"/>
                </a:solidFill>
                <a:latin typeface="Arial"/>
                <a:ea typeface="Arial"/>
                <a:cs typeface="Arial"/>
                <a:sym typeface="Arial"/>
              </a:rPr>
              <a:t>una empresa será pública si su capital proviene del Estado, será privada si su capital procede de personas particulares y será mixto si la composición tiene componente público y privado.</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O"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O" sz="1200" u="none" cap="none" strike="noStrike">
                <a:solidFill>
                  <a:srgbClr val="000000"/>
                </a:solidFill>
                <a:latin typeface="Arial"/>
                <a:ea typeface="Arial"/>
                <a:cs typeface="Arial"/>
                <a:sym typeface="Arial"/>
              </a:rPr>
              <a:t>Es importante mencionar que cualquier cambio de la empresa, asociado a alguno de los elementos previamente mencionados, implica una actualización en el RUT (Registro Único Tributario), dado que dichas variaciones pueden tener implicaciones en el cambio de su objeto social, sus actividades económicas, e información relevante que impacte sus obligaciones tributarias (es decir, en términos de impuestos).</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19" name="Google Shape;219;p25"/>
          <p:cNvPicPr preferRelativeResize="0"/>
          <p:nvPr/>
        </p:nvPicPr>
        <p:blipFill rotWithShape="1">
          <a:blip r:embed="rId3">
            <a:alphaModFix/>
          </a:blip>
          <a:srcRect b="0" l="0" r="0" t="0"/>
          <a:stretch/>
        </p:blipFill>
        <p:spPr>
          <a:xfrm>
            <a:off x="2882536" y="3808654"/>
            <a:ext cx="3053443" cy="213741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5" name="Google Shape;225;p2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6" name="Google Shape;226;p26"/>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p:txBody>
      </p:sp>
      <p:sp>
        <p:nvSpPr>
          <p:cNvPr id="227" name="Google Shape;227;p26"/>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28" name="Google Shape;228;p26"/>
          <p:cNvSpPr txBox="1"/>
          <p:nvPr/>
        </p:nvSpPr>
        <p:spPr>
          <a:xfrm>
            <a:off x="2148690" y="766410"/>
            <a:ext cx="419414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1800" u="none" cap="none" strike="noStrike">
                <a:solidFill>
                  <a:srgbClr val="000000"/>
                </a:solidFill>
                <a:latin typeface="Arial"/>
                <a:ea typeface="Arial"/>
                <a:cs typeface="Arial"/>
                <a:sym typeface="Arial"/>
              </a:rPr>
              <a:t>7. Características de las empresas</a:t>
            </a:r>
            <a:endParaRPr b="0" i="0" sz="1800" u="none" cap="none" strike="noStrike">
              <a:solidFill>
                <a:srgbClr val="000000"/>
              </a:solidFill>
              <a:latin typeface="Arial"/>
              <a:ea typeface="Arial"/>
              <a:cs typeface="Arial"/>
              <a:sym typeface="Arial"/>
            </a:endParaRPr>
          </a:p>
        </p:txBody>
      </p:sp>
      <p:sp>
        <p:nvSpPr>
          <p:cNvPr id="229" name="Google Shape;229;p26"/>
          <p:cNvSpPr/>
          <p:nvPr/>
        </p:nvSpPr>
        <p:spPr>
          <a:xfrm>
            <a:off x="301173" y="971372"/>
            <a:ext cx="7664206" cy="386563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Como se mencionó previamente, las empresas se diferencian unas de otras principalmente por su actividad económica, su forma jurídica, el tamaño, su ámbito de actuación y la procedencia de capital; sin embargo, tienen características comunes, tales como: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Se convierten en herramientas para </a:t>
            </a:r>
            <a:r>
              <a:rPr b="1" i="0" lang="es-CO" sz="1200" u="none" cap="none" strike="noStrike">
                <a:solidFill>
                  <a:srgbClr val="000000"/>
                </a:solidFill>
                <a:latin typeface="Arial"/>
                <a:ea typeface="Arial"/>
                <a:cs typeface="Arial"/>
                <a:sym typeface="Arial"/>
              </a:rPr>
              <a:t>apalancar el desarrollo y crecimiento económico</a:t>
            </a:r>
            <a:r>
              <a:rPr b="0" i="0" lang="es-CO" sz="1200" u="none" cap="none" strike="noStrike">
                <a:solidFill>
                  <a:srgbClr val="000000"/>
                </a:solidFill>
                <a:latin typeface="Arial"/>
                <a:ea typeface="Arial"/>
                <a:cs typeface="Arial"/>
                <a:sym typeface="Arial"/>
              </a:rPr>
              <a:t> de la región donde hagan presencia, siempre y cuando ejerzan sus actividades de forma legal.</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Su finalidad general es </a:t>
            </a:r>
            <a:r>
              <a:rPr b="1" i="0" lang="es-CO" sz="1200" u="none" cap="none" strike="noStrike">
                <a:solidFill>
                  <a:srgbClr val="000000"/>
                </a:solidFill>
                <a:latin typeface="Arial"/>
                <a:ea typeface="Arial"/>
                <a:cs typeface="Arial"/>
                <a:sym typeface="Arial"/>
              </a:rPr>
              <a:t>obtener ganancias</a:t>
            </a:r>
            <a:r>
              <a:rPr b="0" i="0" lang="es-CO" sz="1200" u="none" cap="none" strike="noStrike">
                <a:solidFill>
                  <a:srgbClr val="000000"/>
                </a:solidFill>
                <a:latin typeface="Arial"/>
                <a:ea typeface="Arial"/>
                <a:cs typeface="Arial"/>
                <a:sym typeface="Arial"/>
              </a:rPr>
              <a:t>, con el fin de atender sus obligaciones y satisfacer las expectativas de sus propietarios.</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Desde el punto de vista social, </a:t>
            </a:r>
            <a:r>
              <a:rPr b="1" i="0" lang="es-CO" sz="1200" u="none" cap="none" strike="noStrike">
                <a:solidFill>
                  <a:srgbClr val="000000"/>
                </a:solidFill>
                <a:latin typeface="Arial"/>
                <a:ea typeface="Arial"/>
                <a:cs typeface="Arial"/>
                <a:sym typeface="Arial"/>
              </a:rPr>
              <a:t>son habilitadoras del cumplimiento</a:t>
            </a:r>
            <a:r>
              <a:rPr b="0" i="0" lang="es-CO" sz="1200" u="none" cap="none" strike="noStrike">
                <a:solidFill>
                  <a:srgbClr val="000000"/>
                </a:solidFill>
                <a:latin typeface="Arial"/>
                <a:ea typeface="Arial"/>
                <a:cs typeface="Arial"/>
                <a:sym typeface="Arial"/>
              </a:rPr>
              <a:t> de metas corporativas, grupales e individuales.</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1" i="0" lang="es-CO" sz="1200" u="none" cap="none" strike="noStrike">
                <a:solidFill>
                  <a:srgbClr val="000000"/>
                </a:solidFill>
                <a:latin typeface="Arial"/>
                <a:ea typeface="Arial"/>
                <a:cs typeface="Arial"/>
                <a:sym typeface="Arial"/>
              </a:rPr>
              <a:t>Desempeñan mínimo una actividad económica</a:t>
            </a:r>
            <a:r>
              <a:rPr b="0" i="0" lang="es-CO" sz="1200" u="none" cap="none" strike="noStrike">
                <a:solidFill>
                  <a:srgbClr val="000000"/>
                </a:solidFill>
                <a:latin typeface="Arial"/>
                <a:ea typeface="Arial"/>
                <a:cs typeface="Arial"/>
                <a:sym typeface="Arial"/>
              </a:rPr>
              <a:t> y en caso de cambiarla deben revisar los impactos jurídicos de su decisión.</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Los bienes que fabrican o servicios que prestan </a:t>
            </a:r>
            <a:r>
              <a:rPr b="1" i="0" lang="es-CO" sz="1200" u="none" cap="none" strike="noStrike">
                <a:solidFill>
                  <a:srgbClr val="000000"/>
                </a:solidFill>
                <a:latin typeface="Arial"/>
                <a:ea typeface="Arial"/>
                <a:cs typeface="Arial"/>
                <a:sym typeface="Arial"/>
              </a:rPr>
              <a:t>satisfacen una necesidad específica.</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Cuentan con </a:t>
            </a:r>
            <a:r>
              <a:rPr b="1" i="0" lang="es-CO" sz="1200" u="none" cap="none" strike="noStrike">
                <a:solidFill>
                  <a:srgbClr val="000000"/>
                </a:solidFill>
                <a:latin typeface="Arial"/>
                <a:ea typeface="Arial"/>
                <a:cs typeface="Arial"/>
                <a:sym typeface="Arial"/>
              </a:rPr>
              <a:t>talento humano,</a:t>
            </a:r>
            <a:r>
              <a:rPr b="0" i="0" lang="es-CO" sz="1200" u="none" cap="none" strike="noStrike">
                <a:solidFill>
                  <a:srgbClr val="000000"/>
                </a:solidFill>
                <a:latin typeface="Arial"/>
                <a:ea typeface="Arial"/>
                <a:cs typeface="Arial"/>
                <a:sym typeface="Arial"/>
              </a:rPr>
              <a:t> que según el perfil y nivel de especialización aportan a la operación de la empresa.</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2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37" name="Google Shape;237;p27"/>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38" name="Google Shape;238;p27"/>
          <p:cNvSpPr/>
          <p:nvPr/>
        </p:nvSpPr>
        <p:spPr>
          <a:xfrm>
            <a:off x="435364" y="1254324"/>
            <a:ext cx="7620797" cy="2962468"/>
          </a:xfrm>
          <a:prstGeom prst="roundRect">
            <a:avLst>
              <a:gd fmla="val 16667" name="adj"/>
            </a:avLst>
          </a:prstGeom>
          <a:solidFill>
            <a:srgbClr val="F2F2F2"/>
          </a:solid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Las empresas con el fin de operar </a:t>
            </a:r>
            <a:r>
              <a:rPr b="1" i="0" lang="es-CO" sz="1200" u="none" cap="none" strike="noStrike">
                <a:solidFill>
                  <a:srgbClr val="000000"/>
                </a:solidFill>
                <a:latin typeface="Arial"/>
                <a:ea typeface="Arial"/>
                <a:cs typeface="Arial"/>
                <a:sym typeface="Arial"/>
              </a:rPr>
              <a:t>deben poder disponer de recursos técnicos y/o tecnológicos</a:t>
            </a:r>
            <a:r>
              <a:rPr b="0" i="0" lang="es-CO" sz="1200" u="none" cap="none" strike="noStrike">
                <a:solidFill>
                  <a:srgbClr val="000000"/>
                </a:solidFill>
                <a:latin typeface="Arial"/>
                <a:ea typeface="Arial"/>
                <a:cs typeface="Arial"/>
                <a:sym typeface="Arial"/>
              </a:rPr>
              <a:t> (herramientas, bienes y/o insumos) que garanticen su funcionamiento.</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Tienen </a:t>
            </a:r>
            <a:r>
              <a:rPr b="1" i="0" lang="es-CO" sz="1200" u="none" cap="none" strike="noStrike">
                <a:solidFill>
                  <a:srgbClr val="000000"/>
                </a:solidFill>
                <a:latin typeface="Arial"/>
                <a:ea typeface="Arial"/>
                <a:cs typeface="Arial"/>
                <a:sym typeface="Arial"/>
              </a:rPr>
              <a:t>jerarquías</a:t>
            </a:r>
            <a:r>
              <a:rPr b="0" i="0" lang="es-CO" sz="1200" u="none" cap="none" strike="noStrike">
                <a:solidFill>
                  <a:srgbClr val="000000"/>
                </a:solidFill>
                <a:latin typeface="Arial"/>
                <a:ea typeface="Arial"/>
                <a:cs typeface="Arial"/>
                <a:sym typeface="Arial"/>
              </a:rPr>
              <a:t>, es decir, tiene una estructura a partir de la cual se establecen las relaciones de mando, por tanto, las diferentes áreas o procesos que la conforman tienen claro su importancia, actividades y aporte al cumplimiento de los objetivos empresariales.</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Su </a:t>
            </a:r>
            <a:r>
              <a:rPr b="1" i="0" lang="es-CO" sz="1200" u="none" cap="none" strike="noStrike">
                <a:solidFill>
                  <a:srgbClr val="000000"/>
                </a:solidFill>
                <a:latin typeface="Arial"/>
                <a:ea typeface="Arial"/>
                <a:cs typeface="Arial"/>
                <a:sym typeface="Arial"/>
              </a:rPr>
              <a:t>razón social y NIT las hacen únicas</a:t>
            </a:r>
            <a:r>
              <a:rPr b="0" i="0" lang="es-CO" sz="1200" u="none" cap="none" strike="noStrike">
                <a:solidFill>
                  <a:srgbClr val="000000"/>
                </a:solidFill>
                <a:latin typeface="Arial"/>
                <a:ea typeface="Arial"/>
                <a:cs typeface="Arial"/>
                <a:sym typeface="Arial"/>
              </a:rPr>
              <a:t>, las identifica y diferencia de las demás.</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1" i="0" lang="es-CO" sz="1200" u="none" cap="none" strike="noStrike">
                <a:solidFill>
                  <a:srgbClr val="000000"/>
                </a:solidFill>
                <a:latin typeface="Arial"/>
                <a:ea typeface="Arial"/>
                <a:cs typeface="Arial"/>
                <a:sym typeface="Arial"/>
              </a:rPr>
              <a:t>Son impactadas</a:t>
            </a:r>
            <a:r>
              <a:rPr b="0" i="0" lang="es-CO" sz="1200" u="none" cap="none" strike="noStrike">
                <a:solidFill>
                  <a:srgbClr val="000000"/>
                </a:solidFill>
                <a:latin typeface="Arial"/>
                <a:ea typeface="Arial"/>
                <a:cs typeface="Arial"/>
                <a:sym typeface="Arial"/>
              </a:rPr>
              <a:t> </a:t>
            </a:r>
            <a:r>
              <a:rPr b="1" i="0" lang="es-CO" sz="1200" u="none" cap="none" strike="noStrike">
                <a:solidFill>
                  <a:srgbClr val="000000"/>
                </a:solidFill>
                <a:latin typeface="Arial"/>
                <a:ea typeface="Arial"/>
                <a:cs typeface="Arial"/>
                <a:sym typeface="Arial"/>
              </a:rPr>
              <a:t>por los factores del entorno</a:t>
            </a:r>
            <a:r>
              <a:rPr b="0" i="0" lang="es-CO" sz="1200" u="none" cap="none" strike="noStrike">
                <a:solidFill>
                  <a:srgbClr val="000000"/>
                </a:solidFill>
                <a:latin typeface="Arial"/>
                <a:ea typeface="Arial"/>
                <a:cs typeface="Arial"/>
                <a:sym typeface="Arial"/>
              </a:rPr>
              <a:t>, ello significa que al margen de su estrategia y desempeño las variables exógenas las afectan de manera positiva o negativa (según el alcance del fenómeno).</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El </a:t>
            </a:r>
            <a:r>
              <a:rPr b="1" i="0" lang="es-CO" sz="1200" u="none" cap="none" strike="noStrike">
                <a:solidFill>
                  <a:srgbClr val="000000"/>
                </a:solidFill>
                <a:latin typeface="Arial"/>
                <a:ea typeface="Arial"/>
                <a:cs typeface="Arial"/>
                <a:sym typeface="Arial"/>
              </a:rPr>
              <a:t>centro de su estrategia deberían ser los clientes</a:t>
            </a:r>
            <a:r>
              <a:rPr b="0" i="0" lang="es-CO" sz="1200" u="none" cap="none" strike="noStrike">
                <a:solidFill>
                  <a:srgbClr val="000000"/>
                </a:solidFill>
                <a:latin typeface="Arial"/>
                <a:ea typeface="Arial"/>
                <a:cs typeface="Arial"/>
                <a:sym typeface="Arial"/>
              </a:rPr>
              <a:t>, ya que son ellos los que permiten que la empresa cumpla exitosamente con su objeto social.</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1" i="0" lang="es-CO" sz="1200" u="none" cap="none" strike="noStrike">
                <a:solidFill>
                  <a:srgbClr val="000000"/>
                </a:solidFill>
                <a:latin typeface="Arial"/>
                <a:ea typeface="Arial"/>
                <a:cs typeface="Arial"/>
                <a:sym typeface="Arial"/>
              </a:rPr>
              <a:t>Tienen grandes retos</a:t>
            </a:r>
            <a:r>
              <a:rPr b="0" i="0" lang="es-CO" sz="1200" u="none" cap="none" strike="noStrike">
                <a:solidFill>
                  <a:srgbClr val="000000"/>
                </a:solidFill>
                <a:latin typeface="Arial"/>
                <a:ea typeface="Arial"/>
                <a:cs typeface="Arial"/>
                <a:sym typeface="Arial"/>
              </a:rPr>
              <a:t> como consecuencia de la cada vez mayor apertura de los mercados que ha originado grandes avances tecnológicos, clientes más informados y escenarios de competencia creciente.</a:t>
            </a:r>
            <a:endParaRPr b="0" i="0" sz="12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4" name="Google Shape;244;p2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45" name="Google Shape;245;p28"/>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Construcción experta.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46" name="Google Shape;246;p28"/>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47" name="Google Shape;247;p28"/>
          <p:cNvSpPr/>
          <p:nvPr/>
        </p:nvSpPr>
        <p:spPr>
          <a:xfrm>
            <a:off x="325841" y="371474"/>
            <a:ext cx="7620797" cy="1396082"/>
          </a:xfrm>
          <a:prstGeom prst="roundRect">
            <a:avLst>
              <a:gd fmla="val 16667" name="adj"/>
            </a:avLst>
          </a:prstGeom>
          <a:solidFill>
            <a:srgbClr val="F2F2F2"/>
          </a:solid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El desempeño de la empresa se evidencia a través de los</a:t>
            </a:r>
            <a:r>
              <a:rPr b="1" i="0" lang="es-CO" sz="1200" u="none" cap="none" strike="noStrike">
                <a:solidFill>
                  <a:srgbClr val="000000"/>
                </a:solidFill>
                <a:latin typeface="Arial"/>
                <a:ea typeface="Arial"/>
                <a:cs typeface="Arial"/>
                <a:sym typeface="Arial"/>
              </a:rPr>
              <a:t> indicadores</a:t>
            </a:r>
            <a:r>
              <a:rPr b="0" i="0" lang="es-CO" sz="1200" u="none" cap="none" strike="noStrike">
                <a:solidFill>
                  <a:srgbClr val="000000"/>
                </a:solidFill>
                <a:latin typeface="Arial"/>
                <a:ea typeface="Arial"/>
                <a:cs typeface="Arial"/>
                <a:sym typeface="Arial"/>
              </a:rPr>
              <a:t>, que permiten medir y ver su desempeño en tiempo presente y a nivel comparativo a través de los históricos (datos de períodos anteriores).</a:t>
            </a:r>
            <a:endParaRPr b="0" i="0" sz="12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200"/>
              <a:buFont typeface="Noto Sans Symbols"/>
              <a:buChar char="❖"/>
            </a:pPr>
            <a:r>
              <a:rPr b="0" i="0" lang="es-CO" sz="1200" u="none" cap="none" strike="noStrike">
                <a:solidFill>
                  <a:srgbClr val="000000"/>
                </a:solidFill>
                <a:latin typeface="Arial"/>
                <a:ea typeface="Arial"/>
                <a:cs typeface="Arial"/>
                <a:sym typeface="Arial"/>
              </a:rPr>
              <a:t>Las empresas deben ser </a:t>
            </a:r>
            <a:r>
              <a:rPr b="1" i="0" lang="es-CO" sz="1200" u="none" cap="none" strike="noStrike">
                <a:solidFill>
                  <a:srgbClr val="000000"/>
                </a:solidFill>
                <a:latin typeface="Arial"/>
                <a:ea typeface="Arial"/>
                <a:cs typeface="Arial"/>
                <a:sym typeface="Arial"/>
              </a:rPr>
              <a:t>autosostenibles</a:t>
            </a:r>
            <a:r>
              <a:rPr b="0" i="0" lang="es-CO" sz="1200" u="none" cap="none" strike="noStrike">
                <a:solidFill>
                  <a:srgbClr val="000000"/>
                </a:solidFill>
                <a:latin typeface="Arial"/>
                <a:ea typeface="Arial"/>
                <a:cs typeface="Arial"/>
                <a:sym typeface="Arial"/>
              </a:rPr>
              <a:t>, es decir, ellas por sí mismas deben estar en la capacidad de cubrir sus costos, gastos y generar un excedente.</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grpSp>
        <p:nvGrpSpPr>
          <p:cNvPr id="248" name="Google Shape;248;p28"/>
          <p:cNvGrpSpPr/>
          <p:nvPr/>
        </p:nvGrpSpPr>
        <p:grpSpPr>
          <a:xfrm>
            <a:off x="1963287" y="1701121"/>
            <a:ext cx="5113731" cy="4984293"/>
            <a:chOff x="2198956" y="20096"/>
            <a:chExt cx="5113731" cy="4984293"/>
          </a:xfrm>
        </p:grpSpPr>
        <p:sp>
          <p:nvSpPr>
            <p:cNvPr id="249" name="Google Shape;249;p28"/>
            <p:cNvSpPr/>
            <p:nvPr/>
          </p:nvSpPr>
          <p:spPr>
            <a:xfrm>
              <a:off x="4012984" y="1946025"/>
              <a:ext cx="1356236" cy="1132434"/>
            </a:xfrm>
            <a:prstGeom prst="ellipse">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txBox="1"/>
            <p:nvPr/>
          </p:nvSpPr>
          <p:spPr>
            <a:xfrm>
              <a:off x="4211600" y="2111866"/>
              <a:ext cx="959004" cy="800752"/>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s-CO" sz="1800" u="none" cap="none" strike="noStrike">
                  <a:solidFill>
                    <a:schemeClr val="lt1"/>
                  </a:solidFill>
                  <a:latin typeface="Arial"/>
                  <a:ea typeface="Arial"/>
                  <a:cs typeface="Arial"/>
                  <a:sym typeface="Arial"/>
                </a:rPr>
                <a:t>Empresa</a:t>
              </a:r>
              <a:endParaRPr/>
            </a:p>
          </p:txBody>
        </p:sp>
        <p:sp>
          <p:nvSpPr>
            <p:cNvPr id="251" name="Google Shape;251;p28"/>
            <p:cNvSpPr/>
            <p:nvPr/>
          </p:nvSpPr>
          <p:spPr>
            <a:xfrm rot="-5400000">
              <a:off x="4294355" y="1538562"/>
              <a:ext cx="793495" cy="21430"/>
            </a:xfrm>
            <a:custGeom>
              <a:rect b="b" l="l" r="r" t="t"/>
              <a:pathLst>
                <a:path extrusionOk="0" h="120000" w="120000">
                  <a:moveTo>
                    <a:pt x="0" y="60000"/>
                  </a:moveTo>
                  <a:lnTo>
                    <a:pt x="120000" y="60000"/>
                  </a:lnTo>
                </a:path>
              </a:pathLst>
            </a:cu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txBox="1"/>
            <p:nvPr/>
          </p:nvSpPr>
          <p:spPr>
            <a:xfrm rot="-5400000">
              <a:off x="4671266" y="1529440"/>
              <a:ext cx="39674" cy="396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53" name="Google Shape;253;p28"/>
            <p:cNvSpPr/>
            <p:nvPr/>
          </p:nvSpPr>
          <p:spPr>
            <a:xfrm>
              <a:off x="4037275" y="20096"/>
              <a:ext cx="1307655" cy="1132434"/>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txBox="1"/>
            <p:nvPr/>
          </p:nvSpPr>
          <p:spPr>
            <a:xfrm>
              <a:off x="4228777" y="185937"/>
              <a:ext cx="924651" cy="800752"/>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s-CO" sz="1200" u="none" cap="none" strike="noStrike">
                  <a:solidFill>
                    <a:schemeClr val="lt1"/>
                  </a:solidFill>
                  <a:latin typeface="Arial"/>
                  <a:ea typeface="Arial"/>
                  <a:cs typeface="Arial"/>
                  <a:sym typeface="Arial"/>
                </a:rPr>
                <a:t>Satisfacen necesidades</a:t>
              </a:r>
              <a:endParaRPr/>
            </a:p>
          </p:txBody>
        </p:sp>
        <p:sp>
          <p:nvSpPr>
            <p:cNvPr id="255" name="Google Shape;255;p28"/>
            <p:cNvSpPr/>
            <p:nvPr/>
          </p:nvSpPr>
          <p:spPr>
            <a:xfrm rot="-2700000">
              <a:off x="5016619" y="1803483"/>
              <a:ext cx="745057" cy="21430"/>
            </a:xfrm>
            <a:custGeom>
              <a:rect b="b" l="l" r="r" t="t"/>
              <a:pathLst>
                <a:path extrusionOk="0" h="120000" w="120000">
                  <a:moveTo>
                    <a:pt x="0" y="60000"/>
                  </a:moveTo>
                  <a:lnTo>
                    <a:pt x="120000" y="60000"/>
                  </a:lnTo>
                </a:path>
              </a:pathLst>
            </a:cu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nvSpPr>
          <p:spPr>
            <a:xfrm rot="-2700000">
              <a:off x="5370521" y="1795571"/>
              <a:ext cx="37252" cy="3725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57" name="Google Shape;257;p28"/>
            <p:cNvSpPr/>
            <p:nvPr/>
          </p:nvSpPr>
          <p:spPr>
            <a:xfrm>
              <a:off x="5486724" y="584187"/>
              <a:ext cx="1132434" cy="1132434"/>
            </a:xfrm>
            <a:prstGeom prst="ellipse">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txBox="1"/>
            <p:nvPr/>
          </p:nvSpPr>
          <p:spPr>
            <a:xfrm>
              <a:off x="5652565" y="750028"/>
              <a:ext cx="800752" cy="800752"/>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s-CO" sz="1100" u="none" cap="none" strike="noStrike">
                  <a:solidFill>
                    <a:schemeClr val="lt1"/>
                  </a:solidFill>
                  <a:latin typeface="Arial"/>
                  <a:ea typeface="Arial"/>
                  <a:cs typeface="Arial"/>
                  <a:sym typeface="Arial"/>
                </a:rPr>
                <a:t>Talento humano</a:t>
              </a:r>
              <a:endParaRPr b="0" i="0" sz="1100" u="none" cap="none" strike="noStrike">
                <a:solidFill>
                  <a:schemeClr val="lt1"/>
                </a:solidFill>
                <a:latin typeface="Arial"/>
                <a:ea typeface="Arial"/>
                <a:cs typeface="Arial"/>
                <a:sym typeface="Arial"/>
              </a:endParaRPr>
            </a:p>
          </p:txBody>
        </p:sp>
        <p:sp>
          <p:nvSpPr>
            <p:cNvPr id="259" name="Google Shape;259;p28"/>
            <p:cNvSpPr/>
            <p:nvPr/>
          </p:nvSpPr>
          <p:spPr>
            <a:xfrm>
              <a:off x="5369221" y="2501527"/>
              <a:ext cx="552157" cy="21430"/>
            </a:xfrm>
            <a:custGeom>
              <a:rect b="b" l="l" r="r" t="t"/>
              <a:pathLst>
                <a:path extrusionOk="0" h="120000" w="120000">
                  <a:moveTo>
                    <a:pt x="0" y="60000"/>
                  </a:moveTo>
                  <a:lnTo>
                    <a:pt x="120000" y="60000"/>
                  </a:lnTo>
                </a:path>
              </a:pathLst>
            </a:cu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txBox="1"/>
            <p:nvPr/>
          </p:nvSpPr>
          <p:spPr>
            <a:xfrm>
              <a:off x="5631496" y="2498439"/>
              <a:ext cx="27607" cy="2760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61" name="Google Shape;261;p28"/>
            <p:cNvSpPr/>
            <p:nvPr/>
          </p:nvSpPr>
          <p:spPr>
            <a:xfrm>
              <a:off x="5921379" y="1946025"/>
              <a:ext cx="1391308" cy="1132434"/>
            </a:xfrm>
            <a:prstGeom prst="ellipse">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txBox="1"/>
            <p:nvPr/>
          </p:nvSpPr>
          <p:spPr>
            <a:xfrm>
              <a:off x="6125131" y="2111866"/>
              <a:ext cx="983804" cy="800752"/>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050"/>
                <a:buFont typeface="Arial"/>
                <a:buNone/>
              </a:pPr>
              <a:r>
                <a:rPr b="0" i="0" lang="es-CO" sz="1050" u="none" cap="none" strike="noStrike">
                  <a:solidFill>
                    <a:schemeClr val="lt1"/>
                  </a:solidFill>
                  <a:latin typeface="Arial"/>
                  <a:ea typeface="Arial"/>
                  <a:cs typeface="Arial"/>
                  <a:sym typeface="Arial"/>
                </a:rPr>
                <a:t>Recursos técnicos y tecnológicos</a:t>
              </a:r>
              <a:endParaRPr/>
            </a:p>
          </p:txBody>
        </p:sp>
        <p:sp>
          <p:nvSpPr>
            <p:cNvPr id="263" name="Google Shape;263;p28"/>
            <p:cNvSpPr/>
            <p:nvPr/>
          </p:nvSpPr>
          <p:spPr>
            <a:xfrm rot="2700000">
              <a:off x="5023681" y="3182522"/>
              <a:ext cx="696833" cy="21430"/>
            </a:xfrm>
            <a:custGeom>
              <a:rect b="b" l="l" r="r" t="t"/>
              <a:pathLst>
                <a:path extrusionOk="0" h="120000" w="120000">
                  <a:moveTo>
                    <a:pt x="0" y="60000"/>
                  </a:moveTo>
                  <a:lnTo>
                    <a:pt x="120000" y="60000"/>
                  </a:lnTo>
                </a:path>
              </a:pathLst>
            </a:cu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txBox="1"/>
            <p:nvPr/>
          </p:nvSpPr>
          <p:spPr>
            <a:xfrm rot="2700000">
              <a:off x="5354677" y="3175817"/>
              <a:ext cx="34841" cy="3484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65" name="Google Shape;265;p28"/>
            <p:cNvSpPr/>
            <p:nvPr/>
          </p:nvSpPr>
          <p:spPr>
            <a:xfrm>
              <a:off x="5375400" y="3307864"/>
              <a:ext cx="1355081" cy="1132434"/>
            </a:xfrm>
            <a:prstGeom prst="ellipse">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5573847" y="3473705"/>
              <a:ext cx="958187" cy="800752"/>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s-CO" sz="1100" u="none" cap="none" strike="noStrike">
                  <a:solidFill>
                    <a:schemeClr val="lt1"/>
                  </a:solidFill>
                  <a:latin typeface="Arial"/>
                  <a:ea typeface="Arial"/>
                  <a:cs typeface="Arial"/>
                  <a:sym typeface="Arial"/>
                </a:rPr>
                <a:t>Competencia</a:t>
              </a:r>
              <a:endParaRPr/>
            </a:p>
          </p:txBody>
        </p:sp>
        <p:sp>
          <p:nvSpPr>
            <p:cNvPr id="267" name="Google Shape;267;p28"/>
            <p:cNvSpPr/>
            <p:nvPr/>
          </p:nvSpPr>
          <p:spPr>
            <a:xfrm rot="5400000">
              <a:off x="4294355" y="3464492"/>
              <a:ext cx="793495" cy="21430"/>
            </a:xfrm>
            <a:custGeom>
              <a:rect b="b" l="l" r="r" t="t"/>
              <a:pathLst>
                <a:path extrusionOk="0" h="120000" w="120000">
                  <a:moveTo>
                    <a:pt x="0" y="60000"/>
                  </a:moveTo>
                  <a:lnTo>
                    <a:pt x="120000" y="60000"/>
                  </a:lnTo>
                </a:path>
              </a:pathLst>
            </a:cu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rot="5400000">
              <a:off x="4671266" y="3455370"/>
              <a:ext cx="39674" cy="396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69" name="Google Shape;269;p28"/>
            <p:cNvSpPr/>
            <p:nvPr/>
          </p:nvSpPr>
          <p:spPr>
            <a:xfrm>
              <a:off x="4053412" y="3871955"/>
              <a:ext cx="1275381" cy="1132434"/>
            </a:xfrm>
            <a:prstGeom prst="ellipse">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4240187" y="4037796"/>
              <a:ext cx="901831" cy="800752"/>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s-CO" sz="1200" u="none" cap="none" strike="noStrike">
                  <a:solidFill>
                    <a:schemeClr val="lt1"/>
                  </a:solidFill>
                  <a:latin typeface="Arial"/>
                  <a:ea typeface="Arial"/>
                  <a:cs typeface="Arial"/>
                  <a:sym typeface="Arial"/>
                </a:rPr>
                <a:t>Jerarquías</a:t>
              </a:r>
              <a:endParaRPr/>
            </a:p>
          </p:txBody>
        </p:sp>
        <p:sp>
          <p:nvSpPr>
            <p:cNvPr id="271" name="Google Shape;271;p28"/>
            <p:cNvSpPr/>
            <p:nvPr/>
          </p:nvSpPr>
          <p:spPr>
            <a:xfrm rot="8100000">
              <a:off x="3675287" y="3176891"/>
              <a:ext cx="680904" cy="21430"/>
            </a:xfrm>
            <a:custGeom>
              <a:rect b="b" l="l" r="r" t="t"/>
              <a:pathLst>
                <a:path extrusionOk="0" h="120000" w="120000">
                  <a:moveTo>
                    <a:pt x="0" y="60000"/>
                  </a:moveTo>
                  <a:lnTo>
                    <a:pt x="120000" y="60000"/>
                  </a:lnTo>
                </a:path>
              </a:pathLst>
            </a:cu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rot="-2700000">
              <a:off x="3998717" y="3170583"/>
              <a:ext cx="34045" cy="3404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73" name="Google Shape;273;p28"/>
            <p:cNvSpPr/>
            <p:nvPr/>
          </p:nvSpPr>
          <p:spPr>
            <a:xfrm>
              <a:off x="2606449" y="3307864"/>
              <a:ext cx="1445631" cy="1132434"/>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txBox="1"/>
            <p:nvPr/>
          </p:nvSpPr>
          <p:spPr>
            <a:xfrm>
              <a:off x="2818157" y="3473705"/>
              <a:ext cx="1022215" cy="800752"/>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0" i="0" lang="es-CO" sz="1000" u="none" cap="none" strike="noStrike">
                  <a:solidFill>
                    <a:schemeClr val="lt1"/>
                  </a:solidFill>
                  <a:latin typeface="Arial"/>
                  <a:ea typeface="Arial"/>
                  <a:cs typeface="Arial"/>
                  <a:sym typeface="Arial"/>
                </a:rPr>
                <a:t>Razón social y NIT las hace únicas</a:t>
              </a:r>
              <a:endParaRPr/>
            </a:p>
          </p:txBody>
        </p:sp>
        <p:sp>
          <p:nvSpPr>
            <p:cNvPr id="275" name="Google Shape;275;p28"/>
            <p:cNvSpPr/>
            <p:nvPr/>
          </p:nvSpPr>
          <p:spPr>
            <a:xfrm rot="10800000">
              <a:off x="3331390" y="2501527"/>
              <a:ext cx="681594" cy="21430"/>
            </a:xfrm>
            <a:custGeom>
              <a:rect b="b" l="l" r="r" t="t"/>
              <a:pathLst>
                <a:path extrusionOk="0" h="120000" w="120000">
                  <a:moveTo>
                    <a:pt x="0" y="60000"/>
                  </a:moveTo>
                  <a:lnTo>
                    <a:pt x="120000" y="60000"/>
                  </a:lnTo>
                </a:path>
              </a:pathLst>
            </a:cu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txBox="1"/>
            <p:nvPr/>
          </p:nvSpPr>
          <p:spPr>
            <a:xfrm>
              <a:off x="3655147" y="2495203"/>
              <a:ext cx="34079" cy="3407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77" name="Google Shape;277;p28"/>
            <p:cNvSpPr/>
            <p:nvPr/>
          </p:nvSpPr>
          <p:spPr>
            <a:xfrm>
              <a:off x="2198956" y="1946025"/>
              <a:ext cx="1132434" cy="1132434"/>
            </a:xfrm>
            <a:prstGeom prst="ellipse">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txBox="1"/>
            <p:nvPr/>
          </p:nvSpPr>
          <p:spPr>
            <a:xfrm>
              <a:off x="2364797" y="2111866"/>
              <a:ext cx="800752" cy="800752"/>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s-CO" sz="1100" u="none" cap="none" strike="noStrike">
                  <a:solidFill>
                    <a:schemeClr val="lt1"/>
                  </a:solidFill>
                  <a:latin typeface="Arial"/>
                  <a:ea typeface="Arial"/>
                  <a:cs typeface="Arial"/>
                  <a:sym typeface="Arial"/>
                </a:rPr>
                <a:t>Los clientes como foco</a:t>
              </a:r>
              <a:endParaRPr/>
            </a:p>
          </p:txBody>
        </p:sp>
        <p:sp>
          <p:nvSpPr>
            <p:cNvPr id="279" name="Google Shape;279;p28"/>
            <p:cNvSpPr/>
            <p:nvPr/>
          </p:nvSpPr>
          <p:spPr>
            <a:xfrm rot="-8100000">
              <a:off x="3640064" y="1811574"/>
              <a:ext cx="722171" cy="21430"/>
            </a:xfrm>
            <a:custGeom>
              <a:rect b="b" l="l" r="r" t="t"/>
              <a:pathLst>
                <a:path extrusionOk="0" h="120000" w="120000">
                  <a:moveTo>
                    <a:pt x="0" y="60000"/>
                  </a:moveTo>
                  <a:lnTo>
                    <a:pt x="120000" y="60000"/>
                  </a:lnTo>
                </a:path>
              </a:pathLst>
            </a:cu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txBox="1"/>
            <p:nvPr/>
          </p:nvSpPr>
          <p:spPr>
            <a:xfrm rot="2700000">
              <a:off x="3983095" y="1804235"/>
              <a:ext cx="36108" cy="36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81" name="Google Shape;281;p28"/>
            <p:cNvSpPr/>
            <p:nvPr/>
          </p:nvSpPr>
          <p:spPr>
            <a:xfrm>
              <a:off x="2714257" y="584187"/>
              <a:ext cx="1230015" cy="1132434"/>
            </a:xfrm>
            <a:prstGeom prst="ellipse">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txBox="1"/>
            <p:nvPr/>
          </p:nvSpPr>
          <p:spPr>
            <a:xfrm>
              <a:off x="2894389" y="750028"/>
              <a:ext cx="869751" cy="800752"/>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s-CO" sz="1200" u="none" cap="none" strike="noStrike">
                  <a:solidFill>
                    <a:schemeClr val="lt1"/>
                  </a:solidFill>
                  <a:latin typeface="Arial"/>
                  <a:ea typeface="Arial"/>
                  <a:cs typeface="Arial"/>
                  <a:sym typeface="Arial"/>
                </a:rPr>
                <a:t>Desempeño medido en indicadores</a:t>
              </a:r>
              <a:endParaRPr/>
            </a:p>
          </p:txBody>
        </p:sp>
      </p:gr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p12"/>
          <p:cNvSpPr txBox="1"/>
          <p:nvPr/>
        </p:nvSpPr>
        <p:spPr>
          <a:xfrm>
            <a:off x="2195958" y="1505200"/>
            <a:ext cx="3576918" cy="410841"/>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800"/>
              <a:buFont typeface="Arial"/>
              <a:buNone/>
            </a:pPr>
            <a:r>
              <a:rPr b="1" i="0" lang="es-CO" sz="1800" u="none" cap="none" strike="noStrike">
                <a:solidFill>
                  <a:srgbClr val="002060"/>
                </a:solidFill>
                <a:latin typeface="Arial"/>
                <a:ea typeface="Arial"/>
                <a:cs typeface="Arial"/>
                <a:sym typeface="Arial"/>
              </a:rPr>
              <a:t>1. Razón social</a:t>
            </a:r>
            <a:endParaRPr b="0" i="0" sz="2400" u="none" cap="none" strike="noStrike">
              <a:solidFill>
                <a:srgbClr val="002060"/>
              </a:solidFill>
              <a:latin typeface="Arial"/>
              <a:ea typeface="Arial"/>
              <a:cs typeface="Arial"/>
              <a:sym typeface="Arial"/>
            </a:endParaRPr>
          </a:p>
        </p:txBody>
      </p:sp>
      <p:sp>
        <p:nvSpPr>
          <p:cNvPr id="83" name="Google Shape;83;p12"/>
          <p:cNvSpPr/>
          <p:nvPr/>
        </p:nvSpPr>
        <p:spPr>
          <a:xfrm>
            <a:off x="682428" y="1918640"/>
            <a:ext cx="7350423" cy="58781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s-CO" sz="1400" u="none" cap="none" strike="noStrike">
                <a:solidFill>
                  <a:srgbClr val="000000"/>
                </a:solidFill>
                <a:latin typeface="Arial"/>
                <a:ea typeface="Arial"/>
                <a:cs typeface="Arial"/>
                <a:sym typeface="Arial"/>
              </a:rPr>
              <a:t>Es el nombre con el cual se identifica una empresa en términos mercantiles, es decir, representa su existencia a nivel jurídico</a:t>
            </a:r>
            <a:r>
              <a:rPr b="0" i="0" lang="es-CO" sz="1400" u="none" cap="none" strike="noStrike">
                <a:solidFill>
                  <a:srgbClr val="000000"/>
                </a:solidFill>
                <a:highlight>
                  <a:srgbClr val="FFFFFF"/>
                </a:highlight>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84" name="Google Shape;84;p12"/>
          <p:cNvPicPr preferRelativeResize="0"/>
          <p:nvPr/>
        </p:nvPicPr>
        <p:blipFill rotWithShape="1">
          <a:blip r:embed="rId3">
            <a:alphaModFix/>
          </a:blip>
          <a:srcRect b="0" l="0" r="0" t="0"/>
          <a:stretch/>
        </p:blipFill>
        <p:spPr>
          <a:xfrm>
            <a:off x="1295646" y="2506453"/>
            <a:ext cx="5377543" cy="2827547"/>
          </a:xfrm>
          <a:prstGeom prst="rect">
            <a:avLst/>
          </a:prstGeom>
          <a:noFill/>
          <a:ln>
            <a:noFill/>
          </a:ln>
        </p:spPr>
      </p:pic>
      <p:sp>
        <p:nvSpPr>
          <p:cNvPr id="85" name="Google Shape;85;p12"/>
          <p:cNvSpPr/>
          <p:nvPr/>
        </p:nvSpPr>
        <p:spPr>
          <a:xfrm>
            <a:off x="228384" y="329574"/>
            <a:ext cx="7350423" cy="83557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s-CO" sz="1400" u="none" cap="none" strike="noStrike">
                <a:solidFill>
                  <a:srgbClr val="000000"/>
                </a:solidFill>
                <a:latin typeface="Arial"/>
                <a:ea typeface="Arial"/>
                <a:cs typeface="Arial"/>
                <a:sym typeface="Arial"/>
              </a:rPr>
              <a:t>Para comprender la dinámica de las empresas en Colombia, lo primero que se debe tener claro es la perspectiva legal. En este orden de ideas, surgen algunos conceptos que se deben apropiar:</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400" u="sng" cap="none" strike="noStrike">
                <a:solidFill>
                  <a:schemeClr val="hlink"/>
                </a:solidFill>
                <a:latin typeface="Arial"/>
                <a:ea typeface="Arial"/>
                <a:cs typeface="Arial"/>
                <a:sym typeface="Arial"/>
                <a:hlinkClick r:id="rId3"/>
              </a:rPr>
              <a:t>https://www.shutterstock.com/es/image-vector/simple-vector-logo-business-company-happy-2089254070</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400" u="sng" cap="none" strike="noStrike">
                <a:solidFill>
                  <a:schemeClr val="hlink"/>
                </a:solidFill>
                <a:latin typeface="Arial"/>
                <a:ea typeface="Arial"/>
                <a:cs typeface="Arial"/>
                <a:sym typeface="Arial"/>
                <a:hlinkClick r:id="rId4"/>
              </a:rPr>
              <a:t>https://www.shutterstock.com/es/image-vector/chess-logo-illustration-queen-on-white-1730074714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13"/>
          <p:cNvSpPr txBox="1"/>
          <p:nvPr/>
        </p:nvSpPr>
        <p:spPr>
          <a:xfrm>
            <a:off x="2150192" y="385671"/>
            <a:ext cx="3576918" cy="410841"/>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800"/>
              <a:buFont typeface="Arial"/>
              <a:buNone/>
            </a:pPr>
            <a:r>
              <a:rPr b="1" i="0" lang="es-CO" sz="1800" u="none" cap="none" strike="noStrike">
                <a:solidFill>
                  <a:srgbClr val="002060"/>
                </a:solidFill>
                <a:latin typeface="Arial"/>
                <a:ea typeface="Arial"/>
                <a:cs typeface="Arial"/>
                <a:sym typeface="Arial"/>
              </a:rPr>
              <a:t>2. Marca</a:t>
            </a:r>
            <a:endParaRPr b="0" i="0" sz="2400" u="none" cap="none" strike="noStrike">
              <a:solidFill>
                <a:srgbClr val="002060"/>
              </a:solidFill>
              <a:latin typeface="Arial"/>
              <a:ea typeface="Arial"/>
              <a:cs typeface="Arial"/>
              <a:sym typeface="Arial"/>
            </a:endParaRPr>
          </a:p>
        </p:txBody>
      </p:sp>
      <p:sp>
        <p:nvSpPr>
          <p:cNvPr id="94" name="Google Shape;94;p13"/>
          <p:cNvSpPr/>
          <p:nvPr/>
        </p:nvSpPr>
        <p:spPr>
          <a:xfrm>
            <a:off x="658629" y="1118560"/>
            <a:ext cx="7350423" cy="58781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s-CO" sz="1400" u="none" cap="none" strike="noStrike">
                <a:solidFill>
                  <a:srgbClr val="000000"/>
                </a:solidFill>
                <a:latin typeface="Arial"/>
                <a:ea typeface="Arial"/>
                <a:cs typeface="Arial"/>
                <a:sym typeface="Arial"/>
              </a:rPr>
              <a:t>Es la denominación con la cual la empresa quiere ser identificada en el mercado, generalmente es un nombre corto o de fácil recordación</a:t>
            </a:r>
            <a:r>
              <a:rPr b="0" i="0" lang="es-CO" sz="1400" u="none" cap="none" strike="noStrike">
                <a:solidFill>
                  <a:srgbClr val="000000"/>
                </a:solidFill>
                <a:highlight>
                  <a:srgbClr val="FFFFFF"/>
                </a:highlight>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95" name="Google Shape;95;p13"/>
          <p:cNvPicPr preferRelativeResize="0"/>
          <p:nvPr/>
        </p:nvPicPr>
        <p:blipFill rotWithShape="1">
          <a:blip r:embed="rId5">
            <a:alphaModFix/>
          </a:blip>
          <a:srcRect b="0" l="0" r="0" t="0"/>
          <a:stretch/>
        </p:blipFill>
        <p:spPr>
          <a:xfrm>
            <a:off x="733640" y="2616236"/>
            <a:ext cx="3205011" cy="3311845"/>
          </a:xfrm>
          <a:prstGeom prst="rect">
            <a:avLst/>
          </a:prstGeom>
          <a:noFill/>
          <a:ln>
            <a:noFill/>
          </a:ln>
        </p:spPr>
      </p:pic>
      <p:pic>
        <p:nvPicPr>
          <p:cNvPr id="96" name="Google Shape;96;p13"/>
          <p:cNvPicPr preferRelativeResize="0"/>
          <p:nvPr/>
        </p:nvPicPr>
        <p:blipFill rotWithShape="1">
          <a:blip r:embed="rId6">
            <a:alphaModFix/>
          </a:blip>
          <a:srcRect b="0" l="0" r="0" t="0"/>
          <a:stretch/>
        </p:blipFill>
        <p:spPr>
          <a:xfrm>
            <a:off x="4678680" y="2616236"/>
            <a:ext cx="3086074" cy="3188943"/>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3"/>
              </a:rPr>
              <a:t>https://www.shutterstock.com/es/image-vector/number-font-template-set-numbers-logo-487132789</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14"/>
          <p:cNvSpPr txBox="1"/>
          <p:nvPr/>
        </p:nvSpPr>
        <p:spPr>
          <a:xfrm>
            <a:off x="1901855" y="416782"/>
            <a:ext cx="4864705" cy="72939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CO" sz="1800" u="none" cap="none" strike="noStrike">
                <a:solidFill>
                  <a:srgbClr val="000000"/>
                </a:solidFill>
                <a:latin typeface="Arial"/>
                <a:ea typeface="Arial"/>
                <a:cs typeface="Arial"/>
                <a:sym typeface="Arial"/>
              </a:rPr>
              <a:t>3. Número de Identificación Tributario</a:t>
            </a:r>
            <a:r>
              <a:rPr b="0" i="0" lang="es-CO" sz="1800" u="none" cap="none" strike="noStrike">
                <a:solidFill>
                  <a:srgbClr val="000000"/>
                </a:solidFill>
                <a:latin typeface="Arial"/>
                <a:ea typeface="Arial"/>
                <a:cs typeface="Arial"/>
                <a:sym typeface="Arial"/>
              </a:rPr>
              <a:t> </a:t>
            </a:r>
            <a:r>
              <a:rPr b="1" i="0" lang="es-CO" sz="1800" u="none" cap="none" strike="noStrike">
                <a:solidFill>
                  <a:srgbClr val="000000"/>
                </a:solidFill>
                <a:latin typeface="Arial"/>
                <a:ea typeface="Arial"/>
                <a:cs typeface="Arial"/>
                <a:sym typeface="Arial"/>
              </a:rPr>
              <a:t>o NIT</a:t>
            </a:r>
            <a:endParaRPr b="1" i="0" sz="2400" u="none" cap="none" strike="noStrike">
              <a:solidFill>
                <a:srgbClr val="002060"/>
              </a:solidFill>
              <a:latin typeface="Arial"/>
              <a:ea typeface="Arial"/>
              <a:cs typeface="Arial"/>
              <a:sym typeface="Arial"/>
            </a:endParaRPr>
          </a:p>
        </p:txBody>
      </p:sp>
      <p:sp>
        <p:nvSpPr>
          <p:cNvPr id="105" name="Google Shape;105;p14"/>
          <p:cNvSpPr/>
          <p:nvPr/>
        </p:nvSpPr>
        <p:spPr>
          <a:xfrm>
            <a:off x="325841" y="910159"/>
            <a:ext cx="7839844" cy="2194407"/>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2400"/>
              </a:spcBef>
              <a:spcAft>
                <a:spcPts val="0"/>
              </a:spcAft>
              <a:buNone/>
            </a:pPr>
            <a:r>
              <a:rPr b="0" i="0" lang="es-CO" sz="1400" u="none" cap="none" strike="noStrike">
                <a:solidFill>
                  <a:srgbClr val="000000"/>
                </a:solidFill>
                <a:latin typeface="Arial"/>
                <a:ea typeface="Arial"/>
                <a:cs typeface="Arial"/>
                <a:sym typeface="Arial"/>
              </a:rPr>
              <a:t>Es un número con el cual se reconoce la empresa, podría compararse el NIT con el número de identificación de una persona. En Colombia, el NIT es asignado por la DIAN y las Cámaras de Comercio, está compuesto por 10 números en total, de los cuales se conocen los 9 primeros como los dígitos del NIT y el último de ellos va antecedido de un guion y se denomina dígito de verificación (DV).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24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pic>
        <p:nvPicPr>
          <p:cNvPr id="106" name="Google Shape;106;p14"/>
          <p:cNvPicPr preferRelativeResize="0"/>
          <p:nvPr/>
        </p:nvPicPr>
        <p:blipFill rotWithShape="1">
          <a:blip r:embed="rId4">
            <a:alphaModFix/>
          </a:blip>
          <a:srcRect b="0" l="0" r="0" t="0"/>
          <a:stretch/>
        </p:blipFill>
        <p:spPr>
          <a:xfrm>
            <a:off x="649594" y="3104566"/>
            <a:ext cx="3709475" cy="2349334"/>
          </a:xfrm>
          <a:prstGeom prst="rect">
            <a:avLst/>
          </a:prstGeom>
          <a:noFill/>
          <a:ln>
            <a:noFill/>
          </a:ln>
        </p:spPr>
      </p:pic>
      <p:pic>
        <p:nvPicPr>
          <p:cNvPr id="107" name="Google Shape;107;p14"/>
          <p:cNvPicPr preferRelativeResize="0"/>
          <p:nvPr/>
        </p:nvPicPr>
        <p:blipFill rotWithShape="1">
          <a:blip r:embed="rId5">
            <a:alphaModFix/>
          </a:blip>
          <a:srcRect b="0" l="0" r="0" t="0"/>
          <a:stretch/>
        </p:blipFill>
        <p:spPr>
          <a:xfrm>
            <a:off x="4819297" y="3315799"/>
            <a:ext cx="3107641" cy="2278937"/>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3"/>
              </a:rPr>
              <a:t>https://www.shutterstock.com/es/image-photo/double-exposure-success-businessman-working-office-500705074</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15" name="Google Shape;115;p15"/>
          <p:cNvSpPr txBox="1"/>
          <p:nvPr/>
        </p:nvSpPr>
        <p:spPr>
          <a:xfrm>
            <a:off x="1901855" y="416782"/>
            <a:ext cx="4194145" cy="410841"/>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800"/>
              <a:buFont typeface="Arial"/>
              <a:buNone/>
            </a:pPr>
            <a:r>
              <a:rPr b="1" i="0" lang="es-CO" sz="1800" u="none" cap="none" strike="noStrike">
                <a:solidFill>
                  <a:srgbClr val="002060"/>
                </a:solidFill>
                <a:latin typeface="Arial"/>
                <a:ea typeface="Arial"/>
                <a:cs typeface="Arial"/>
                <a:sym typeface="Arial"/>
              </a:rPr>
              <a:t>4. Objeto social</a:t>
            </a:r>
            <a:endParaRPr b="0" i="0" sz="2400" u="none" cap="none" strike="noStrike">
              <a:solidFill>
                <a:srgbClr val="002060"/>
              </a:solidFill>
              <a:latin typeface="Arial"/>
              <a:ea typeface="Arial"/>
              <a:cs typeface="Arial"/>
              <a:sym typeface="Arial"/>
            </a:endParaRPr>
          </a:p>
        </p:txBody>
      </p:sp>
      <p:sp>
        <p:nvSpPr>
          <p:cNvPr id="116" name="Google Shape;116;p15"/>
          <p:cNvSpPr/>
          <p:nvPr/>
        </p:nvSpPr>
        <p:spPr>
          <a:xfrm>
            <a:off x="375893" y="990715"/>
            <a:ext cx="7656958" cy="157115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Hace alusión a la principal actividad económica que realiza la empresa, es decir, a qué se dedica y lo que representa su mayor fuente de ingresos (ganancias). En Colombia, una empresa puede matricular una actividad principal, una actividad secundaria y dos actividades adicionales, es decir, en total podría desempeñar hasta cuatro actividades económicas.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pic>
        <p:nvPicPr>
          <p:cNvPr id="117" name="Google Shape;117;p15"/>
          <p:cNvPicPr preferRelativeResize="0"/>
          <p:nvPr/>
        </p:nvPicPr>
        <p:blipFill rotWithShape="1">
          <a:blip r:embed="rId4">
            <a:alphaModFix/>
          </a:blip>
          <a:srcRect b="0" l="0" r="0" t="0"/>
          <a:stretch/>
        </p:blipFill>
        <p:spPr>
          <a:xfrm>
            <a:off x="2093308" y="2663956"/>
            <a:ext cx="4079936" cy="2855955"/>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La tabla se encuentra con los textos editables en la carpeta Tablas / Objeto_social.</a:t>
            </a:r>
            <a:endParaRPr b="0" i="0" sz="1200" u="none" cap="none" strike="noStrike">
              <a:solidFill>
                <a:schemeClr val="dk1"/>
              </a:solidFill>
              <a:latin typeface="Arial"/>
              <a:ea typeface="Arial"/>
              <a:cs typeface="Arial"/>
              <a:sym typeface="Arial"/>
            </a:endParaRPr>
          </a:p>
        </p:txBody>
      </p:sp>
      <p:sp>
        <p:nvSpPr>
          <p:cNvPr id="125" name="Google Shape;125;p16"/>
          <p:cNvSpPr/>
          <p:nvPr/>
        </p:nvSpPr>
        <p:spPr>
          <a:xfrm>
            <a:off x="57398" y="479842"/>
            <a:ext cx="7839844" cy="22174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Cabe mencionar que no existe una relación directa entre el NIT y el objeto social, dado que el NIT está asociado a la empresa o persona natural, mientras que el objeto social está relacionado con los bienes y servicios que produce o presta la empresa (según sea el caso). En Colombia, la información anterior, se encuentra compilada en el RUT (Registro Único Tributario) que es un documento que es gestionado y entregado por la Dirección de Impuestos y Aduanas Nacionales (DIAN) para todas aquellas personas y empresas que realizan cualquier actividad económica. A continuación, se planteará un caso práctico para entender mejor estos conceptos: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pic>
        <p:nvPicPr>
          <p:cNvPr id="126" name="Google Shape;126;p16"/>
          <p:cNvPicPr preferRelativeResize="0"/>
          <p:nvPr/>
        </p:nvPicPr>
        <p:blipFill rotWithShape="1">
          <a:blip r:embed="rId3">
            <a:alphaModFix/>
          </a:blip>
          <a:srcRect b="0" l="0" r="0" t="0"/>
          <a:stretch/>
        </p:blipFill>
        <p:spPr>
          <a:xfrm>
            <a:off x="1084707" y="2201043"/>
            <a:ext cx="6334506" cy="4508450"/>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a:off x="8253350" y="4585100"/>
            <a:ext cx="3948174" cy="227289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CO" sz="1200" u="none" cap="none" strike="noStrike">
                <a:solidFill>
                  <a:schemeClr val="dk1"/>
                </a:solidFill>
                <a:latin typeface="Arial"/>
                <a:ea typeface="Arial"/>
                <a:cs typeface="Arial"/>
                <a:sym typeface="Arial"/>
              </a:rPr>
              <a:t>La tabla se encuentra con los textos editables en la carpeta Imagenes / Razon_social</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34" name="Google Shape;134;p17"/>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35" name="Google Shape;135;p17"/>
          <p:cNvSpPr/>
          <p:nvPr/>
        </p:nvSpPr>
        <p:spPr>
          <a:xfrm>
            <a:off x="487861" y="635245"/>
            <a:ext cx="7290829" cy="2322134"/>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CO" sz="1400" u="none" cap="none" strike="noStrike">
                <a:solidFill>
                  <a:srgbClr val="000000"/>
                </a:solidFill>
                <a:latin typeface="Arial"/>
                <a:ea typeface="Arial"/>
                <a:cs typeface="Arial"/>
                <a:sym typeface="Arial"/>
              </a:rPr>
              <a:t>La razón social generalmente obedece a una denominación legal mientras que el NIT son números que identifican a nivel tributario a una empresa, la marca es un icono, nombre, signo de cómo usualmente se conoce la empresa en el mercado, por ejemplo, las personas conocen a Tiendas D1, pero no a Koba Colombia, cuando en términos prácticos es la misma empresa. También vale la pena resaltar que en Colombia las empresas tienen diferentes tipos de clasificaciones, que son útiles para comprender su dinámica, contextualizarlas e incluso realizar análisis comparativos. En la siguiente imagen se muestra a nivel de esquema este detalle para mayor comprensión:</a:t>
            </a:r>
            <a:endParaRPr b="0" i="0" sz="1800" u="none" cap="none" strike="noStrike">
              <a:solidFill>
                <a:srgbClr val="000000"/>
              </a:solidFill>
              <a:latin typeface="Arial"/>
              <a:ea typeface="Arial"/>
              <a:cs typeface="Arial"/>
              <a:sym typeface="Arial"/>
            </a:endParaRPr>
          </a:p>
        </p:txBody>
      </p:sp>
      <p:pic>
        <p:nvPicPr>
          <p:cNvPr id="136" name="Google Shape;136;p17"/>
          <p:cNvPicPr preferRelativeResize="0"/>
          <p:nvPr/>
        </p:nvPicPr>
        <p:blipFill rotWithShape="1">
          <a:blip r:embed="rId3">
            <a:alphaModFix/>
          </a:blip>
          <a:srcRect b="0" l="0" r="0" t="0"/>
          <a:stretch/>
        </p:blipFill>
        <p:spPr>
          <a:xfrm>
            <a:off x="434618" y="3522423"/>
            <a:ext cx="7344071" cy="1781237"/>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3"/>
              </a:rPr>
              <a:t>https://www.shutterstock.com/es/image-photo/technologist-doing-quality-control-apple-fruit-1937557255</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325841" y="910159"/>
            <a:ext cx="7839844" cy="6883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45" name="Google Shape;145;p18"/>
          <p:cNvSpPr/>
          <p:nvPr/>
        </p:nvSpPr>
        <p:spPr>
          <a:xfrm>
            <a:off x="387013" y="1254324"/>
            <a:ext cx="7778672" cy="5346100"/>
          </a:xfrm>
          <a:prstGeom prst="roundRect">
            <a:avLst>
              <a:gd fmla="val 16667" name="adj"/>
            </a:avLst>
          </a:prstGeom>
          <a:solidFill>
            <a:srgbClr val="F2F2F2"/>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Las empresas tienen objetos sociales específicos; sin embargo, para tener una mayor agrupación existen en la economía tres grandes grupos para clasificarlas, estas son:</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Noto Sans Symbols"/>
              <a:buChar char="⮚"/>
            </a:pPr>
            <a:r>
              <a:rPr b="0" i="0" lang="es-CO" sz="1400" u="none" cap="none" strike="noStrike">
                <a:solidFill>
                  <a:srgbClr val="000000"/>
                </a:solidFill>
                <a:latin typeface="Arial"/>
                <a:ea typeface="Arial"/>
                <a:cs typeface="Arial"/>
                <a:sym typeface="Arial"/>
              </a:rPr>
              <a:t>Las empresas </a:t>
            </a:r>
            <a:r>
              <a:rPr b="1" i="0" lang="es-CO" sz="1400" u="none" cap="none" strike="noStrike">
                <a:solidFill>
                  <a:srgbClr val="000000"/>
                </a:solidFill>
                <a:latin typeface="Arial"/>
                <a:ea typeface="Arial"/>
                <a:cs typeface="Arial"/>
                <a:sym typeface="Arial"/>
              </a:rPr>
              <a:t>industriales: </a:t>
            </a:r>
            <a:r>
              <a:rPr b="0" i="0" lang="es-CO" sz="1400" u="none" cap="none" strike="noStrike">
                <a:solidFill>
                  <a:srgbClr val="000000"/>
                </a:solidFill>
                <a:latin typeface="Arial"/>
                <a:ea typeface="Arial"/>
                <a:cs typeface="Arial"/>
                <a:sym typeface="Arial"/>
              </a:rPr>
              <a:t>son aquellas que transforman materia prima u otros bienes para convertirlos en otros productos.</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txBox="1"/>
          <p:nvPr/>
        </p:nvSpPr>
        <p:spPr>
          <a:xfrm>
            <a:off x="639498" y="361768"/>
            <a:ext cx="6718616" cy="72939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CO" sz="1800" u="none" cap="none" strike="noStrike">
                <a:solidFill>
                  <a:srgbClr val="000000"/>
                </a:solidFill>
                <a:latin typeface="Arial"/>
                <a:ea typeface="Arial"/>
                <a:cs typeface="Arial"/>
                <a:sym typeface="Arial"/>
              </a:rPr>
              <a:t>5. Clasificación de las empresas según el enfoque de la actividad económica</a:t>
            </a:r>
            <a:endParaRPr b="0" i="0" sz="2400" u="none" cap="none" strike="noStrike">
              <a:solidFill>
                <a:srgbClr val="002060"/>
              </a:solidFill>
              <a:latin typeface="Arial"/>
              <a:ea typeface="Arial"/>
              <a:cs typeface="Arial"/>
              <a:sym typeface="Arial"/>
            </a:endParaRPr>
          </a:p>
        </p:txBody>
      </p:sp>
      <p:pic>
        <p:nvPicPr>
          <p:cNvPr id="147" name="Google Shape;147;p18"/>
          <p:cNvPicPr preferRelativeResize="0"/>
          <p:nvPr/>
        </p:nvPicPr>
        <p:blipFill rotWithShape="1">
          <a:blip r:embed="rId4">
            <a:alphaModFix/>
          </a:blip>
          <a:srcRect b="0" l="0" r="0" t="0"/>
          <a:stretch/>
        </p:blipFill>
        <p:spPr>
          <a:xfrm>
            <a:off x="2253826" y="3409305"/>
            <a:ext cx="3489959" cy="2442973"/>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8253350" y="4455268"/>
            <a:ext cx="3948174" cy="240273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CO" sz="1000" u="sng" cap="none" strike="noStrike">
                <a:solidFill>
                  <a:schemeClr val="hlink"/>
                </a:solidFill>
                <a:latin typeface="Arial"/>
                <a:ea typeface="Arial"/>
                <a:cs typeface="Arial"/>
                <a:sym typeface="Arial"/>
                <a:hlinkClick r:id="rId3"/>
              </a:rPr>
              <a:t>https://www.shutterstock.com/es/image-photo/counting-inventory-stockroom-106998704</a:t>
            </a:r>
            <a:endParaRPr b="0" i="0" sz="1000" u="none" cap="none" strike="noStrike">
              <a:solidFill>
                <a:schemeClr val="dk1"/>
              </a:solidFill>
              <a:latin typeface="Arial"/>
              <a:ea typeface="Arial"/>
              <a:cs typeface="Arial"/>
              <a:sym typeface="Arial"/>
            </a:endParaRPr>
          </a:p>
        </p:txBody>
      </p:sp>
      <p:sp>
        <p:nvSpPr>
          <p:cNvPr id="155" name="Google Shape;155;p19"/>
          <p:cNvSpPr/>
          <p:nvPr/>
        </p:nvSpPr>
        <p:spPr>
          <a:xfrm>
            <a:off x="265228" y="1322988"/>
            <a:ext cx="7776113" cy="4324543"/>
          </a:xfrm>
          <a:prstGeom prst="roundRect">
            <a:avLst>
              <a:gd fmla="val 16667" name="adj"/>
            </a:avLst>
          </a:prstGeom>
          <a:solidFill>
            <a:srgbClr val="F2F2F2"/>
          </a:solid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1400"/>
              <a:buFont typeface="Noto Sans Symbols"/>
              <a:buChar char="⮚"/>
            </a:pPr>
            <a:r>
              <a:rPr b="0" i="0" lang="es-CO" sz="1400" u="none" cap="none" strike="noStrike">
                <a:solidFill>
                  <a:srgbClr val="000000"/>
                </a:solidFill>
                <a:latin typeface="Arial"/>
                <a:ea typeface="Arial"/>
                <a:cs typeface="Arial"/>
                <a:sym typeface="Arial"/>
              </a:rPr>
              <a:t>Las empresas </a:t>
            </a:r>
            <a:r>
              <a:rPr b="1" i="0" lang="es-CO" sz="1400" u="none" cap="none" strike="noStrike">
                <a:solidFill>
                  <a:srgbClr val="000000"/>
                </a:solidFill>
                <a:latin typeface="Arial"/>
                <a:ea typeface="Arial"/>
                <a:cs typeface="Arial"/>
                <a:sym typeface="Arial"/>
              </a:rPr>
              <a:t>comerciales: </a:t>
            </a:r>
            <a:r>
              <a:rPr b="0" i="0" lang="es-CO" sz="1400" u="none" cap="none" strike="noStrike">
                <a:solidFill>
                  <a:srgbClr val="000000"/>
                </a:solidFill>
                <a:latin typeface="Arial"/>
                <a:ea typeface="Arial"/>
                <a:cs typeface="Arial"/>
                <a:sym typeface="Arial"/>
              </a:rPr>
              <a:t>son aquellas que compran y venden productos.</a:t>
            </a:r>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56" name="Google Shape;156;p19"/>
          <p:cNvPicPr preferRelativeResize="0"/>
          <p:nvPr/>
        </p:nvPicPr>
        <p:blipFill rotWithShape="1">
          <a:blip r:embed="rId4">
            <a:alphaModFix/>
          </a:blip>
          <a:srcRect b="0" l="0" r="0" t="0"/>
          <a:stretch/>
        </p:blipFill>
        <p:spPr>
          <a:xfrm>
            <a:off x="2523642" y="2307664"/>
            <a:ext cx="2608325" cy="2242672"/>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