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gIkGzlgD3m9iODBx37N88c+j2+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6" name="Google Shape;1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6"/>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7"/>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8"/>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9"/>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9"/>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9"/>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9"/>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1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1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1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p:nvPr>
            <p:ph idx="2" type="pic"/>
          </p:nvPr>
        </p:nvSpPr>
        <p:spPr>
          <a:xfrm>
            <a:off x="5183187" y="987425"/>
            <a:ext cx="6172199" cy="4873624"/>
          </a:xfrm>
          <a:prstGeom prst="rect">
            <a:avLst/>
          </a:prstGeom>
          <a:noFill/>
          <a:ln>
            <a:noFill/>
          </a:ln>
        </p:spPr>
      </p:sp>
      <p:sp>
        <p:nvSpPr>
          <p:cNvPr id="54" name="Google Shape;54;p1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5"/>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scielo.org.co/pdf/bsaa/v15n2/v15n2a03.pdf"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scielo.org.co/pdf/bsaa/v15n2/v15n2a03.pdf"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scielo.org.co/pdf/bsaa/v15n2/v15n2a03.pdf" TargetMode="External"/><Relationship Id="rId4" Type="http://schemas.openxmlformats.org/officeDocument/2006/relationships/hyperlink" Target="http://www.scielo.org.co/pdf/bsaa/v15n2/v15n2a03.pdf" TargetMode="External"/><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p:nvPr/>
        </p:nvSpPr>
        <p:spPr>
          <a:xfrm>
            <a:off x="2048361" y="457861"/>
            <a:ext cx="7588333" cy="64958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s-CO" sz="1800" u="none" cap="none" strike="noStrike">
                <a:solidFill>
                  <a:schemeClr val="lt1"/>
                </a:solidFill>
                <a:latin typeface="Arial"/>
                <a:ea typeface="Arial"/>
                <a:cs typeface="Arial"/>
                <a:sym typeface="Arial"/>
              </a:rPr>
              <a:t>Recurso de aprendizaje, gama  alta, infografía interactiva</a:t>
            </a:r>
            <a:endParaRPr/>
          </a:p>
          <a:p>
            <a:pPr indent="0" lvl="0" marL="0" marR="0" rtl="0" algn="ctr">
              <a:lnSpc>
                <a:spcPct val="100000"/>
              </a:lnSpc>
              <a:spcBef>
                <a:spcPts val="0"/>
              </a:spcBef>
              <a:spcAft>
                <a:spcPts val="0"/>
              </a:spcAft>
              <a:buClr>
                <a:schemeClr val="lt1"/>
              </a:buClr>
              <a:buSzPts val="1800"/>
              <a:buFont typeface="Arial"/>
              <a:buNone/>
            </a:pPr>
            <a:r>
              <a:rPr b="0" i="0" lang="es-CO" sz="1800" u="none" cap="none" strike="noStrike">
                <a:solidFill>
                  <a:schemeClr val="lt1"/>
                </a:solidFill>
                <a:latin typeface="Arial"/>
                <a:ea typeface="Arial"/>
                <a:cs typeface="Arial"/>
                <a:sym typeface="Arial"/>
              </a:rPr>
              <a:t>DI_CF3_2.4_Insumos</a:t>
            </a:r>
            <a:endParaRPr b="0" i="0" sz="1800" u="none" cap="none" strike="noStrike">
              <a:solidFill>
                <a:schemeClr val="lt1"/>
              </a:solidFill>
              <a:latin typeface="Arial"/>
              <a:ea typeface="Arial"/>
              <a:cs typeface="Arial"/>
              <a:sym typeface="Arial"/>
            </a:endParaRPr>
          </a:p>
        </p:txBody>
      </p:sp>
      <p:pic>
        <p:nvPicPr>
          <p:cNvPr descr="Plantilla de infografía con gráfico circular de 11 opciones. los elementos de esta plantilla se pueden ajustar, transformar, agregar, eliminar fácilmente y se puede cambiar el color. Vector Premium " id="75" name="Google Shape;75;p1"/>
          <p:cNvPicPr preferRelativeResize="0"/>
          <p:nvPr/>
        </p:nvPicPr>
        <p:blipFill rotWithShape="1">
          <a:blip r:embed="rId3">
            <a:alphaModFix/>
          </a:blip>
          <a:srcRect b="9989" l="10680" r="10767" t="11630"/>
          <a:stretch/>
        </p:blipFill>
        <p:spPr>
          <a:xfrm>
            <a:off x="4023360" y="1361440"/>
            <a:ext cx="4683760" cy="4673600"/>
          </a:xfrm>
          <a:prstGeom prst="rect">
            <a:avLst/>
          </a:prstGeom>
          <a:noFill/>
          <a:ln>
            <a:noFill/>
          </a:ln>
        </p:spPr>
      </p:pic>
      <p:sp>
        <p:nvSpPr>
          <p:cNvPr id="76" name="Google Shape;76;p1"/>
          <p:cNvSpPr/>
          <p:nvPr/>
        </p:nvSpPr>
        <p:spPr>
          <a:xfrm>
            <a:off x="1701800" y="5919707"/>
            <a:ext cx="932688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https://www.freepik.es/vector-premium/plantilla-infografia-grafico-circular-11-opciones-elementos-plantilla-pueden-ajustar-transformar-agregar-eliminar-facilmente-puede-cambiar-color_19481987.htm#page=1&amp;query=infografias%2011&amp;position=17&amp;from_view=search</a:t>
            </a:r>
            <a:endParaRPr/>
          </a:p>
        </p:txBody>
      </p:sp>
      <p:sp>
        <p:nvSpPr>
          <p:cNvPr id="77" name="Google Shape;77;p1"/>
          <p:cNvSpPr/>
          <p:nvPr/>
        </p:nvSpPr>
        <p:spPr>
          <a:xfrm>
            <a:off x="5608320" y="3037840"/>
            <a:ext cx="1625600" cy="1290320"/>
          </a:xfrm>
          <a:prstGeom prst="ellipse">
            <a:avLst/>
          </a:prstGeom>
          <a:solidFill>
            <a:srgbClr val="FFCCCC"/>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A7256"/>
              </a:buClr>
              <a:buSzPts val="1600"/>
              <a:buFont typeface="Arial"/>
              <a:buNone/>
            </a:pPr>
            <a:r>
              <a:rPr b="0" i="0" lang="es-CO" sz="1600" u="none" cap="none" strike="noStrike">
                <a:solidFill>
                  <a:srgbClr val="DA7256"/>
                </a:solidFill>
                <a:latin typeface="Arial"/>
                <a:ea typeface="Arial"/>
                <a:cs typeface="Arial"/>
                <a:sym typeface="Arial"/>
              </a:rPr>
              <a:t>12</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p:nvPr/>
        </p:nvSpPr>
        <p:spPr>
          <a:xfrm>
            <a:off x="9935725" y="0"/>
            <a:ext cx="2256274" cy="564809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2"/>
          <p:cNvSpPr txBox="1"/>
          <p:nvPr/>
        </p:nvSpPr>
        <p:spPr>
          <a:xfrm>
            <a:off x="10037382" y="742949"/>
            <a:ext cx="2093363" cy="31484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Se solicita a producción realizar una infografía interactiva con la información en las diapositivas, esta consta de 12 elementos, que van secuenciados por los números, el último se encuentra en el centro del gráfico como número 12.</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Tener en cuenta</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La secuenciación numérica</a:t>
            </a:r>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El aprendiz hace clic sobre el nombre y se abre una ventana emergente con la información correspondiente.</a:t>
            </a:r>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Luego se sigue con el otro numeral que llama la atención con un sonidos de la naturaleza.</a:t>
            </a:r>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El primero queda inactivo y se activa el segundo, de esa forma secuencialmente.</a:t>
            </a:r>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Los numerales 1 al 11 se abren en secuencia hacia afuera.</a:t>
            </a:r>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Cuando va a entrar al numeral 12, los anteriores se retraen (hacia adentro) y aparece el 12.</a:t>
            </a:r>
            <a:endParaRPr/>
          </a:p>
          <a:p>
            <a:pPr indent="0" lvl="0" marL="0" marR="0" rtl="0" algn="l">
              <a:lnSpc>
                <a:spcPct val="100000"/>
              </a:lnSpc>
              <a:spcBef>
                <a:spcPts val="0"/>
              </a:spcBef>
              <a:spcAft>
                <a:spcPts val="0"/>
              </a:spcAft>
              <a:buClr>
                <a:schemeClr val="dk1"/>
              </a:buClr>
              <a:buSzPts val="250"/>
              <a:buFont typeface="Arial"/>
              <a:buNone/>
            </a:pPr>
            <a:r>
              <a:rPr b="0" i="0" lang="es-CO" sz="1000" u="none" cap="none" strike="noStrike">
                <a:solidFill>
                  <a:schemeClr val="dk1"/>
                </a:solidFill>
                <a:latin typeface="Arial"/>
                <a:ea typeface="Arial"/>
                <a:cs typeface="Arial"/>
                <a:sym typeface="Arial"/>
              </a:rPr>
              <a:t>Luego finaliza mostrando todo el objeto de aprendizaje activo nuevamente con el fin de que el aprendiz pueda volver a usarlo.</a:t>
            </a:r>
            <a:endParaRPr/>
          </a:p>
        </p:txBody>
      </p:sp>
      <p:sp>
        <p:nvSpPr>
          <p:cNvPr id="84" name="Google Shape;84;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85" name="Google Shape;85;p2"/>
          <p:cNvSpPr/>
          <p:nvPr/>
        </p:nvSpPr>
        <p:spPr>
          <a:xfrm>
            <a:off x="8243825" y="5602434"/>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rgbClr val="000000"/>
                </a:solidFill>
                <a:latin typeface="Arial"/>
                <a:ea typeface="Arial"/>
                <a:cs typeface="Arial"/>
                <a:sym typeface="Arial"/>
                <a:hlinkClick r:id="rId3">
                  <a:extLst>
                    <a:ext uri="{A12FA001-AC4F-418D-AE19-62706E023703}">
                      <ahyp:hlinkClr val="tx"/>
                    </a:ext>
                  </a:extLst>
                </a:hlinkClick>
              </a:rPr>
              <a:t>http://www.scielo.org.co/pdf/bsaa/v15n2/v15n2a03.pdf</a:t>
            </a:r>
            <a:endParaRPr b="0" i="0" sz="1400" u="none" cap="none" strike="noStrike">
              <a:solidFill>
                <a:srgbClr val="000000"/>
              </a:solidFill>
              <a:latin typeface="Arial"/>
              <a:ea typeface="Arial"/>
              <a:cs typeface="Arial"/>
              <a:sym typeface="Arial"/>
            </a:endParaRPr>
          </a:p>
        </p:txBody>
      </p:sp>
      <p:sp>
        <p:nvSpPr>
          <p:cNvPr id="86" name="Google Shape;86;p2"/>
          <p:cNvSpPr txBox="1"/>
          <p:nvPr/>
        </p:nvSpPr>
        <p:spPr>
          <a:xfrm>
            <a:off x="589280" y="281283"/>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lantilla de infografía con gráfico circular de 11 opciones. los elementos de esta plantilla se pueden ajustar, transformar, agregar, eliminar fácilmente y se puede cambiar el color. Vector Premium " id="87" name="Google Shape;87;p2"/>
          <p:cNvPicPr preferRelativeResize="0"/>
          <p:nvPr/>
        </p:nvPicPr>
        <p:blipFill rotWithShape="1">
          <a:blip r:embed="rId4">
            <a:alphaModFix/>
          </a:blip>
          <a:srcRect b="9989" l="10680" r="10767" t="11630"/>
          <a:stretch/>
        </p:blipFill>
        <p:spPr>
          <a:xfrm>
            <a:off x="1562060" y="1125047"/>
            <a:ext cx="4683760" cy="4673600"/>
          </a:xfrm>
          <a:prstGeom prst="rect">
            <a:avLst/>
          </a:prstGeom>
          <a:solidFill>
            <a:srgbClr val="F4523C"/>
          </a:solidFill>
          <a:ln>
            <a:noFill/>
          </a:ln>
        </p:spPr>
      </p:pic>
      <p:sp>
        <p:nvSpPr>
          <p:cNvPr id="88" name="Google Shape;88;p2"/>
          <p:cNvSpPr txBox="1"/>
          <p:nvPr/>
        </p:nvSpPr>
        <p:spPr>
          <a:xfrm>
            <a:off x="589280" y="281283"/>
            <a:ext cx="39741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Productos forestales no maderables del bosque</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Insumos</a:t>
            </a:r>
            <a:endParaRPr/>
          </a:p>
        </p:txBody>
      </p:sp>
      <p:sp>
        <p:nvSpPr>
          <p:cNvPr id="89" name="Google Shape;89;p2"/>
          <p:cNvSpPr/>
          <p:nvPr/>
        </p:nvSpPr>
        <p:spPr>
          <a:xfrm>
            <a:off x="5090160" y="281283"/>
            <a:ext cx="3153665" cy="9760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24686" y="117511"/>
                </a:lnTo>
              </a:path>
            </a:pathLst>
          </a:custGeom>
          <a:solidFill>
            <a:srgbClr val="F4523C"/>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3333"/>
              </a:buClr>
              <a:buSzPts val="1050"/>
              <a:buFont typeface="Arial"/>
              <a:buNone/>
            </a:pPr>
            <a:r>
              <a:rPr b="0" i="0" lang="es-CO" sz="1050" u="none" cap="none" strike="noStrike">
                <a:solidFill>
                  <a:srgbClr val="333333"/>
                </a:solidFill>
                <a:latin typeface="Arial"/>
                <a:ea typeface="Arial"/>
                <a:cs typeface="Arial"/>
                <a:sym typeface="Arial"/>
              </a:rPr>
              <a:t>: formada a partir de la cicatrización de las acacias, es una sustancia que se utiliza en alimentos como chicles, gomas, pasteles y vinos, o en herramientas como tintes o pegamentos.</a:t>
            </a:r>
            <a:endParaRPr b="0" i="0" sz="1050" u="none" cap="none" strike="noStrike">
              <a:solidFill>
                <a:schemeClr val="lt1"/>
              </a:solidFill>
              <a:latin typeface="Arial"/>
              <a:ea typeface="Arial"/>
              <a:cs typeface="Arial"/>
              <a:sym typeface="Arial"/>
            </a:endParaRPr>
          </a:p>
        </p:txBody>
      </p:sp>
      <p:sp>
        <p:nvSpPr>
          <p:cNvPr id="90" name="Google Shape;90;p2"/>
          <p:cNvSpPr/>
          <p:nvPr/>
        </p:nvSpPr>
        <p:spPr>
          <a:xfrm>
            <a:off x="6264720" y="1355438"/>
            <a:ext cx="3153665" cy="9760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28939" y="73790"/>
                </a:lnTo>
              </a:path>
            </a:pathLst>
          </a:cu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3333"/>
              </a:buClr>
              <a:buSzPts val="1050"/>
              <a:buFont typeface="Arial"/>
              <a:buNone/>
            </a:pPr>
            <a:r>
              <a:rPr b="0" i="0" lang="es-CO" sz="1050" u="none" cap="none" strike="noStrike">
                <a:solidFill>
                  <a:srgbClr val="333333"/>
                </a:solidFill>
                <a:latin typeface="Arial"/>
                <a:ea typeface="Arial"/>
                <a:cs typeface="Arial"/>
                <a:sym typeface="Arial"/>
              </a:rPr>
              <a:t>es un producto sacado de la corteza del Alcornoque. Su elasticidad y permeabilidad le dan una vida útil que se evidencia desde las empresas para tapones de vinos hasta de moda y diseño.</a:t>
            </a:r>
            <a:endParaRPr b="0" i="0" sz="1050" u="none" cap="none" strike="noStrike">
              <a:solidFill>
                <a:schemeClr val="lt1"/>
              </a:solidFill>
              <a:latin typeface="Arial"/>
              <a:ea typeface="Arial"/>
              <a:cs typeface="Arial"/>
              <a:sym typeface="Arial"/>
            </a:endParaRPr>
          </a:p>
        </p:txBody>
      </p:sp>
      <p:sp>
        <p:nvSpPr>
          <p:cNvPr id="91" name="Google Shape;91;p2"/>
          <p:cNvSpPr/>
          <p:nvPr/>
        </p:nvSpPr>
        <p:spPr>
          <a:xfrm>
            <a:off x="6657617" y="2485830"/>
            <a:ext cx="3153665" cy="9760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24300" y="78787"/>
                </a:lnTo>
              </a:path>
            </a:pathLst>
          </a:custGeom>
          <a:solidFill>
            <a:srgbClr val="5DA9D3"/>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3333"/>
              </a:buClr>
              <a:buSzPts val="1050"/>
              <a:buFont typeface="Arial"/>
              <a:buNone/>
            </a:pPr>
            <a:r>
              <a:rPr b="0" i="0" lang="es-CO" sz="1050" u="none" cap="none" strike="noStrike">
                <a:solidFill>
                  <a:srgbClr val="333333"/>
                </a:solidFill>
                <a:latin typeface="Arial"/>
                <a:ea typeface="Arial"/>
                <a:cs typeface="Arial"/>
                <a:sym typeface="Arial"/>
              </a:rPr>
              <a:t> obtenido de la savia de varias plantas, se utiliza en todas las áreas de diseño, incluyendo la fabricación de llantas para carros.</a:t>
            </a:r>
            <a:endParaRPr b="0" i="0" sz="1050" u="none" cap="none" strike="noStrike">
              <a:solidFill>
                <a:schemeClr val="lt1"/>
              </a:solidFill>
              <a:latin typeface="Arial"/>
              <a:ea typeface="Arial"/>
              <a:cs typeface="Arial"/>
              <a:sym typeface="Arial"/>
            </a:endParaRPr>
          </a:p>
        </p:txBody>
      </p:sp>
      <p:sp>
        <p:nvSpPr>
          <p:cNvPr id="92" name="Google Shape;92;p2"/>
          <p:cNvSpPr/>
          <p:nvPr/>
        </p:nvSpPr>
        <p:spPr>
          <a:xfrm>
            <a:off x="6471920" y="3608679"/>
            <a:ext cx="3153665" cy="9760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23914" y="78787"/>
                </a:lnTo>
              </a:path>
            </a:pathLst>
          </a:custGeom>
          <a:solidFill>
            <a:srgbClr val="51C7DF"/>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3333"/>
              </a:buClr>
              <a:buSzPts val="1050"/>
              <a:buFont typeface="Arial"/>
              <a:buNone/>
            </a:pPr>
            <a:r>
              <a:rPr b="0" i="0" lang="es-CO" sz="1050" u="none" cap="none" strike="noStrike">
                <a:solidFill>
                  <a:srgbClr val="333333"/>
                </a:solidFill>
                <a:latin typeface="Arial"/>
                <a:ea typeface="Arial"/>
                <a:cs typeface="Arial"/>
                <a:sym typeface="Arial"/>
              </a:rPr>
              <a:t>el famoso elemento utilizado en los anticonceptivos masculinos o los guantes de cirugía, se adquiere de las grasas, ceras y diversas resinas gomosas de diferentes plantas.</a:t>
            </a:r>
            <a:endParaRPr b="0" i="0" sz="1050" u="none" cap="none" strike="noStrike">
              <a:solidFill>
                <a:schemeClr val="lt1"/>
              </a:solidFill>
              <a:latin typeface="Arial"/>
              <a:ea typeface="Arial"/>
              <a:cs typeface="Arial"/>
              <a:sym typeface="Arial"/>
            </a:endParaRPr>
          </a:p>
        </p:txBody>
      </p:sp>
      <p:sp>
        <p:nvSpPr>
          <p:cNvPr id="93" name="Google Shape;93;p2"/>
          <p:cNvSpPr/>
          <p:nvPr/>
        </p:nvSpPr>
        <p:spPr>
          <a:xfrm>
            <a:off x="5486400" y="4672080"/>
            <a:ext cx="3153665" cy="9760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17728" y="58801"/>
                </a:lnTo>
              </a:path>
            </a:pathLst>
          </a:custGeom>
          <a:solidFill>
            <a:srgbClr val="2D9B6C"/>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333333"/>
              </a:buClr>
              <a:buSzPts val="1050"/>
              <a:buFont typeface="Arial"/>
              <a:buNone/>
            </a:pPr>
            <a:r>
              <a:rPr b="1" i="0" lang="es-CO" sz="1050" u="none" cap="none" strike="noStrike">
                <a:solidFill>
                  <a:srgbClr val="333333"/>
                </a:solidFill>
                <a:latin typeface="Arial"/>
                <a:ea typeface="Arial"/>
                <a:cs typeface="Arial"/>
                <a:sym typeface="Arial"/>
              </a:rPr>
              <a:t> </a:t>
            </a:r>
            <a:r>
              <a:rPr b="0" i="0" lang="es-CO" sz="1050" u="none" cap="none" strike="noStrike">
                <a:solidFill>
                  <a:srgbClr val="333333"/>
                </a:solidFill>
                <a:latin typeface="Arial"/>
                <a:ea typeface="Arial"/>
                <a:cs typeface="Arial"/>
                <a:sym typeface="Arial"/>
              </a:rPr>
              <a:t>es una sustancia producida por el hongo </a:t>
            </a:r>
            <a:r>
              <a:rPr b="0" i="1" lang="es-CO" sz="1050" u="none" cap="none" strike="noStrike">
                <a:solidFill>
                  <a:srgbClr val="333333"/>
                </a:solidFill>
                <a:latin typeface="Arial"/>
                <a:ea typeface="Arial"/>
                <a:cs typeface="Arial"/>
                <a:sym typeface="Arial"/>
              </a:rPr>
              <a:t>Penicillium notatum, </a:t>
            </a:r>
            <a:r>
              <a:rPr b="0" i="0" lang="es-CO" sz="1050" u="none" cap="none" strike="noStrike">
                <a:solidFill>
                  <a:srgbClr val="333333"/>
                </a:solidFill>
                <a:latin typeface="Arial"/>
                <a:ea typeface="Arial"/>
                <a:cs typeface="Arial"/>
                <a:sym typeface="Arial"/>
              </a:rPr>
              <a:t>utilizada en casi todos los antibióticos humanos, gracias a su eficiente manejo en la eliminación de bacterias.</a:t>
            </a:r>
            <a:endParaRPr b="0" i="0" sz="1050" u="none" cap="none" strike="noStrike">
              <a:solidFill>
                <a:schemeClr val="lt1"/>
              </a:solidFill>
              <a:latin typeface="Arial"/>
              <a:ea typeface="Arial"/>
              <a:cs typeface="Arial"/>
              <a:sym typeface="Arial"/>
            </a:endParaRPr>
          </a:p>
        </p:txBody>
      </p:sp>
      <p:sp>
        <p:nvSpPr>
          <p:cNvPr id="94" name="Google Shape;94;p2"/>
          <p:cNvSpPr/>
          <p:nvPr/>
        </p:nvSpPr>
        <p:spPr>
          <a:xfrm>
            <a:off x="4057205" y="5770414"/>
            <a:ext cx="3153665" cy="97601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7676" y="-27391"/>
                </a:lnTo>
              </a:path>
            </a:pathLst>
          </a:custGeom>
          <a:solidFill>
            <a:srgbClr val="6EC28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lt1"/>
              </a:buClr>
              <a:buSzPts val="1050"/>
              <a:buFont typeface="Arial"/>
              <a:buNone/>
            </a:pPr>
            <a:r>
              <a:rPr b="0" i="0" lang="es-CO" sz="1050" u="none" cap="none" strike="noStrike">
                <a:solidFill>
                  <a:schemeClr val="lt1"/>
                </a:solidFill>
                <a:latin typeface="Arial"/>
                <a:ea typeface="Arial"/>
                <a:cs typeface="Arial"/>
                <a:sym typeface="Arial"/>
              </a:rPr>
              <a:t>los pobladores consumen como alimento productos de origen animal (polen y miel de abejas), hongos silvestres y órganos vegetales, como tallos, hojas, frutos y semillas.</a:t>
            </a:r>
            <a:endParaRPr/>
          </a:p>
        </p:txBody>
      </p:sp>
      <p:sp>
        <p:nvSpPr>
          <p:cNvPr id="95" name="Google Shape;95;p2"/>
          <p:cNvSpPr/>
          <p:nvPr/>
        </p:nvSpPr>
        <p:spPr>
          <a:xfrm>
            <a:off x="4018135" y="1617671"/>
            <a:ext cx="80326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000"/>
              <a:buFont typeface="Arial"/>
              <a:buNone/>
            </a:pPr>
            <a:r>
              <a:rPr b="1" i="0" lang="es-CO" sz="1000" u="none" cap="none" strike="noStrike">
                <a:solidFill>
                  <a:srgbClr val="333333"/>
                </a:solidFill>
                <a:latin typeface="Arial"/>
                <a:ea typeface="Arial"/>
                <a:cs typeface="Arial"/>
                <a:sym typeface="Arial"/>
              </a:rPr>
              <a:t>La goma arábiga</a:t>
            </a:r>
            <a:endParaRPr b="0" i="0" sz="1000" u="none" cap="none" strike="noStrike">
              <a:solidFill>
                <a:srgbClr val="000000"/>
              </a:solidFill>
              <a:latin typeface="Arial"/>
              <a:ea typeface="Arial"/>
              <a:cs typeface="Arial"/>
              <a:sym typeface="Arial"/>
            </a:endParaRPr>
          </a:p>
        </p:txBody>
      </p:sp>
      <p:sp>
        <p:nvSpPr>
          <p:cNvPr id="96" name="Google Shape;96;p2"/>
          <p:cNvSpPr/>
          <p:nvPr/>
        </p:nvSpPr>
        <p:spPr>
          <a:xfrm>
            <a:off x="4567564" y="2178053"/>
            <a:ext cx="84510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000"/>
              <a:buFont typeface="Arial"/>
              <a:buNone/>
            </a:pPr>
            <a:r>
              <a:rPr b="1" i="0" lang="es-CO" sz="1000" u="none" cap="none" strike="noStrike">
                <a:solidFill>
                  <a:srgbClr val="333333"/>
                </a:solidFill>
                <a:latin typeface="Arial"/>
                <a:ea typeface="Arial"/>
                <a:cs typeface="Arial"/>
                <a:sym typeface="Arial"/>
              </a:rPr>
              <a:t>El corcho: </a:t>
            </a:r>
            <a:endParaRPr b="0" i="0" sz="1000" u="none" cap="none" strike="noStrike">
              <a:solidFill>
                <a:srgbClr val="000000"/>
              </a:solidFill>
              <a:latin typeface="Arial"/>
              <a:ea typeface="Arial"/>
              <a:cs typeface="Arial"/>
              <a:sym typeface="Arial"/>
            </a:endParaRPr>
          </a:p>
        </p:txBody>
      </p:sp>
      <p:sp>
        <p:nvSpPr>
          <p:cNvPr id="97" name="Google Shape;97;p2"/>
          <p:cNvSpPr/>
          <p:nvPr/>
        </p:nvSpPr>
        <p:spPr>
          <a:xfrm>
            <a:off x="4942020" y="2973838"/>
            <a:ext cx="83067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000"/>
              <a:buFont typeface="Arial"/>
              <a:buNone/>
            </a:pPr>
            <a:r>
              <a:rPr b="1" i="0" lang="es-CO" sz="1000" u="none" cap="none" strike="noStrike">
                <a:solidFill>
                  <a:srgbClr val="333333"/>
                </a:solidFill>
                <a:latin typeface="Arial"/>
                <a:ea typeface="Arial"/>
                <a:cs typeface="Arial"/>
                <a:sym typeface="Arial"/>
              </a:rPr>
              <a:t>El caucho:</a:t>
            </a:r>
            <a:endParaRPr b="0" i="0" sz="1000" u="none" cap="none" strike="noStrike">
              <a:solidFill>
                <a:srgbClr val="000000"/>
              </a:solidFill>
              <a:latin typeface="Arial"/>
              <a:ea typeface="Arial"/>
              <a:cs typeface="Arial"/>
              <a:sym typeface="Arial"/>
            </a:endParaRPr>
          </a:p>
        </p:txBody>
      </p:sp>
      <p:sp>
        <p:nvSpPr>
          <p:cNvPr id="98" name="Google Shape;98;p2"/>
          <p:cNvSpPr/>
          <p:nvPr/>
        </p:nvSpPr>
        <p:spPr>
          <a:xfrm>
            <a:off x="5090160" y="3919266"/>
            <a:ext cx="58862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000"/>
              <a:buFont typeface="Arial"/>
              <a:buNone/>
            </a:pPr>
            <a:r>
              <a:rPr b="1" i="0" lang="es-CO" sz="1000" u="none" cap="none" strike="noStrike">
                <a:solidFill>
                  <a:srgbClr val="333333"/>
                </a:solidFill>
                <a:latin typeface="Arial"/>
                <a:ea typeface="Arial"/>
                <a:cs typeface="Arial"/>
                <a:sym typeface="Arial"/>
              </a:rPr>
              <a:t>Látex</a:t>
            </a:r>
            <a:r>
              <a:rPr b="0" i="0" lang="es-CO" sz="1000" u="none" cap="none" strike="noStrike">
                <a:solidFill>
                  <a:srgbClr val="333333"/>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99" name="Google Shape;99;p2"/>
          <p:cNvSpPr/>
          <p:nvPr/>
        </p:nvSpPr>
        <p:spPr>
          <a:xfrm>
            <a:off x="4294371" y="4666852"/>
            <a:ext cx="82266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000"/>
              <a:buFont typeface="Arial"/>
              <a:buNone/>
            </a:pPr>
            <a:r>
              <a:rPr b="1" i="0" lang="es-CO" sz="1000" u="none" cap="none" strike="noStrike">
                <a:solidFill>
                  <a:srgbClr val="333333"/>
                </a:solidFill>
                <a:latin typeface="Arial"/>
                <a:ea typeface="Arial"/>
                <a:cs typeface="Arial"/>
                <a:sym typeface="Arial"/>
              </a:rPr>
              <a:t>Penicilina:</a:t>
            </a:r>
            <a:endParaRPr b="0" i="0" sz="1000" u="none" cap="none" strike="noStrike">
              <a:solidFill>
                <a:srgbClr val="000000"/>
              </a:solidFill>
              <a:latin typeface="Arial"/>
              <a:ea typeface="Arial"/>
              <a:cs typeface="Arial"/>
              <a:sym typeface="Arial"/>
            </a:endParaRPr>
          </a:p>
        </p:txBody>
      </p:sp>
      <p:sp>
        <p:nvSpPr>
          <p:cNvPr id="100" name="Google Shape;100;p2"/>
          <p:cNvSpPr/>
          <p:nvPr/>
        </p:nvSpPr>
        <p:spPr>
          <a:xfrm>
            <a:off x="3478870" y="4913073"/>
            <a:ext cx="102947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Alimentos y bebidas</a:t>
            </a:r>
            <a:r>
              <a:rPr b="0" i="0" lang="es-CO"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01" name="Google Shape;101;p2"/>
          <p:cNvSpPr/>
          <p:nvPr/>
        </p:nvSpPr>
        <p:spPr>
          <a:xfrm>
            <a:off x="3080101" y="2744818"/>
            <a:ext cx="1625600" cy="1290320"/>
          </a:xfrm>
          <a:prstGeom prst="ellipse">
            <a:avLst/>
          </a:prstGeom>
          <a:solidFill>
            <a:srgbClr val="FFCCCC"/>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A7256"/>
              </a:buClr>
              <a:buSzPts val="1600"/>
              <a:buFont typeface="Arial"/>
              <a:buNone/>
            </a:pPr>
            <a:r>
              <a:rPr b="0" i="0" lang="es-CO" sz="1600" u="none" cap="none" strike="noStrike">
                <a:solidFill>
                  <a:srgbClr val="DA7256"/>
                </a:solidFill>
                <a:latin typeface="Arial"/>
                <a:ea typeface="Arial"/>
                <a:cs typeface="Arial"/>
                <a:sym typeface="Arial"/>
              </a:rPr>
              <a:t>12</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8" name="Google Shape;108;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09" name="Google Shape;109;p3"/>
          <p:cNvSpPr/>
          <p:nvPr/>
        </p:nvSpPr>
        <p:spPr>
          <a:xfrm>
            <a:off x="8243825" y="5602434"/>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rgbClr val="000000"/>
                </a:solidFill>
                <a:latin typeface="Arial"/>
                <a:ea typeface="Arial"/>
                <a:cs typeface="Arial"/>
                <a:sym typeface="Arial"/>
                <a:hlinkClick r:id="rId3">
                  <a:extLst>
                    <a:ext uri="{A12FA001-AC4F-418D-AE19-62706E023703}">
                      <ahyp:hlinkClr val="tx"/>
                    </a:ext>
                  </a:extLst>
                </a:hlinkClick>
              </a:rPr>
              <a:t>http://www.scielo.org.co/pdf/bsaa/v15n2/v15n2a03.pdf</a:t>
            </a:r>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4057693" y="371239"/>
            <a:ext cx="39741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Productos forestales no maderables del bosque</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Insumos</a:t>
            </a:r>
            <a:endParaRPr/>
          </a:p>
        </p:txBody>
      </p:sp>
      <p:pic>
        <p:nvPicPr>
          <p:cNvPr descr="Plantilla de infografía con gráfico circular de 11 opciones. los elementos de esta plantilla se pueden ajustar, transformar, agregar, eliminar fácilmente y se puede cambiar el color. Vector Premium " id="111" name="Google Shape;111;p3"/>
          <p:cNvPicPr preferRelativeResize="0"/>
          <p:nvPr/>
        </p:nvPicPr>
        <p:blipFill rotWithShape="1">
          <a:blip r:embed="rId4">
            <a:alphaModFix/>
          </a:blip>
          <a:srcRect b="9989" l="10680" r="10767" t="11630"/>
          <a:stretch/>
        </p:blipFill>
        <p:spPr>
          <a:xfrm>
            <a:off x="1596770" y="1092200"/>
            <a:ext cx="4683760" cy="4673600"/>
          </a:xfrm>
          <a:prstGeom prst="rect">
            <a:avLst/>
          </a:prstGeom>
          <a:noFill/>
          <a:ln>
            <a:noFill/>
          </a:ln>
        </p:spPr>
      </p:pic>
      <p:sp>
        <p:nvSpPr>
          <p:cNvPr id="112" name="Google Shape;112;p3"/>
          <p:cNvSpPr/>
          <p:nvPr/>
        </p:nvSpPr>
        <p:spPr>
          <a:xfrm>
            <a:off x="-562230" y="5506896"/>
            <a:ext cx="2533270" cy="1049020"/>
          </a:xfrm>
          <a:custGeom>
            <a:rect b="b" l="l" r="r" t="t"/>
            <a:pathLst>
              <a:path extrusionOk="0" h="120000" w="120000">
                <a:moveTo>
                  <a:pt x="0" y="0"/>
                </a:moveTo>
                <a:lnTo>
                  <a:pt x="120000" y="0"/>
                </a:lnTo>
                <a:lnTo>
                  <a:pt x="120000" y="120000"/>
                </a:lnTo>
                <a:lnTo>
                  <a:pt x="0" y="120000"/>
                </a:lnTo>
                <a:close/>
              </a:path>
              <a:path extrusionOk="0" fill="none" h="120000" w="120000">
                <a:moveTo>
                  <a:pt x="131554" y="0"/>
                </a:moveTo>
                <a:close/>
                <a:lnTo>
                  <a:pt x="131554" y="120000"/>
                </a:lnTo>
              </a:path>
              <a:path extrusionOk="0" fill="none" h="120000" w="120000">
                <a:moveTo>
                  <a:pt x="131554" y="22500"/>
                </a:moveTo>
                <a:lnTo>
                  <a:pt x="142853" y="-9041"/>
                </a:lnTo>
                <a:lnTo>
                  <a:pt x="152767" y="-43302"/>
                </a:lnTo>
              </a:path>
            </a:pathLst>
          </a:custGeom>
          <a:solidFill>
            <a:srgbClr val="8FDA5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lt1"/>
              </a:buClr>
              <a:buSzPts val="1000"/>
              <a:buFont typeface="Arial"/>
              <a:buNone/>
            </a:pPr>
            <a:r>
              <a:rPr b="0" i="0" lang="es-CO" sz="1000" u="none" cap="none" strike="noStrike">
                <a:solidFill>
                  <a:schemeClr val="lt1"/>
                </a:solidFill>
                <a:latin typeface="Arial"/>
                <a:ea typeface="Arial"/>
                <a:cs typeface="Arial"/>
                <a:sym typeface="Arial"/>
              </a:rPr>
              <a:t>se emplean hojas de epífitas del género </a:t>
            </a:r>
            <a:r>
              <a:rPr b="0" i="1" lang="es-CO" sz="1000" u="none" cap="none" strike="noStrike">
                <a:solidFill>
                  <a:schemeClr val="lt1"/>
                </a:solidFill>
                <a:latin typeface="Arial"/>
                <a:ea typeface="Arial"/>
                <a:cs typeface="Arial"/>
                <a:sym typeface="Arial"/>
              </a:rPr>
              <a:t>Anthurium </a:t>
            </a:r>
            <a:r>
              <a:rPr b="0" i="0" lang="es-CO" sz="1000" u="none" cap="none" strike="noStrike">
                <a:solidFill>
                  <a:schemeClr val="lt1"/>
                </a:solidFill>
                <a:latin typeface="Arial"/>
                <a:ea typeface="Arial"/>
                <a:cs typeface="Arial"/>
                <a:sym typeface="Arial"/>
              </a:rPr>
              <a:t>para envolver y conservar los alimentos.</a:t>
            </a:r>
            <a:endParaRPr/>
          </a:p>
        </p:txBody>
      </p:sp>
      <p:sp>
        <p:nvSpPr>
          <p:cNvPr id="113" name="Google Shape;113;p3"/>
          <p:cNvSpPr/>
          <p:nvPr/>
        </p:nvSpPr>
        <p:spPr>
          <a:xfrm>
            <a:off x="-1345250" y="4228244"/>
            <a:ext cx="2533270" cy="1049020"/>
          </a:xfrm>
          <a:custGeom>
            <a:rect b="b" l="l" r="r" t="t"/>
            <a:pathLst>
              <a:path extrusionOk="0" h="120000" w="120000">
                <a:moveTo>
                  <a:pt x="0" y="0"/>
                </a:moveTo>
                <a:lnTo>
                  <a:pt x="120000" y="0"/>
                </a:lnTo>
                <a:lnTo>
                  <a:pt x="120000" y="120000"/>
                </a:lnTo>
                <a:lnTo>
                  <a:pt x="0" y="120000"/>
                </a:lnTo>
                <a:close/>
              </a:path>
              <a:path extrusionOk="0" fill="none" h="120000" w="120000">
                <a:moveTo>
                  <a:pt x="131554" y="0"/>
                </a:moveTo>
                <a:close/>
                <a:lnTo>
                  <a:pt x="131554" y="120000"/>
                </a:lnTo>
              </a:path>
              <a:path extrusionOk="0" fill="none" h="120000" w="120000">
                <a:moveTo>
                  <a:pt x="131554" y="22500"/>
                </a:moveTo>
                <a:lnTo>
                  <a:pt x="141857" y="25826"/>
                </a:lnTo>
                <a:lnTo>
                  <a:pt x="150776" y="3588"/>
                </a:lnTo>
              </a:path>
            </a:pathLst>
          </a:custGeom>
          <a:solidFill>
            <a:srgbClr val="A8C967"/>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lt1"/>
              </a:buClr>
              <a:buSzPts val="1000"/>
              <a:buFont typeface="Arial"/>
              <a:buNone/>
            </a:pPr>
            <a:r>
              <a:rPr b="0" i="0" lang="es-CO" sz="1000" u="none" cap="none" strike="noStrike">
                <a:solidFill>
                  <a:schemeClr val="lt1"/>
                </a:solidFill>
                <a:latin typeface="Arial"/>
                <a:ea typeface="Arial"/>
                <a:cs typeface="Arial"/>
                <a:sym typeface="Arial"/>
              </a:rPr>
              <a:t>las plantas con agradables fragancias son usadas en la cocina tradicional para dar aroma a las coladas o para tomar en infusión.</a:t>
            </a:r>
            <a:endParaRPr/>
          </a:p>
        </p:txBody>
      </p:sp>
      <p:sp>
        <p:nvSpPr>
          <p:cNvPr id="114" name="Google Shape;114;p3"/>
          <p:cNvSpPr/>
          <p:nvPr/>
        </p:nvSpPr>
        <p:spPr>
          <a:xfrm>
            <a:off x="-1607907" y="2927617"/>
            <a:ext cx="2533270" cy="1049020"/>
          </a:xfrm>
          <a:custGeom>
            <a:rect b="b" l="l" r="r" t="t"/>
            <a:pathLst>
              <a:path extrusionOk="0" h="120000" w="120000">
                <a:moveTo>
                  <a:pt x="0" y="0"/>
                </a:moveTo>
                <a:lnTo>
                  <a:pt x="120000" y="0"/>
                </a:lnTo>
                <a:lnTo>
                  <a:pt x="120000" y="120000"/>
                </a:lnTo>
                <a:lnTo>
                  <a:pt x="0" y="120000"/>
                </a:lnTo>
                <a:close/>
              </a:path>
              <a:path extrusionOk="0" fill="none" h="120000" w="120000">
                <a:moveTo>
                  <a:pt x="131554" y="0"/>
                </a:moveTo>
                <a:close/>
                <a:lnTo>
                  <a:pt x="131554" y="120000"/>
                </a:lnTo>
              </a:path>
              <a:path extrusionOk="0" fill="none" h="120000" w="120000">
                <a:moveTo>
                  <a:pt x="131554" y="22500"/>
                </a:moveTo>
                <a:lnTo>
                  <a:pt x="141359" y="65502"/>
                </a:lnTo>
                <a:lnTo>
                  <a:pt x="157746" y="10802"/>
                </a:lnTo>
              </a:path>
            </a:pathLst>
          </a:cu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lt1"/>
              </a:buClr>
              <a:buSzPts val="1000"/>
              <a:buFont typeface="Arial"/>
              <a:buNone/>
            </a:pPr>
            <a:r>
              <a:rPr b="0" i="0" lang="es-CO" sz="1000" u="none" cap="none" strike="noStrike">
                <a:solidFill>
                  <a:schemeClr val="lt1"/>
                </a:solidFill>
                <a:latin typeface="Arial"/>
                <a:ea typeface="Arial"/>
                <a:cs typeface="Arial"/>
                <a:sym typeface="Arial"/>
              </a:rPr>
              <a:t>los pobladores utilizan las hojas de Aliso (</a:t>
            </a:r>
            <a:r>
              <a:rPr b="0" i="1" lang="es-CO" sz="1000" u="none" cap="none" strike="noStrike">
                <a:solidFill>
                  <a:schemeClr val="lt1"/>
                </a:solidFill>
                <a:latin typeface="Arial"/>
                <a:ea typeface="Arial"/>
                <a:cs typeface="Arial"/>
                <a:sym typeface="Arial"/>
              </a:rPr>
              <a:t>Alnas acuminada</a:t>
            </a:r>
            <a:r>
              <a:rPr b="0" i="0" lang="es-CO" sz="1000" u="none" cap="none" strike="noStrike">
                <a:solidFill>
                  <a:schemeClr val="lt1"/>
                </a:solidFill>
                <a:latin typeface="Arial"/>
                <a:ea typeface="Arial"/>
                <a:cs typeface="Arial"/>
                <a:sym typeface="Arial"/>
              </a:rPr>
              <a:t>) para alimentar al ganado.</a:t>
            </a:r>
            <a:endParaRPr/>
          </a:p>
        </p:txBody>
      </p:sp>
      <p:sp>
        <p:nvSpPr>
          <p:cNvPr id="115" name="Google Shape;115;p3"/>
          <p:cNvSpPr/>
          <p:nvPr/>
        </p:nvSpPr>
        <p:spPr>
          <a:xfrm>
            <a:off x="-1512365" y="1787400"/>
            <a:ext cx="2533270" cy="1049020"/>
          </a:xfrm>
          <a:custGeom>
            <a:rect b="b" l="l" r="r" t="t"/>
            <a:pathLst>
              <a:path extrusionOk="0" h="120000" w="120000">
                <a:moveTo>
                  <a:pt x="0" y="0"/>
                </a:moveTo>
                <a:lnTo>
                  <a:pt x="120000" y="0"/>
                </a:lnTo>
                <a:lnTo>
                  <a:pt x="120000" y="120000"/>
                </a:lnTo>
                <a:lnTo>
                  <a:pt x="0" y="120000"/>
                </a:lnTo>
                <a:close/>
              </a:path>
              <a:path extrusionOk="0" fill="none" h="120000" w="120000">
                <a:moveTo>
                  <a:pt x="131554" y="0"/>
                </a:moveTo>
                <a:close/>
                <a:lnTo>
                  <a:pt x="131554" y="120000"/>
                </a:lnTo>
              </a:path>
              <a:path extrusionOk="0" fill="none" h="120000" w="120000">
                <a:moveTo>
                  <a:pt x="131554" y="22500"/>
                </a:moveTo>
                <a:lnTo>
                  <a:pt x="141359" y="65502"/>
                </a:lnTo>
                <a:lnTo>
                  <a:pt x="175670" y="20420"/>
                </a:lnTo>
              </a:path>
            </a:pathLst>
          </a:custGeom>
          <a:solidFill>
            <a:schemeClr val="accent2"/>
          </a:solidFill>
          <a:ln cap="flat" cmpd="sng" w="25400">
            <a:solidFill>
              <a:srgbClr val="AC5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lt1"/>
              </a:buClr>
              <a:buSzPts val="1000"/>
              <a:buFont typeface="Arial"/>
              <a:buNone/>
            </a:pPr>
            <a:r>
              <a:rPr lang="es-CO" sz="1000">
                <a:solidFill>
                  <a:schemeClr val="lt1"/>
                </a:solidFill>
              </a:rPr>
              <a:t>Guambia</a:t>
            </a:r>
            <a:r>
              <a:rPr b="0" i="0" lang="es-CO" sz="1000" u="none" cap="none" strike="noStrike">
                <a:solidFill>
                  <a:schemeClr val="lt1"/>
                </a:solidFill>
                <a:latin typeface="Arial"/>
                <a:ea typeface="Arial"/>
                <a:cs typeface="Arial"/>
                <a:sym typeface="Arial"/>
              </a:rPr>
              <a:t> (</a:t>
            </a:r>
            <a:r>
              <a:rPr b="0" i="1" lang="es-CO" sz="1000" u="none" cap="none" strike="noStrike">
                <a:solidFill>
                  <a:schemeClr val="lt1"/>
                </a:solidFill>
                <a:latin typeface="Arial"/>
                <a:ea typeface="Arial"/>
                <a:cs typeface="Arial"/>
                <a:sym typeface="Arial"/>
              </a:rPr>
              <a:t>Espigüela pedúnculo-lata</a:t>
            </a:r>
            <a:r>
              <a:rPr b="0" i="0" lang="es-CO" sz="1000" u="none" cap="none" strike="noStrike">
                <a:solidFill>
                  <a:schemeClr val="lt1"/>
                </a:solidFill>
                <a:latin typeface="Arial"/>
                <a:ea typeface="Arial"/>
                <a:cs typeface="Arial"/>
                <a:sym typeface="Arial"/>
              </a:rPr>
              <a:t>) es la planta conocida en la zona para eliminar hongos e insectos.  </a:t>
            </a:r>
            <a:endParaRPr/>
          </a:p>
        </p:txBody>
      </p:sp>
      <p:sp>
        <p:nvSpPr>
          <p:cNvPr id="116" name="Google Shape;116;p3"/>
          <p:cNvSpPr/>
          <p:nvPr/>
        </p:nvSpPr>
        <p:spPr>
          <a:xfrm>
            <a:off x="-791213" y="659471"/>
            <a:ext cx="2533270" cy="1049020"/>
          </a:xfrm>
          <a:custGeom>
            <a:rect b="b" l="l" r="r" t="t"/>
            <a:pathLst>
              <a:path extrusionOk="0" h="120000" w="120000">
                <a:moveTo>
                  <a:pt x="0" y="0"/>
                </a:moveTo>
                <a:lnTo>
                  <a:pt x="120000" y="0"/>
                </a:lnTo>
                <a:lnTo>
                  <a:pt x="120000" y="120000"/>
                </a:lnTo>
                <a:lnTo>
                  <a:pt x="0" y="120000"/>
                </a:lnTo>
                <a:close/>
              </a:path>
              <a:path extrusionOk="0" fill="none" h="120000" w="120000">
                <a:moveTo>
                  <a:pt x="131554" y="0"/>
                </a:moveTo>
                <a:close/>
                <a:lnTo>
                  <a:pt x="131554" y="120000"/>
                </a:lnTo>
              </a:path>
              <a:path extrusionOk="0" fill="none" h="120000" w="120000">
                <a:moveTo>
                  <a:pt x="131554" y="22500"/>
                </a:moveTo>
                <a:lnTo>
                  <a:pt x="141359" y="65502"/>
                </a:lnTo>
                <a:lnTo>
                  <a:pt x="191602" y="74525"/>
                </a:lnTo>
              </a:path>
            </a:pathLst>
          </a:custGeom>
          <a:solidFill>
            <a:srgbClr val="DA7256"/>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lt1"/>
              </a:buClr>
              <a:buSzPts val="1000"/>
              <a:buFont typeface="Arial"/>
              <a:buNone/>
            </a:pPr>
            <a:r>
              <a:rPr b="0" i="0" lang="es-CO" sz="1000" u="none" cap="none" strike="noStrike">
                <a:solidFill>
                  <a:schemeClr val="lt1"/>
                </a:solidFill>
                <a:latin typeface="Arial"/>
                <a:ea typeface="Arial"/>
                <a:cs typeface="Arial"/>
                <a:sym typeface="Arial"/>
              </a:rPr>
              <a:t>se emplean fustes de helecho arbóreo (</a:t>
            </a:r>
            <a:r>
              <a:rPr b="0" i="1" lang="es-CO" sz="1000" u="none" cap="none" strike="noStrike">
                <a:solidFill>
                  <a:schemeClr val="lt1"/>
                </a:solidFill>
                <a:latin typeface="Arial"/>
                <a:ea typeface="Arial"/>
                <a:cs typeface="Arial"/>
                <a:sym typeface="Arial"/>
              </a:rPr>
              <a:t>Catea spa</a:t>
            </a:r>
            <a:r>
              <a:rPr b="0" i="0" lang="es-CO" sz="1000" u="none" cap="none" strike="noStrike">
                <a:solidFill>
                  <a:schemeClr val="lt1"/>
                </a:solidFill>
                <a:latin typeface="Arial"/>
                <a:ea typeface="Arial"/>
                <a:cs typeface="Arial"/>
                <a:sym typeface="Arial"/>
              </a:rPr>
              <a:t>.), hojas de palma de cera (</a:t>
            </a:r>
            <a:r>
              <a:rPr b="0" i="1" lang="es-CO" sz="1000" u="none" cap="none" strike="noStrike">
                <a:solidFill>
                  <a:schemeClr val="lt1"/>
                </a:solidFill>
                <a:latin typeface="Arial"/>
                <a:ea typeface="Arial"/>
                <a:cs typeface="Arial"/>
                <a:sym typeface="Arial"/>
              </a:rPr>
              <a:t>Ceroxylon quindiuense</a:t>
            </a:r>
            <a:r>
              <a:rPr b="0" i="0" lang="es-CO" sz="1000" u="none" cap="none" strike="noStrike">
                <a:solidFill>
                  <a:schemeClr val="lt1"/>
                </a:solidFill>
                <a:latin typeface="Arial"/>
                <a:ea typeface="Arial"/>
                <a:cs typeface="Arial"/>
                <a:sym typeface="Arial"/>
              </a:rPr>
              <a:t>) y bejucos como materia prima en la construcción de pequeños estaderos para el ganado.</a:t>
            </a:r>
            <a:endParaRPr/>
          </a:p>
        </p:txBody>
      </p:sp>
      <p:sp>
        <p:nvSpPr>
          <p:cNvPr id="117" name="Google Shape;117;p3"/>
          <p:cNvSpPr/>
          <p:nvPr/>
        </p:nvSpPr>
        <p:spPr>
          <a:xfrm>
            <a:off x="2823164" y="1425056"/>
            <a:ext cx="10885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1" i="0" lang="es-CO" sz="1000" u="none" cap="none" strike="noStrike">
                <a:solidFill>
                  <a:schemeClr val="dk1"/>
                </a:solidFill>
                <a:latin typeface="Arial"/>
                <a:ea typeface="Arial"/>
                <a:cs typeface="Arial"/>
                <a:sym typeface="Arial"/>
              </a:rPr>
              <a:t>Material para construcción</a:t>
            </a:r>
            <a:r>
              <a:rPr b="0" i="0" lang="es-CO"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p:txBody>
      </p:sp>
      <p:sp>
        <p:nvSpPr>
          <p:cNvPr id="118" name="Google Shape;118;p3"/>
          <p:cNvSpPr/>
          <p:nvPr/>
        </p:nvSpPr>
        <p:spPr>
          <a:xfrm>
            <a:off x="1971040" y="2158021"/>
            <a:ext cx="92204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1" i="0" lang="es-CO" sz="1000" u="none" cap="none" strike="noStrike">
                <a:solidFill>
                  <a:schemeClr val="dk1"/>
                </a:solidFill>
                <a:latin typeface="Arial"/>
                <a:ea typeface="Arial"/>
                <a:cs typeface="Arial"/>
                <a:sym typeface="Arial"/>
              </a:rPr>
              <a:t>Insecticida: </a:t>
            </a:r>
            <a:endParaRPr b="0" i="0" sz="1000" u="none" cap="none" strike="noStrike">
              <a:solidFill>
                <a:schemeClr val="dk1"/>
              </a:solidFill>
              <a:latin typeface="Arial"/>
              <a:ea typeface="Arial"/>
              <a:cs typeface="Arial"/>
              <a:sym typeface="Arial"/>
            </a:endParaRPr>
          </a:p>
        </p:txBody>
      </p:sp>
      <p:sp>
        <p:nvSpPr>
          <p:cNvPr id="119" name="Google Shape;119;p3"/>
          <p:cNvSpPr/>
          <p:nvPr/>
        </p:nvSpPr>
        <p:spPr>
          <a:xfrm>
            <a:off x="1895417" y="3000171"/>
            <a:ext cx="660758"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s-CO" sz="1000" u="none" cap="none" strike="noStrike">
                <a:solidFill>
                  <a:schemeClr val="dk1"/>
                </a:solidFill>
                <a:latin typeface="Arial"/>
                <a:ea typeface="Arial"/>
                <a:cs typeface="Arial"/>
                <a:sym typeface="Arial"/>
              </a:rPr>
              <a:t>Forraje: </a:t>
            </a:r>
            <a:endParaRPr b="0" i="0" sz="1000" u="none" cap="none" strike="noStrike">
              <a:solidFill>
                <a:schemeClr val="dk1"/>
              </a:solidFill>
              <a:latin typeface="Arial"/>
              <a:ea typeface="Arial"/>
              <a:cs typeface="Arial"/>
              <a:sym typeface="Arial"/>
            </a:endParaRPr>
          </a:p>
        </p:txBody>
      </p:sp>
      <p:sp>
        <p:nvSpPr>
          <p:cNvPr id="120" name="Google Shape;120;p3"/>
          <p:cNvSpPr/>
          <p:nvPr/>
        </p:nvSpPr>
        <p:spPr>
          <a:xfrm>
            <a:off x="2044778" y="3920467"/>
            <a:ext cx="81464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1" i="0" lang="es-CO" sz="1000" u="none" cap="none" strike="noStrike">
                <a:solidFill>
                  <a:schemeClr val="dk1"/>
                </a:solidFill>
                <a:latin typeface="Arial"/>
                <a:ea typeface="Arial"/>
                <a:cs typeface="Arial"/>
                <a:sym typeface="Arial"/>
              </a:rPr>
              <a:t>Especias: </a:t>
            </a:r>
            <a:endParaRPr b="0" i="0" sz="1000" u="none" cap="none" strike="noStrike">
              <a:solidFill>
                <a:schemeClr val="dk1"/>
              </a:solidFill>
              <a:latin typeface="Arial"/>
              <a:ea typeface="Arial"/>
              <a:cs typeface="Arial"/>
              <a:sym typeface="Arial"/>
            </a:endParaRPr>
          </a:p>
        </p:txBody>
      </p:sp>
      <p:sp>
        <p:nvSpPr>
          <p:cNvPr id="121" name="Google Shape;121;p3"/>
          <p:cNvSpPr/>
          <p:nvPr/>
        </p:nvSpPr>
        <p:spPr>
          <a:xfrm>
            <a:off x="2432063" y="4752754"/>
            <a:ext cx="126542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1" i="0" lang="es-CO" sz="1000" u="none" cap="none" strike="noStrike">
                <a:solidFill>
                  <a:schemeClr val="dk1"/>
                </a:solidFill>
                <a:latin typeface="Arial"/>
                <a:ea typeface="Arial"/>
                <a:cs typeface="Arial"/>
                <a:sym typeface="Arial"/>
              </a:rPr>
              <a:t>Envoltura para alimentos:</a:t>
            </a:r>
            <a:r>
              <a:rPr b="0" i="0" lang="es-CO"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p:txBody>
      </p:sp>
      <p:sp>
        <p:nvSpPr>
          <p:cNvPr id="122" name="Google Shape;122;p3"/>
          <p:cNvSpPr/>
          <p:nvPr/>
        </p:nvSpPr>
        <p:spPr>
          <a:xfrm>
            <a:off x="3132040" y="2515058"/>
            <a:ext cx="1583135" cy="1713186"/>
          </a:xfrm>
          <a:prstGeom prst="ellipse">
            <a:avLst/>
          </a:prstGeom>
          <a:solidFill>
            <a:srgbClr val="FFCCCC"/>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2"/>
              </a:solidFill>
              <a:latin typeface="Arial"/>
              <a:ea typeface="Arial"/>
              <a:cs typeface="Arial"/>
              <a:sym typeface="Arial"/>
            </a:endParaRPr>
          </a:p>
        </p:txBody>
      </p:sp>
      <p:sp>
        <p:nvSpPr>
          <p:cNvPr id="123" name="Google Shape;123;p3"/>
          <p:cNvSpPr txBox="1"/>
          <p:nvPr/>
        </p:nvSpPr>
        <p:spPr>
          <a:xfrm>
            <a:off x="3719959" y="3217762"/>
            <a:ext cx="3834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DA7256"/>
              </a:buClr>
              <a:buSzPts val="1400"/>
              <a:buFont typeface="Arial"/>
              <a:buNone/>
            </a:pPr>
            <a:r>
              <a:rPr b="1" i="0" lang="es-CO" sz="1400" u="none" cap="none" strike="noStrike">
                <a:solidFill>
                  <a:srgbClr val="DA7256"/>
                </a:solidFill>
                <a:latin typeface="Arial"/>
                <a:ea typeface="Arial"/>
                <a:cs typeface="Arial"/>
                <a:sym typeface="Arial"/>
              </a:rPr>
              <a:t>12</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4"/>
          <p:cNvSpPr txBox="1"/>
          <p:nvPr/>
        </p:nvSpPr>
        <p:spPr>
          <a:xfrm>
            <a:off x="8234450" y="894694"/>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Se solicita a producción realizar una infografía interactiva con la información en las diapositivas, esta consta de 12 elementos, que van secuenciados por los números, el último se encuentra en el centro del gráfico como número 12.</a:t>
            </a:r>
            <a:endParaRPr/>
          </a:p>
          <a:p>
            <a:pPr indent="0" lvl="0" marL="0" marR="0" rtl="0" algn="l">
              <a:lnSpc>
                <a:spcPct val="100000"/>
              </a:lnSpc>
              <a:spcBef>
                <a:spcPts val="0"/>
              </a:spcBef>
              <a:spcAft>
                <a:spcPts val="0"/>
              </a:spcAft>
              <a:buClr>
                <a:srgbClr val="000000"/>
              </a:buClr>
              <a:buSzPts val="263"/>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Tener en cuenta</a:t>
            </a:r>
            <a:endParaRPr/>
          </a:p>
          <a:p>
            <a:pPr indent="0" lvl="0" marL="0" marR="0" rtl="0" algn="l">
              <a:lnSpc>
                <a:spcPct val="100000"/>
              </a:lnSpc>
              <a:spcBef>
                <a:spcPts val="0"/>
              </a:spcBef>
              <a:spcAft>
                <a:spcPts val="0"/>
              </a:spcAft>
              <a:buClr>
                <a:srgbClr val="000000"/>
              </a:buClr>
              <a:buSzPts val="263"/>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La secuenciación numérica</a:t>
            </a:r>
            <a:endParaRPr/>
          </a:p>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El aprendiz hace clic sobre el nombre y se abre una ventana emergente con la información correspondiente.</a:t>
            </a:r>
            <a:endParaRPr/>
          </a:p>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Luego se sigue con el otro numeral que llama la atención con un sonidos de la naturaleza.</a:t>
            </a:r>
            <a:endParaRPr/>
          </a:p>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El primero queda inactivo y se activa el segundo, de esa forma secuencialmente.</a:t>
            </a:r>
            <a:endParaRPr/>
          </a:p>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Los numerales 1 al 11 se abren en secuencia hacia afuera.</a:t>
            </a:r>
            <a:endParaRPr/>
          </a:p>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Cuando va a entrar al numeral 12, los anteriores se retraen (hacia adentro) y aparece el 12.</a:t>
            </a:r>
            <a:endParaRPr/>
          </a:p>
          <a:p>
            <a:pPr indent="0" lvl="0" marL="0" marR="0" rtl="0" algn="l">
              <a:lnSpc>
                <a:spcPct val="100000"/>
              </a:lnSpc>
              <a:spcBef>
                <a:spcPts val="0"/>
              </a:spcBef>
              <a:spcAft>
                <a:spcPts val="0"/>
              </a:spcAft>
              <a:buClr>
                <a:schemeClr val="dk1"/>
              </a:buClr>
              <a:buSzPts val="263"/>
              <a:buFont typeface="Arial"/>
              <a:buNone/>
            </a:pPr>
            <a:r>
              <a:rPr b="0" i="0" lang="es-CO" sz="1050" u="none" cap="none" strike="noStrike">
                <a:solidFill>
                  <a:schemeClr val="dk1"/>
                </a:solidFill>
                <a:latin typeface="Arial"/>
                <a:ea typeface="Arial"/>
                <a:cs typeface="Arial"/>
                <a:sym typeface="Arial"/>
              </a:rPr>
              <a:t>Luego finaliza mostrando todo el objeto de aprendizaje activo nuevamente con el fin de que el </a:t>
            </a:r>
            <a:r>
              <a:rPr lang="es-CO" sz="1050">
                <a:solidFill>
                  <a:schemeClr val="dk1"/>
                </a:solidFill>
              </a:rPr>
              <a:t>aprendiz</a:t>
            </a:r>
            <a:r>
              <a:rPr b="0" i="0" lang="es-CO" sz="1050" u="none" cap="none" strike="noStrike">
                <a:solidFill>
                  <a:schemeClr val="dk1"/>
                </a:solidFill>
                <a:latin typeface="Arial"/>
                <a:ea typeface="Arial"/>
                <a:cs typeface="Arial"/>
                <a:sym typeface="Arial"/>
              </a:rPr>
              <a:t> pueda volver a usarlo.</a:t>
            </a:r>
            <a:endParaRPr b="0" i="0" sz="1050" u="none" cap="none" strike="noStrike">
              <a:solidFill>
                <a:schemeClr val="dk1"/>
              </a:solidFill>
              <a:latin typeface="Arial"/>
              <a:ea typeface="Arial"/>
              <a:cs typeface="Arial"/>
              <a:sym typeface="Arial"/>
            </a:endParaRPr>
          </a:p>
        </p:txBody>
      </p:sp>
      <p:sp>
        <p:nvSpPr>
          <p:cNvPr id="130" name="Google Shape;130;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31" name="Google Shape;131;p4"/>
          <p:cNvSpPr/>
          <p:nvPr/>
        </p:nvSpPr>
        <p:spPr>
          <a:xfrm>
            <a:off x="8243825" y="5602434"/>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000000"/>
              </a:solidFill>
              <a:latin typeface="Arial"/>
              <a:ea typeface="Arial"/>
              <a:cs typeface="Arial"/>
              <a:sym typeface="Arial"/>
              <a:hlinkClick r:id="rId3">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rgbClr val="000000"/>
                </a:solidFill>
                <a:latin typeface="Arial"/>
                <a:ea typeface="Arial"/>
                <a:cs typeface="Arial"/>
                <a:sym typeface="Arial"/>
                <a:hlinkClick r:id="rId4">
                  <a:extLst>
                    <a:ext uri="{A12FA001-AC4F-418D-AE19-62706E023703}">
                      <ahyp:hlinkClr val="tx"/>
                    </a:ext>
                  </a:extLst>
                </a:hlinkClick>
              </a:rPr>
              <a:t>http://www.scielo.org.co/pdf/bsaa/v15n2/v15n2a03.pdf</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000000"/>
              </a:solidFill>
              <a:latin typeface="Arial"/>
              <a:ea typeface="Arial"/>
              <a:cs typeface="Arial"/>
              <a:sym typeface="Arial"/>
            </a:endParaRPr>
          </a:p>
        </p:txBody>
      </p:sp>
      <p:sp>
        <p:nvSpPr>
          <p:cNvPr id="132" name="Google Shape;132;p4"/>
          <p:cNvSpPr txBox="1"/>
          <p:nvPr/>
        </p:nvSpPr>
        <p:spPr>
          <a:xfrm>
            <a:off x="593133" y="371474"/>
            <a:ext cx="39741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Productos forestales no maderables del bosque</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Insumos</a:t>
            </a:r>
            <a:endParaRPr/>
          </a:p>
        </p:txBody>
      </p:sp>
      <p:pic>
        <p:nvPicPr>
          <p:cNvPr descr="Plantilla de infografía con gráfico circular de 11 opciones. los elementos de esta plantilla se pueden ajustar, transformar, agregar, eliminar fácilmente y se puede cambiar el color. Vector Premium " id="133" name="Google Shape;133;p4"/>
          <p:cNvPicPr preferRelativeResize="0"/>
          <p:nvPr/>
        </p:nvPicPr>
        <p:blipFill rotWithShape="1">
          <a:blip r:embed="rId5">
            <a:alphaModFix/>
          </a:blip>
          <a:srcRect b="9989" l="10680" r="10767" t="11630"/>
          <a:stretch/>
        </p:blipFill>
        <p:spPr>
          <a:xfrm>
            <a:off x="1503680" y="1092200"/>
            <a:ext cx="4683760" cy="4673600"/>
          </a:xfrm>
          <a:prstGeom prst="rect">
            <a:avLst/>
          </a:prstGeom>
          <a:noFill/>
          <a:ln>
            <a:noFill/>
          </a:ln>
        </p:spPr>
      </p:pic>
      <p:sp>
        <p:nvSpPr>
          <p:cNvPr id="134" name="Google Shape;134;p4"/>
          <p:cNvSpPr/>
          <p:nvPr/>
        </p:nvSpPr>
        <p:spPr>
          <a:xfrm>
            <a:off x="3233630" y="2318266"/>
            <a:ext cx="4064000" cy="1824589"/>
          </a:xfrm>
          <a:prstGeom prst="ellipse">
            <a:avLst/>
          </a:prstGeom>
          <a:solidFill>
            <a:srgbClr val="FFCCCC"/>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2"/>
              </a:buClr>
              <a:buSzPts val="1000"/>
              <a:buFont typeface="Arial"/>
              <a:buNone/>
            </a:pPr>
            <a:r>
              <a:rPr b="0" i="0" lang="es-CO" sz="1000" u="none" cap="none" strike="noStrike">
                <a:solidFill>
                  <a:schemeClr val="dk2"/>
                </a:solidFill>
                <a:latin typeface="Arial"/>
                <a:ea typeface="Arial"/>
                <a:cs typeface="Arial"/>
                <a:sym typeface="Arial"/>
              </a:rPr>
              <a:t>se encontraron 40 productos usados para elaborar medicamentos o realizar rituales de sanación, de los cuales 2 son de origen animal (propóleos y miel de abejas) y los restantes, de origen vegetal, principalmente especies herbáceas.</a:t>
            </a:r>
            <a:endParaRPr/>
          </a:p>
        </p:txBody>
      </p:sp>
      <p:sp>
        <p:nvSpPr>
          <p:cNvPr id="135" name="Google Shape;135;p4"/>
          <p:cNvSpPr txBox="1"/>
          <p:nvPr/>
        </p:nvSpPr>
        <p:spPr>
          <a:xfrm>
            <a:off x="2613870" y="2799673"/>
            <a:ext cx="48662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DA7256"/>
              </a:buClr>
              <a:buSzPts val="1400"/>
              <a:buFont typeface="Arial"/>
              <a:buNone/>
            </a:pPr>
            <a:r>
              <a:rPr b="1" i="0" lang="es-CO" sz="1400" u="none" cap="none" strike="noStrike">
                <a:solidFill>
                  <a:srgbClr val="DA7256"/>
                </a:solidFill>
                <a:latin typeface="Arial"/>
                <a:ea typeface="Arial"/>
                <a:cs typeface="Arial"/>
                <a:sym typeface="Arial"/>
              </a:rPr>
              <a:t>12</a:t>
            </a:r>
            <a:endParaRPr/>
          </a:p>
        </p:txBody>
      </p:sp>
      <p:sp>
        <p:nvSpPr>
          <p:cNvPr id="136" name="Google Shape;136;p4"/>
          <p:cNvSpPr/>
          <p:nvPr/>
        </p:nvSpPr>
        <p:spPr>
          <a:xfrm>
            <a:off x="2677948" y="2984340"/>
            <a:ext cx="84510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Arial"/>
              <a:buNone/>
            </a:pPr>
            <a:r>
              <a:rPr b="1" i="0" lang="es-CO" sz="1000" u="none" cap="none" strike="noStrike">
                <a:solidFill>
                  <a:schemeClr val="dk2"/>
                </a:solidFill>
                <a:latin typeface="Arial"/>
                <a:ea typeface="Arial"/>
                <a:cs typeface="Arial"/>
                <a:sym typeface="Arial"/>
              </a:rPr>
              <a:t>Medicinal: </a:t>
            </a:r>
            <a:endParaRPr b="0" i="0" sz="10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