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0E4"/>
    <a:srgbClr val="B035FB"/>
    <a:srgbClr val="F879FB"/>
    <a:srgbClr val="D67A5A"/>
    <a:srgbClr val="536DB5"/>
    <a:srgbClr val="6AAEC6"/>
    <a:srgbClr val="4D9DCF"/>
    <a:srgbClr val="57D9BA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5" autoAdjust="0"/>
    <p:restoredTop sz="96137"/>
  </p:normalViewPr>
  <p:slideViewPr>
    <p:cSldViewPr snapToGrid="0">
      <p:cViewPr>
        <p:scale>
          <a:sx n="160" d="100"/>
          <a:sy n="160" d="100"/>
        </p:scale>
        <p:origin x="144" y="-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8/02/22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048361" y="457861"/>
            <a:ext cx="7588333" cy="7715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es-CO" dirty="0"/>
              <a:t>Recurso de aprendizaje infografía estática</a:t>
            </a:r>
          </a:p>
          <a:p>
            <a:pPr algn="ctr"/>
            <a:r>
              <a:rPr lang="es-CO" dirty="0"/>
              <a:t>DI_CF3_3.4.1_normas .</a:t>
            </a:r>
          </a:p>
        </p:txBody>
      </p:sp>
      <p:pic>
        <p:nvPicPr>
          <p:cNvPr id="1028" name="Picture 4" descr="Plantilla de diseño moderno de siete opciones de 7 pasos círculo empresarial infografía Vector Premiu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35" y="1704022"/>
            <a:ext cx="59626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794527" y="537002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https://www.freepik.es/vector-premium/plantilla-diseno-moderno-siete-opciones-7-pasos-circulo-empresarial-infografia_21457318.htm#page=1&amp;position=3&amp;from_view=detail#page=1&amp;query=infograf%C3%ADa%207&amp;position=3&amp;from_view=detail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3825" y="5602434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9280" y="2812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253350" y="742949"/>
            <a:ext cx="3938649" cy="48594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00" dirty="0"/>
          </a:p>
        </p:txBody>
      </p:sp>
      <p:pic>
        <p:nvPicPr>
          <p:cNvPr id="12" name="Picture 4" descr="Plantilla de diseño moderno de siete opciones de 7 pasos círculo empresarial infografía Vector Premiu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70" y="2384742"/>
            <a:ext cx="59626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783536" y="525958"/>
            <a:ext cx="610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Productos forestales no maderables del bosque</a:t>
            </a:r>
          </a:p>
          <a:p>
            <a:r>
              <a:rPr lang="es-CO" dirty="0"/>
              <a:t>Toda empresa debe incorporar un sistema de gestión medioambiental, con el fin de reducir cualquier impacto sobre su contexto directo.</a:t>
            </a:r>
          </a:p>
        </p:txBody>
      </p:sp>
      <p:sp>
        <p:nvSpPr>
          <p:cNvPr id="10" name="Llamada de nube 9"/>
          <p:cNvSpPr/>
          <p:nvPr/>
        </p:nvSpPr>
        <p:spPr>
          <a:xfrm>
            <a:off x="363600" y="2384742"/>
            <a:ext cx="2210582" cy="1282931"/>
          </a:xfrm>
          <a:prstGeom prst="cloudCallout">
            <a:avLst>
              <a:gd name="adj1" fmla="val 83446"/>
              <a:gd name="adj2" fmla="val 268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ea typeface="Arial" panose="020B0604020202020204" pitchFamily="34" charset="0"/>
              </a:rPr>
              <a:t>1. Metas ambientales</a:t>
            </a:r>
          </a:p>
          <a:p>
            <a:pPr algn="ctr"/>
            <a:endParaRPr lang="es-CO" sz="1000" dirty="0"/>
          </a:p>
        </p:txBody>
      </p:sp>
      <p:sp>
        <p:nvSpPr>
          <p:cNvPr id="20" name="Llamada de nube 19"/>
          <p:cNvSpPr/>
          <p:nvPr/>
        </p:nvSpPr>
        <p:spPr>
          <a:xfrm>
            <a:off x="124069" y="3667673"/>
            <a:ext cx="2210582" cy="1282931"/>
          </a:xfrm>
          <a:prstGeom prst="cloudCallout">
            <a:avLst>
              <a:gd name="adj1" fmla="val 102290"/>
              <a:gd name="adj2" fmla="val -2698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ea typeface="Arial" panose="020B0604020202020204" pitchFamily="34" charset="0"/>
              </a:rPr>
              <a:t>2. Políticas </a:t>
            </a:r>
          </a:p>
          <a:p>
            <a:pPr algn="ctr"/>
            <a:endParaRPr lang="es-CO" sz="1000" dirty="0"/>
          </a:p>
        </p:txBody>
      </p:sp>
      <p:sp>
        <p:nvSpPr>
          <p:cNvPr id="21" name="Llamada de nube 20"/>
          <p:cNvSpPr/>
          <p:nvPr/>
        </p:nvSpPr>
        <p:spPr>
          <a:xfrm>
            <a:off x="774011" y="4960968"/>
            <a:ext cx="2210582" cy="1282931"/>
          </a:xfrm>
          <a:prstGeom prst="cloudCallout">
            <a:avLst>
              <a:gd name="adj1" fmla="val 86204"/>
              <a:gd name="adj2" fmla="val -99055"/>
            </a:avLst>
          </a:prstGeom>
          <a:solidFill>
            <a:srgbClr val="D67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ea typeface="Arial" panose="020B0604020202020204" pitchFamily="34" charset="0"/>
              </a:rPr>
              <a:t>3. Procedimientos para el cumplimiento de las metas trazadas</a:t>
            </a:r>
          </a:p>
          <a:p>
            <a:pPr algn="ctr"/>
            <a:endParaRPr lang="es-CO" sz="1000" dirty="0"/>
          </a:p>
        </p:txBody>
      </p:sp>
      <p:sp>
        <p:nvSpPr>
          <p:cNvPr id="22" name="Llamada de nube 21"/>
          <p:cNvSpPr/>
          <p:nvPr/>
        </p:nvSpPr>
        <p:spPr>
          <a:xfrm>
            <a:off x="2888572" y="5532497"/>
            <a:ext cx="2210582" cy="1282931"/>
          </a:xfrm>
          <a:prstGeom prst="cloudCallout">
            <a:avLst>
              <a:gd name="adj1" fmla="val 16803"/>
              <a:gd name="adj2" fmla="val -121230"/>
            </a:avLst>
          </a:prstGeom>
          <a:solidFill>
            <a:srgbClr val="F87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ea typeface="Arial" panose="020B0604020202020204" pitchFamily="34" charset="0"/>
              </a:rPr>
              <a:t>4. Definir las responsabilidades</a:t>
            </a:r>
          </a:p>
          <a:p>
            <a:pPr algn="ctr"/>
            <a:endParaRPr lang="es-CO" sz="1000" dirty="0"/>
          </a:p>
        </p:txBody>
      </p:sp>
      <p:sp>
        <p:nvSpPr>
          <p:cNvPr id="23" name="Llamada de nube 22"/>
          <p:cNvSpPr/>
          <p:nvPr/>
        </p:nvSpPr>
        <p:spPr>
          <a:xfrm>
            <a:off x="5322434" y="5346603"/>
            <a:ext cx="2210582" cy="1282931"/>
          </a:xfrm>
          <a:prstGeom prst="cloudCallout">
            <a:avLst>
              <a:gd name="adj1" fmla="val -69603"/>
              <a:gd name="adj2" fmla="val -125188"/>
            </a:avLst>
          </a:prstGeom>
          <a:solidFill>
            <a:srgbClr val="B03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ea typeface="Arial" panose="020B0604020202020204" pitchFamily="34" charset="0"/>
              </a:rPr>
              <a:t>5. Formación y capacitación del personal</a:t>
            </a:r>
          </a:p>
          <a:p>
            <a:pPr algn="ctr"/>
            <a:endParaRPr lang="es-CO" sz="1000" dirty="0"/>
          </a:p>
        </p:txBody>
      </p:sp>
      <p:sp>
        <p:nvSpPr>
          <p:cNvPr id="24" name="Llamada de nube 23"/>
          <p:cNvSpPr/>
          <p:nvPr/>
        </p:nvSpPr>
        <p:spPr>
          <a:xfrm>
            <a:off x="5583853" y="3996390"/>
            <a:ext cx="2210582" cy="1282931"/>
          </a:xfrm>
          <a:prstGeom prst="cloudCallout">
            <a:avLst>
              <a:gd name="adj1" fmla="val -64547"/>
              <a:gd name="adj2" fmla="val -49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ea typeface="Arial" panose="020B0604020202020204" pitchFamily="34" charset="0"/>
              </a:rPr>
              <a:t>6. Contar con la documentación para sistematizar la información</a:t>
            </a:r>
          </a:p>
          <a:p>
            <a:pPr algn="ctr"/>
            <a:endParaRPr lang="es-CO" sz="1000" dirty="0"/>
          </a:p>
        </p:txBody>
      </p:sp>
      <p:sp>
        <p:nvSpPr>
          <p:cNvPr id="25" name="Llamada de nube 24"/>
          <p:cNvSpPr/>
          <p:nvPr/>
        </p:nvSpPr>
        <p:spPr>
          <a:xfrm>
            <a:off x="5727661" y="2523775"/>
            <a:ext cx="2210582" cy="1282931"/>
          </a:xfrm>
          <a:prstGeom prst="cloudCallout">
            <a:avLst>
              <a:gd name="adj1" fmla="val -64548"/>
              <a:gd name="adj2" fmla="val 12608"/>
            </a:avLst>
          </a:prstGeom>
          <a:solidFill>
            <a:srgbClr val="98C0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s-CO" sz="1000" dirty="0"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s-CO" sz="1000" dirty="0">
                <a:ea typeface="Arial" panose="020B0604020202020204" pitchFamily="34" charset="0"/>
              </a:rPr>
              <a:t>7. Tener un sistema para controlar cualquier cambio y avance realizado </a:t>
            </a:r>
            <a:r>
              <a:rPr lang="es-CO" sz="1000">
                <a:ea typeface="Arial" panose="020B0604020202020204" pitchFamily="34" charset="0"/>
              </a:rPr>
              <a:t>del plan</a:t>
            </a:r>
            <a:endParaRPr lang="es-CO" sz="1000" dirty="0">
              <a:ea typeface="Arial" panose="020B0604020202020204" pitchFamily="34" charset="0"/>
            </a:endParaRPr>
          </a:p>
          <a:p>
            <a:pPr algn="ctr"/>
            <a:endParaRPr lang="es-CO" sz="1000" dirty="0"/>
          </a:p>
        </p:txBody>
      </p:sp>
      <p:sp>
        <p:nvSpPr>
          <p:cNvPr id="11" name="Elipse 10"/>
          <p:cNvSpPr/>
          <p:nvPr/>
        </p:nvSpPr>
        <p:spPr>
          <a:xfrm>
            <a:off x="3718561" y="3026207"/>
            <a:ext cx="1262570" cy="970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Plan de manejo ambiental empresarial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397157" y="1117600"/>
            <a:ext cx="360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dirty="0"/>
              <a:t>Se solicita a producción una infografía estática con la información que aparece en la diapositiva.</a:t>
            </a:r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9478</TotalTime>
  <Words>155</Words>
  <Application>Microsoft Macintosh PowerPoint</Application>
  <PresentationFormat>Panorámica</PresentationFormat>
  <Paragraphs>17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159</cp:revision>
  <dcterms:modified xsi:type="dcterms:W3CDTF">2022-02-09T00:38:13Z</dcterms:modified>
</cp:coreProperties>
</file>