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9BA"/>
    <a:srgbClr val="536DB5"/>
    <a:srgbClr val="6AAEC6"/>
    <a:srgbClr val="4D9DCF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5" autoAdjust="0"/>
    <p:restoredTop sz="96137"/>
  </p:normalViewPr>
  <p:slideViewPr>
    <p:cSldViewPr snapToGrid="0">
      <p:cViewPr varScale="1">
        <p:scale>
          <a:sx n="117" d="100"/>
          <a:sy n="117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8/02/22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as.org/usde/publications/Unit/oea82s/ch07.htm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isotools.org/2018/10/30/aspectos-fundamentales-sostenibilidad-ambien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rioja.org/medio-ambiente/es/prevencion-control-ambiental/declaracion-ambiental-emas" TargetMode="External"/><Relationship Id="rId5" Type="http://schemas.openxmlformats.org/officeDocument/2006/relationships/hyperlink" Target="http://ambiental.udistrital.edu.co:8080/c/document_library/get_file?uuid=de3b280d-5e6c-4338-9fb3-790e6bcee1fd&amp;groupId=12891" TargetMode="External"/><Relationship Id="rId4" Type="http://schemas.openxmlformats.org/officeDocument/2006/relationships/hyperlink" Target="https://www.iso.org/obp/ui#iso:std:iso:14001:ed-3:v1: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48361" y="457860"/>
            <a:ext cx="7588333" cy="118805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CO" dirty="0"/>
              <a:t>Recurso de aprendizaje, infografía interactiva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DI_CF3_3.4.1_otras normas </a:t>
            </a:r>
          </a:p>
          <a:p>
            <a:r>
              <a:rPr lang="es-CO" dirty="0"/>
              <a:t> </a:t>
            </a:r>
          </a:p>
        </p:txBody>
      </p:sp>
      <p:pic>
        <p:nvPicPr>
          <p:cNvPr id="1026" name="Picture 2" descr="Plantilla infográfica de 3 pasos sobre mapa del mundo Vector Premium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4779" r="2859" b="8833"/>
          <a:stretch/>
        </p:blipFill>
        <p:spPr bwMode="auto">
          <a:xfrm>
            <a:off x="3116154" y="1883329"/>
            <a:ext cx="5452745" cy="36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966720" y="593091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https://www.freepik.es/vector-premium/plantilla-infografica-3-pasos-sobre-mapa-mundo_1177208.htm?query=infograf%C3%ADa%20tres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CO" sz="10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anexan los enlaces correspondientes dentro del recurso</a:t>
            </a:r>
            <a:r>
              <a:rPr lang="es-CO" sz="18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Picture 2" descr="Plantilla infográfica de 3 pasos sobre mapa del mundo Vector Premium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4779" r="2859" b="8833"/>
          <a:stretch/>
        </p:blipFill>
        <p:spPr bwMode="auto">
          <a:xfrm>
            <a:off x="1548870" y="1929301"/>
            <a:ext cx="5452745" cy="36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81645" y="371474"/>
            <a:ext cx="422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Productos forestales no maderables del bosque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1645" y="679251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Sistemas de Gestión Ambiental</a:t>
            </a:r>
          </a:p>
        </p:txBody>
      </p:sp>
      <p:sp>
        <p:nvSpPr>
          <p:cNvPr id="6" name="Llamada con línea 3 (borde y barra de énfasis) 5"/>
          <p:cNvSpPr/>
          <p:nvPr/>
        </p:nvSpPr>
        <p:spPr>
          <a:xfrm>
            <a:off x="5459939" y="1539240"/>
            <a:ext cx="2987040" cy="140462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3110"/>
              <a:gd name="adj6" fmla="val -23470"/>
              <a:gd name="adj7" fmla="val 89817"/>
              <a:gd name="adj8" fmla="val -15476"/>
            </a:avLst>
          </a:prstGeom>
          <a:solidFill>
            <a:srgbClr val="57D9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s-CO" sz="1050" dirty="0"/>
              <a:t>Normas ISO 14001:2015</a:t>
            </a:r>
          </a:p>
          <a:p>
            <a:r>
              <a:rPr lang="es-CO" sz="1050" dirty="0">
                <a:hlinkClick r:id="rId4"/>
              </a:rPr>
              <a:t>https://www.iso.org/obp/ui#iso:std:iso:14001:ed-3:v1:es</a:t>
            </a:r>
            <a:r>
              <a:rPr lang="es-CO" sz="1050" dirty="0"/>
              <a:t> </a:t>
            </a:r>
          </a:p>
          <a:p>
            <a:r>
              <a:rPr lang="es-CO" sz="1050" dirty="0"/>
              <a:t>Ejemplo  </a:t>
            </a:r>
            <a:r>
              <a:rPr lang="es-CO" sz="900" b="1" dirty="0">
                <a:hlinkClick r:id="rId5"/>
              </a:rPr>
              <a:t>http://ambiental.udistrital.edu.co:8080/c/document_library/get_file?uuid=de3b280d-5e6c-4338-9fb3-790e6bcee1fd&amp;groupId=12891</a:t>
            </a:r>
            <a:r>
              <a:rPr lang="es-CO" sz="900" b="1" dirty="0"/>
              <a:t> </a:t>
            </a:r>
          </a:p>
        </p:txBody>
      </p:sp>
      <p:sp>
        <p:nvSpPr>
          <p:cNvPr id="12" name="Llamada con línea 3 (borde y barra de énfasis) 11"/>
          <p:cNvSpPr/>
          <p:nvPr/>
        </p:nvSpPr>
        <p:spPr>
          <a:xfrm>
            <a:off x="-587516" y="2943860"/>
            <a:ext cx="2987040" cy="1404620"/>
          </a:xfrm>
          <a:prstGeom prst="accentBorderCallout3">
            <a:avLst>
              <a:gd name="adj1" fmla="val 33940"/>
              <a:gd name="adj2" fmla="val 106633"/>
              <a:gd name="adj3" fmla="val 7177"/>
              <a:gd name="adj4" fmla="val 114285"/>
              <a:gd name="adj5" fmla="val 7414"/>
              <a:gd name="adj6" fmla="val 122108"/>
              <a:gd name="adj7" fmla="val 44247"/>
              <a:gd name="adj8" fmla="val 1287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CO" dirty="0"/>
              <a:t>2. </a:t>
            </a:r>
            <a:r>
              <a:rPr lang="es-ES" dirty="0"/>
              <a:t>Normalizados</a:t>
            </a:r>
          </a:p>
          <a:p>
            <a:pPr lvl="0"/>
            <a:r>
              <a:rPr lang="es-ES" dirty="0"/>
              <a:t>EMAS</a:t>
            </a:r>
          </a:p>
          <a:p>
            <a:pPr lvl="0"/>
            <a:r>
              <a:rPr lang="es-ES" sz="800" b="1" dirty="0">
                <a:hlinkClick r:id="rId6"/>
              </a:rPr>
              <a:t>https://www.larioja.org/medio-ambiente/es/prevencion-control-ambiental/declaracion-ambiental-emas</a:t>
            </a:r>
            <a:r>
              <a:rPr lang="es-ES" sz="800" b="1" dirty="0"/>
              <a:t> </a:t>
            </a:r>
          </a:p>
          <a:p>
            <a:endParaRPr lang="es-CO" sz="800" dirty="0"/>
          </a:p>
        </p:txBody>
      </p:sp>
      <p:sp>
        <p:nvSpPr>
          <p:cNvPr id="13" name="Llamada con línea 3 (borde y barra de énfasis) 12"/>
          <p:cNvSpPr/>
          <p:nvPr/>
        </p:nvSpPr>
        <p:spPr>
          <a:xfrm>
            <a:off x="5469464" y="3251473"/>
            <a:ext cx="2987040" cy="140462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8517"/>
              <a:gd name="adj6" fmla="val -23470"/>
              <a:gd name="adj7" fmla="val 92710"/>
              <a:gd name="adj8" fmla="val -2261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sz="1000" dirty="0"/>
              <a:t>3. Informales</a:t>
            </a:r>
          </a:p>
          <a:p>
            <a:pPr lvl="0"/>
            <a:r>
              <a:rPr lang="es-ES" sz="1000" dirty="0"/>
              <a:t>Programas internos  de sustentabilidad ambiental</a:t>
            </a:r>
          </a:p>
          <a:p>
            <a:pPr lvl="0"/>
            <a:r>
              <a:rPr lang="es-ES" sz="1000" b="1" dirty="0">
                <a:hlinkClick r:id="rId7"/>
              </a:rPr>
              <a:t>https://www.isotools.org/2018/10/30/aspectos-fundamentales-sostenibilidad-ambiental/</a:t>
            </a:r>
            <a:r>
              <a:rPr lang="es-ES" sz="1000" b="1" dirty="0"/>
              <a:t> </a:t>
            </a:r>
          </a:p>
          <a:p>
            <a:pPr lvl="0"/>
            <a:r>
              <a:rPr lang="es-ES" sz="1000" b="1" dirty="0"/>
              <a:t>Ejemplo </a:t>
            </a:r>
            <a:r>
              <a:rPr lang="es-ES" sz="1000" b="1" dirty="0">
                <a:hlinkClick r:id="rId8"/>
              </a:rPr>
              <a:t>https://www.oas.org/usde/publications/Unit/oea82s/ch07.htm</a:t>
            </a:r>
            <a:r>
              <a:rPr lang="es-ES" sz="1000" b="1" dirty="0"/>
              <a:t>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707120" y="987028"/>
            <a:ext cx="3484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solicita a producción realizar el siguiente recurso de aprendizaje con la información en esta diapositiva. </a:t>
            </a:r>
          </a:p>
          <a:p>
            <a:endParaRPr lang="es-CO" dirty="0"/>
          </a:p>
          <a:p>
            <a:r>
              <a:rPr lang="es-CO" dirty="0"/>
              <a:t>Los enlaces deben llevar al aprendiz al documento o web con el fin de profundizar su aprendizaje.</a:t>
            </a:r>
          </a:p>
          <a:p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4110964" y="2926470"/>
            <a:ext cx="1471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sz="1000" dirty="0"/>
              <a:t>Normas ISO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843280" y="3646170"/>
            <a:ext cx="12090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000" dirty="0"/>
              <a:t>2. </a:t>
            </a:r>
            <a:r>
              <a:rPr lang="es-ES" sz="1000" dirty="0"/>
              <a:t>Normalizados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322059" y="4409872"/>
            <a:ext cx="984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000" dirty="0"/>
              <a:t>3. Informales</a:t>
            </a: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220</Words>
  <Application>Microsoft Macintosh PowerPoint</Application>
  <PresentationFormat>Panorámica</PresentationFormat>
  <Paragraphs>25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164</cp:revision>
  <dcterms:modified xsi:type="dcterms:W3CDTF">2022-02-09T00:45:25Z</dcterms:modified>
</cp:coreProperties>
</file>