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iTeBS4jZvyvpLhHgELgXa+GLye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66" name="Google Shape;6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56" name="Google Shape;25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73" name="Google Shape;2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90" name="Google Shape;29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307" name="Google Shape;30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340" name="Google Shape;34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4" name="Google Shape;8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0" name="Google Shape;10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7" name="Google Shape;11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4" name="Google Shape;13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55" name="Google Shape;15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71" name="Google Shape;17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92" name="Google Shape;19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10" name="Google Shape;21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0" name="Google Shape;20;p17"/>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1" name="Google Shape;21;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3" name="Google Shape;23;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4" name="Shape 24"/>
        <p:cNvGrpSpPr/>
        <p:nvPr/>
      </p:nvGrpSpPr>
      <p:grpSpPr>
        <a:xfrm>
          <a:off x="0" y="0"/>
          <a:ext cx="0" cy="0"/>
          <a:chOff x="0" y="0"/>
          <a:chExt cx="0" cy="0"/>
        </a:xfrm>
      </p:grpSpPr>
      <p:sp>
        <p:nvSpPr>
          <p:cNvPr id="25" name="Google Shape;25;p18"/>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8"/>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7" name="Google Shape;27;p18"/>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8" name="Google Shape;28;p18"/>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9" name="Google Shape;29;p18"/>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0" name="Google Shape;30;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1" name="Google Shape;31;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2" name="Google Shape;32;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3" name="Shape 33"/>
        <p:cNvGrpSpPr/>
        <p:nvPr/>
      </p:nvGrpSpPr>
      <p:grpSpPr>
        <a:xfrm>
          <a:off x="0" y="0"/>
          <a:ext cx="0" cy="0"/>
          <a:chOff x="0" y="0"/>
          <a:chExt cx="0" cy="0"/>
        </a:xfrm>
      </p:grpSpPr>
      <p:sp>
        <p:nvSpPr>
          <p:cNvPr id="34" name="Google Shape;34;p1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6" name="Google Shape;36;p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38" name="Shape 38"/>
        <p:cNvGrpSpPr/>
        <p:nvPr/>
      </p:nvGrpSpPr>
      <p:grpSpPr>
        <a:xfrm>
          <a:off x="0" y="0"/>
          <a:ext cx="0" cy="0"/>
          <a:chOff x="0" y="0"/>
          <a:chExt cx="0" cy="0"/>
        </a:xfrm>
      </p:grpSpPr>
      <p:sp>
        <p:nvSpPr>
          <p:cNvPr id="39" name="Google Shape;39;p21"/>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1"/>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1" name="Google Shape;41;p21"/>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2" name="Google Shape;42;p2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4" name="Google Shape;44;p2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5" name="Shape 45"/>
        <p:cNvGrpSpPr/>
        <p:nvPr/>
      </p:nvGrpSpPr>
      <p:grpSpPr>
        <a:xfrm>
          <a:off x="0" y="0"/>
          <a:ext cx="0" cy="0"/>
          <a:chOff x="0" y="0"/>
          <a:chExt cx="0" cy="0"/>
        </a:xfrm>
      </p:grpSpPr>
      <p:sp>
        <p:nvSpPr>
          <p:cNvPr id="46" name="Google Shape;46;p22"/>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p:nvPr>
            <p:ph idx="2" type="pic"/>
          </p:nvPr>
        </p:nvSpPr>
        <p:spPr>
          <a:xfrm>
            <a:off x="5183187" y="987425"/>
            <a:ext cx="6172199" cy="4873624"/>
          </a:xfrm>
          <a:prstGeom prst="rect">
            <a:avLst/>
          </a:prstGeom>
          <a:noFill/>
          <a:ln>
            <a:noFill/>
          </a:ln>
        </p:spPr>
      </p:sp>
      <p:sp>
        <p:nvSpPr>
          <p:cNvPr id="48" name="Google Shape;48;p22"/>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9" name="Google Shape;49;p2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0" name="Google Shape;50;p2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1" name="Google Shape;51;p2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2" name="Shape 52"/>
        <p:cNvGrpSpPr/>
        <p:nvPr/>
      </p:nvGrpSpPr>
      <p:grpSpPr>
        <a:xfrm>
          <a:off x="0" y="0"/>
          <a:ext cx="0" cy="0"/>
          <a:chOff x="0" y="0"/>
          <a:chExt cx="0" cy="0"/>
        </a:xfrm>
      </p:grpSpPr>
      <p:sp>
        <p:nvSpPr>
          <p:cNvPr id="53" name="Google Shape;53;p2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3"/>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5" name="Google Shape;55;p2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6" name="Google Shape;56;p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7" name="Google Shape;57;p2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58" name="Shape 58"/>
        <p:cNvGrpSpPr/>
        <p:nvPr/>
      </p:nvGrpSpPr>
      <p:grpSpPr>
        <a:xfrm>
          <a:off x="0" y="0"/>
          <a:ext cx="0" cy="0"/>
          <a:chOff x="0" y="0"/>
          <a:chExt cx="0" cy="0"/>
        </a:xfrm>
      </p:grpSpPr>
      <p:sp>
        <p:nvSpPr>
          <p:cNvPr id="59" name="Google Shape;59;p24"/>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1" name="Google Shape;61;p2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2" name="Google Shape;62;p2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3" name="Google Shape;63;p2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recursostic.educacion.es/bancoimagenes/web/" TargetMode="External"/><Relationship Id="rId4" Type="http://schemas.openxmlformats.org/officeDocument/2006/relationships/hyperlink" Target="https://www.redalyc.org/journal/5156/515661486017/html/" TargetMode="External"/><Relationship Id="rId5" Type="http://schemas.openxmlformats.org/officeDocument/2006/relationships/image" Target="../media/image2.png"/><Relationship Id="rId6"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recursostic.educacion.es/bancoimagenes/web/" TargetMode="External"/><Relationship Id="rId4" Type="http://schemas.openxmlformats.org/officeDocument/2006/relationships/hyperlink" Target="https://thumbs.dreamstime.com/z/l%C3%A1tex-de-caucho-del-%C3%A1rbol-de-goma-55541206.jpg" TargetMode="External"/><Relationship Id="rId5" Type="http://schemas.openxmlformats.org/officeDocument/2006/relationships/image" Target="../media/image5.png"/><Relationship Id="rId6"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recursostic.educacion.es/bancoimagenes/web/" TargetMode="External"/><Relationship Id="rId4" Type="http://schemas.openxmlformats.org/officeDocument/2006/relationships/hyperlink" Target="https://cdn.pixabay.com/photo/2019/03/05/12/52/plant-4036131_960_720.jpg" TargetMode="External"/><Relationship Id="rId5" Type="http://schemas.openxmlformats.org/officeDocument/2006/relationships/image" Target="../media/image5.png"/><Relationship Id="rId6"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recursostic.educacion.es/bancoimagenes/web/" TargetMode="External"/><Relationship Id="rId4" Type="http://schemas.openxmlformats.org/officeDocument/2006/relationships/image" Target="../media/image5.png"/><Relationship Id="rId5" Type="http://schemas.openxmlformats.org/officeDocument/2006/relationships/image" Target="../media/image18.jpg"/><Relationship Id="rId6" Type="http://schemas.openxmlformats.org/officeDocument/2006/relationships/hyperlink" Target="https://cdn.pixabay.com/photo/2019/08/14/09/21/environmental-4405173_960_720.jpg" TargetMode="External"/></Relationships>
</file>

<file path=ppt/slides/_rels/slide13.xml.rels><?xml version="1.0" encoding="UTF-8" standalone="yes"?><Relationships xmlns="http://schemas.openxmlformats.org/package/2006/relationships"><Relationship Id="rId11" Type="http://schemas.openxmlformats.org/officeDocument/2006/relationships/image" Target="../media/image13.jpg"/><Relationship Id="rId10" Type="http://schemas.openxmlformats.org/officeDocument/2006/relationships/image" Target="../media/image5.png"/><Relationship Id="rId13" Type="http://schemas.openxmlformats.org/officeDocument/2006/relationships/image" Target="../media/image16.jpg"/><Relationship Id="rId12" Type="http://schemas.openxmlformats.org/officeDocument/2006/relationships/image" Target="../media/image14.jpg"/><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recursostic.educacion.es/bancoimagenes/web/" TargetMode="External"/><Relationship Id="rId4" Type="http://schemas.openxmlformats.org/officeDocument/2006/relationships/hyperlink" Target="https://cdn.pixabay.com/photo/2013/02/14/15/12/new-orleans-81669_960_720.jpg" TargetMode="External"/><Relationship Id="rId9" Type="http://schemas.openxmlformats.org/officeDocument/2006/relationships/hyperlink" Target="https://www.wwf.org.co/que_hacemos/cambio_climatico_y_energia/" TargetMode="External"/><Relationship Id="rId15" Type="http://schemas.openxmlformats.org/officeDocument/2006/relationships/image" Target="../media/image19.jpg"/><Relationship Id="rId14" Type="http://schemas.openxmlformats.org/officeDocument/2006/relationships/image" Target="../media/image17.jpg"/><Relationship Id="rId16" Type="http://schemas.openxmlformats.org/officeDocument/2006/relationships/image" Target="../media/image20.jpg"/><Relationship Id="rId5" Type="http://schemas.openxmlformats.org/officeDocument/2006/relationships/hyperlink" Target="https://cdn.pixabay.com/photo/2016/09/12/21/58/earthquake-1665891_960_720.jpg" TargetMode="External"/><Relationship Id="rId6" Type="http://schemas.openxmlformats.org/officeDocument/2006/relationships/hyperlink" Target="https://cdn.pixabay.com/photo/2014/05/13/17/29/land-slip-343523_960_720.jpg" TargetMode="External"/><Relationship Id="rId7" Type="http://schemas.openxmlformats.org/officeDocument/2006/relationships/hyperlink" Target="https://cdn.pixabay.com/photo/2018/02/02/21/36/landscape-3126424_960_720.jpg" TargetMode="External"/><Relationship Id="rId8" Type="http://schemas.openxmlformats.org/officeDocument/2006/relationships/hyperlink" Target="http://cambioclimaticoypobreza.org/storify-del-iv-foro-cambio-climatico-pobreza-migraciones-climatica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recursostic.educacion.es/bancoimagenes/web/" TargetMode="External"/><Relationship Id="rId4" Type="http://schemas.openxmlformats.org/officeDocument/2006/relationships/hyperlink" Target="https://www.freepik.com/free-photo/closeup-hands-passing-contract-unrecognizable-businessman_5766389.htm#page=1&amp;query=documento&amp;position=2&amp;from_view=search" TargetMode="External"/><Relationship Id="rId5" Type="http://schemas.openxmlformats.org/officeDocument/2006/relationships/image" Target="../media/image5.png"/><Relationship Id="rId6"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recursostic.educacion.es/bancoimagenes/web/" TargetMode="External"/><Relationship Id="rId4" Type="http://schemas.openxmlformats.org/officeDocument/2006/relationships/hyperlink" Target="https://www.radionacional.co/actualidad/medio-ambiente/colombia-en-la-cop26-temas-clave-que-deja-su-participacion" TargetMode="External"/><Relationship Id="rId5" Type="http://schemas.openxmlformats.org/officeDocument/2006/relationships/hyperlink" Target="https://www.minambiente.gov.co/cop26/triunfo-en-la-cop26-33-paises-escogen-a-colombia-para-que-los-represente/" TargetMode="External"/><Relationship Id="rId6" Type="http://schemas.openxmlformats.org/officeDocument/2006/relationships/image" Target="../media/image5.png"/><Relationship Id="rId7"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recursostic.educacion.es/bancoimagenes/web/" TargetMode="External"/><Relationship Id="rId4" Type="http://schemas.openxmlformats.org/officeDocument/2006/relationships/hyperlink" Target="https://rtvc-assets-radionacional-v2.s3.amazonaws.com/s3fs-public/senalradio/articulo-noticia/galeriaimagen/DSC_6070.JPG" TargetMode="External"/><Relationship Id="rId5" Type="http://schemas.openxmlformats.org/officeDocument/2006/relationships/image" Target="../media/image5.png"/><Relationship Id="rId6"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recursostic.educacion.es/bancoimagenes/web/" TargetMode="External"/><Relationship Id="rId4" Type="http://schemas.openxmlformats.org/officeDocument/2006/relationships/hyperlink" Target="http://www.artesaniasdecolombia.com.co/Documentos/Contenido/25859_risaralda-artesanias-colombia-2017-g.jpg" TargetMode="External"/><Relationship Id="rId5" Type="http://schemas.openxmlformats.org/officeDocument/2006/relationships/image" Target="../media/image5.png"/><Relationship Id="rId6"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recursostic.educacion.es/bancoimagenes/web/" TargetMode="External"/><Relationship Id="rId4" Type="http://schemas.openxmlformats.org/officeDocument/2006/relationships/hyperlink" Target="https://www.freepik.com/premium-photo/orchids-beautiful-orchids-found-trees-squares-parks-selective-focus_18167287.htm#page=1&amp;query=orquideas&amp;position=43&amp;from_view=search" TargetMode="External"/><Relationship Id="rId5" Type="http://schemas.openxmlformats.org/officeDocument/2006/relationships/hyperlink" Target="https://www.freepik.com/premium-photo/chontaduro-tropical-fruit_3496970.htm#page=1&amp;query=chontaduro&amp;position=0&amp;from_view=search" TargetMode="External"/><Relationship Id="rId6" Type="http://schemas.openxmlformats.org/officeDocument/2006/relationships/image" Target="../media/image5.png"/><Relationship Id="rId7" Type="http://schemas.openxmlformats.org/officeDocument/2006/relationships/image" Target="../media/image1.jpg"/><Relationship Id="rId8"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recursostic.educacion.es/bancoimagenes/web/" TargetMode="External"/><Relationship Id="rId4" Type="http://schemas.openxmlformats.org/officeDocument/2006/relationships/hyperlink" Target="https://www.un.org/es/observances/biodiversity-day/convention" TargetMode="External"/><Relationship Id="rId5" Type="http://schemas.openxmlformats.org/officeDocument/2006/relationships/hyperlink" Target="https://www.funcionpublica.gov.co/eva/gestornormativo/norma.php?i=37807" TargetMode="External"/><Relationship Id="rId6" Type="http://schemas.openxmlformats.org/officeDocument/2006/relationships/hyperlink" Target="http://www.invemar.org.co/redcostera1/invemar/docs/RinconLiterario/2010/octubre/R_191.pdf" TargetMode="External"/><Relationship Id="rId7" Type="http://schemas.openxmlformats.org/officeDocument/2006/relationships/image" Target="../media/image5.png"/><Relationship Id="rId8"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recursostic.educacion.es/bancoimagenes/web/" TargetMode="External"/><Relationship Id="rId4" Type="http://schemas.openxmlformats.org/officeDocument/2006/relationships/image" Target="../media/image5.png"/><Relationship Id="rId5" Type="http://schemas.openxmlformats.org/officeDocument/2006/relationships/image" Target="../media/image10.jpg"/><Relationship Id="rId6" Type="http://schemas.openxmlformats.org/officeDocument/2006/relationships/hyperlink" Target="https://cdn.pixabay.com/photo/2020/03/14/23/48/colombia-4932092_960_720.jp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pixabay.com/es/photos/climate-action-fridaysforfuture-4150536/" TargetMode="External"/><Relationship Id="rId4" Type="http://schemas.openxmlformats.org/officeDocument/2006/relationships/image" Target="../media/image5.png"/><Relationship Id="rId5" Type="http://schemas.openxmlformats.org/officeDocument/2006/relationships/hyperlink" Target="http://recursostic.educacion.es/bancoimagenes/web/" TargetMode="External"/><Relationship Id="rId6"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recursostic.educacion.es/bancoimagenes/web/" TargetMode="External"/><Relationship Id="rId4" Type="http://schemas.openxmlformats.org/officeDocument/2006/relationships/hyperlink" Target="https://es.wikipedia.org/wiki/Briqueta" TargetMode="External"/><Relationship Id="rId5" Type="http://schemas.openxmlformats.org/officeDocument/2006/relationships/hyperlink" Target="https://es.wikipedia.org/wiki/Briqueta#/media/Archivo:Bsc_puzolana.jpg" TargetMode="External"/><Relationship Id="rId6" Type="http://schemas.openxmlformats.org/officeDocument/2006/relationships/image" Target="../media/image5.png"/><Relationship Id="rId7"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Logo del Sena</a:t>
            </a:r>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Título</a:t>
            </a:r>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Pautas para crear una propuesta de aprovechamiento según normatividad vigente.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solicita a producción hacer un video para la introducción del cf3, con la información que se encuentra en cada una de las diapositivas.</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anexan enlaces de la imágenes, las cuales son de referencia. Se autoriza a producción a realizar los cambios que requiera para el logro de objetos de aprendizaje de alta calidad pedagógica.</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que los textos tengan efectos dentro del video.</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colocar sonidos de la naturaleza.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http://recursostic.educacion.es/bancoimagenes/web/</a:t>
            </a:r>
            <a:r>
              <a:rPr b="0" i="0" lang="es-ES" sz="1400" u="none" cap="none" strike="noStrike">
                <a:solidFill>
                  <a:schemeClr val="dk1"/>
                </a:solidFill>
                <a:latin typeface="Arial"/>
                <a:ea typeface="Arial"/>
                <a:cs typeface="Arial"/>
                <a:sym typeface="Arial"/>
              </a:rPr>
              <a:t> </a:t>
            </a:r>
            <a:endParaRPr/>
          </a:p>
        </p:txBody>
      </p:sp>
      <p:sp>
        <p:nvSpPr>
          <p:cNvPr id="70" name="Google Shape;70;p13"/>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 </a:t>
            </a:r>
            <a:endParaRPr b="0" i="0" sz="1400" u="none" cap="none" strike="noStrike">
              <a:solidFill>
                <a:srgbClr val="000000"/>
              </a:solidFill>
              <a:latin typeface="Arial"/>
              <a:ea typeface="Arial"/>
              <a:cs typeface="Arial"/>
              <a:sym typeface="Arial"/>
            </a:endParaRPr>
          </a:p>
        </p:txBody>
      </p:sp>
      <p:sp>
        <p:nvSpPr>
          <p:cNvPr id="71" name="Google Shape;71;p13"/>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 name="Google Shape;72;p13"/>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Pautas para crear una propuesta de aprovechamiento según normatividad vigente</a:t>
            </a:r>
            <a:r>
              <a:rPr b="0" i="0" lang="es-E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
        <p:nvSpPr>
          <p:cNvPr id="73" name="Google Shape;73;p13"/>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 name="Google Shape;74;p13"/>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https://www.redalyc.org/journal/5156/515661486017/html/</a:t>
            </a:r>
            <a:r>
              <a:rPr b="0" i="0" lang="es-E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75" name="Google Shape;75;p13"/>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76" name="Google Shape;76;p13"/>
          <p:cNvGrpSpPr/>
          <p:nvPr/>
        </p:nvGrpSpPr>
        <p:grpSpPr>
          <a:xfrm>
            <a:off x="-42401" y="-64613"/>
            <a:ext cx="6909926" cy="3859056"/>
            <a:chOff x="-42401" y="-24097"/>
            <a:chExt cx="6909926" cy="3859056"/>
          </a:xfrm>
        </p:grpSpPr>
        <p:pic>
          <p:nvPicPr>
            <p:cNvPr id="77" name="Google Shape;77;p13"/>
            <p:cNvPicPr preferRelativeResize="0"/>
            <p:nvPr/>
          </p:nvPicPr>
          <p:blipFill rotWithShape="1">
            <a:blip r:embed="rId5">
              <a:alphaModFix/>
            </a:blip>
            <a:srcRect b="0" l="0" r="0" t="0"/>
            <a:stretch/>
          </p:blipFill>
          <p:spPr>
            <a:xfrm>
              <a:off x="-42401" y="-24097"/>
              <a:ext cx="6909926" cy="3859056"/>
            </a:xfrm>
            <a:prstGeom prst="rect">
              <a:avLst/>
            </a:prstGeom>
            <a:noFill/>
            <a:ln>
              <a:noFill/>
            </a:ln>
          </p:spPr>
        </p:pic>
        <p:sp>
          <p:nvSpPr>
            <p:cNvPr id="78" name="Google Shape;78;p13"/>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A) Compsoneura atopa, el endocarpio es consumido directamente. (B) Wettinia quinaria al madurar se consume la capa que cubre la semilla. (C) Oenocarpus bataua, fruto preferido en la elaboración de jugos y masas. (D) Passiflora auriculata, se consume directamente y se preparan jugos." id="79" name="Google Shape;79;p13"/>
          <p:cNvPicPr preferRelativeResize="0"/>
          <p:nvPr/>
        </p:nvPicPr>
        <p:blipFill rotWithShape="1">
          <a:blip r:embed="rId6">
            <a:alphaModFix/>
          </a:blip>
          <a:srcRect b="0" l="0" r="0" t="0"/>
          <a:stretch/>
        </p:blipFill>
        <p:spPr>
          <a:xfrm>
            <a:off x="92278" y="0"/>
            <a:ext cx="6727621" cy="3395365"/>
          </a:xfrm>
          <a:prstGeom prst="rect">
            <a:avLst/>
          </a:prstGeom>
          <a:noFill/>
          <a:ln>
            <a:noFill/>
          </a:ln>
        </p:spPr>
      </p:pic>
      <p:sp>
        <p:nvSpPr>
          <p:cNvPr id="80" name="Google Shape;80;p13"/>
          <p:cNvSpPr/>
          <p:nvPr/>
        </p:nvSpPr>
        <p:spPr>
          <a:xfrm>
            <a:off x="288151" y="480022"/>
            <a:ext cx="6096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Pautas para crear una propuesta de aprovechamiento según normatividad vigente.</a:t>
            </a:r>
            <a:endParaRPr/>
          </a:p>
        </p:txBody>
      </p:sp>
      <p:sp>
        <p:nvSpPr>
          <p:cNvPr id="81" name="Google Shape;81;p13"/>
          <p:cNvSpPr txBox="1"/>
          <p:nvPr/>
        </p:nvSpPr>
        <p:spPr>
          <a:xfrm>
            <a:off x="600075" y="2465628"/>
            <a:ext cx="2562225"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Productos forestales no maderables del Chocó colombiano</a:t>
            </a:r>
            <a:r>
              <a:rPr b="0" i="0" lang="es-E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9" name="Google Shape;259;p28"/>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solicita a producción hacer un video para la introducción del cf3, con la información que se encuentra en cada una de las diapositivas.</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anexan enlaces de la imágenes, las cuales son de referencia. Se autoriza a producción a realizar los cambios que requiera para el logro de objetos de aprendizaje de alta calidad pedagógica.</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que los textos tengan efectos dentro del video.</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colocar sonidos de la naturaleza.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http://recursostic.educacion.es/bancoimagenes/web/</a:t>
            </a:r>
            <a:r>
              <a:rPr b="0" i="0" lang="es-ES" sz="1400" u="none" cap="none" strike="noStrike">
                <a:solidFill>
                  <a:schemeClr val="dk1"/>
                </a:solidFill>
                <a:latin typeface="Arial"/>
                <a:ea typeface="Arial"/>
                <a:cs typeface="Arial"/>
                <a:sym typeface="Arial"/>
              </a:rPr>
              <a:t> </a:t>
            </a:r>
            <a:endParaRPr/>
          </a:p>
        </p:txBody>
      </p:sp>
      <p:sp>
        <p:nvSpPr>
          <p:cNvPr id="260" name="Google Shape;260;p28"/>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61" name="Google Shape;261;p28"/>
          <p:cNvSpPr/>
          <p:nvPr/>
        </p:nvSpPr>
        <p:spPr>
          <a:xfrm>
            <a:off x="-9525" y="4177955"/>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 name="Google Shape;262;p28"/>
          <p:cNvSpPr txBox="1"/>
          <p:nvPr/>
        </p:nvSpPr>
        <p:spPr>
          <a:xfrm>
            <a:off x="0" y="5048434"/>
            <a:ext cx="6457950" cy="110799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5000"/>
              </a:lnSpc>
              <a:spcBef>
                <a:spcPts val="0"/>
              </a:spcBef>
              <a:spcAft>
                <a:spcPts val="0"/>
              </a:spcAft>
              <a:buClr>
                <a:srgbClr val="000000"/>
              </a:buClr>
              <a:buSzPts val="1000"/>
              <a:buFont typeface="Noto Sans Symbols"/>
              <a:buChar char="∙"/>
            </a:pPr>
            <a:r>
              <a:rPr b="0" i="0" lang="es-ES" sz="1400" u="none" cap="none" strike="noStrike">
                <a:solidFill>
                  <a:srgbClr val="000000"/>
                </a:solidFill>
                <a:latin typeface="Arial"/>
                <a:ea typeface="Arial"/>
                <a:cs typeface="Arial"/>
                <a:sym typeface="Arial"/>
              </a:rPr>
              <a:t>Son aquellos productos extraídos del medio ambiente para ser utilizados, consumidos o prestar algún servicio de sostenimiento.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263" name="Google Shape;263;p28"/>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 name="Google Shape;264;p28"/>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050" u="sng" cap="none" strike="noStrike">
                <a:solidFill>
                  <a:schemeClr val="dk1"/>
                </a:solidFill>
                <a:latin typeface="Arial"/>
                <a:ea typeface="Arial"/>
                <a:cs typeface="Arial"/>
                <a:sym typeface="Arial"/>
                <a:hlinkClick r:id="rId4">
                  <a:extLst>
                    <a:ext uri="{A12FA001-AC4F-418D-AE19-62706E023703}">
                      <ahyp:hlinkClr val="tx"/>
                    </a:ext>
                  </a:extLst>
                </a:hlinkClick>
              </a:rPr>
              <a:t>https://thumbs.dreamstime.com/z/l%C3%A1tex-de-caucho-del-%C3%A1rbol-de-goma-55541206.jpg</a:t>
            </a:r>
            <a:r>
              <a:rPr b="0" i="0" lang="es-ES" sz="1050" u="none" cap="none" strike="noStrike">
                <a:solidFill>
                  <a:schemeClr val="dk1"/>
                </a:solidFill>
                <a:latin typeface="Arial"/>
                <a:ea typeface="Arial"/>
                <a:cs typeface="Arial"/>
                <a:sym typeface="Arial"/>
              </a:rPr>
              <a:t> </a:t>
            </a:r>
            <a:endParaRPr b="0" i="0" sz="1050" u="none" cap="none" strike="noStrike">
              <a:solidFill>
                <a:schemeClr val="dk1"/>
              </a:solidFill>
              <a:latin typeface="Arial"/>
              <a:ea typeface="Arial"/>
              <a:cs typeface="Arial"/>
              <a:sym typeface="Arial"/>
            </a:endParaRPr>
          </a:p>
        </p:txBody>
      </p:sp>
      <p:sp>
        <p:nvSpPr>
          <p:cNvPr id="265" name="Google Shape;265;p28"/>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66" name="Google Shape;266;p28"/>
          <p:cNvGrpSpPr/>
          <p:nvPr/>
        </p:nvGrpSpPr>
        <p:grpSpPr>
          <a:xfrm>
            <a:off x="-42401" y="-64613"/>
            <a:ext cx="6909926" cy="3859056"/>
            <a:chOff x="-42401" y="-24097"/>
            <a:chExt cx="6909926" cy="3859056"/>
          </a:xfrm>
        </p:grpSpPr>
        <p:pic>
          <p:nvPicPr>
            <p:cNvPr id="267" name="Google Shape;267;p28"/>
            <p:cNvPicPr preferRelativeResize="0"/>
            <p:nvPr/>
          </p:nvPicPr>
          <p:blipFill rotWithShape="1">
            <a:blip r:embed="rId5">
              <a:alphaModFix/>
            </a:blip>
            <a:srcRect b="0" l="0" r="0" t="0"/>
            <a:stretch/>
          </p:blipFill>
          <p:spPr>
            <a:xfrm>
              <a:off x="-42401" y="-24097"/>
              <a:ext cx="6909926" cy="3859056"/>
            </a:xfrm>
            <a:prstGeom prst="rect">
              <a:avLst/>
            </a:prstGeom>
            <a:noFill/>
            <a:ln>
              <a:noFill/>
            </a:ln>
          </p:spPr>
        </p:pic>
        <p:sp>
          <p:nvSpPr>
            <p:cNvPr id="268" name="Google Shape;268;p28"/>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átex De Caucho Del árbol De Goma Foto de archivo ..." id="269" name="Google Shape;269;p28"/>
          <p:cNvPicPr preferRelativeResize="0"/>
          <p:nvPr/>
        </p:nvPicPr>
        <p:blipFill rotWithShape="1">
          <a:blip r:embed="rId6">
            <a:alphaModFix/>
          </a:blip>
          <a:srcRect b="10135" l="0" r="0" t="0"/>
          <a:stretch/>
        </p:blipFill>
        <p:spPr>
          <a:xfrm>
            <a:off x="484188" y="-3292"/>
            <a:ext cx="5889625" cy="3315530"/>
          </a:xfrm>
          <a:prstGeom prst="rect">
            <a:avLst/>
          </a:prstGeom>
          <a:noFill/>
          <a:ln>
            <a:noFill/>
          </a:ln>
        </p:spPr>
      </p:pic>
      <p:sp>
        <p:nvSpPr>
          <p:cNvPr id="270" name="Google Shape;270;p28"/>
          <p:cNvSpPr txBox="1"/>
          <p:nvPr/>
        </p:nvSpPr>
        <p:spPr>
          <a:xfrm>
            <a:off x="1905000" y="2543175"/>
            <a:ext cx="62228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Látex</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p4"/>
          <p:cNvSpPr txBox="1"/>
          <p:nvPr/>
        </p:nvSpPr>
        <p:spPr>
          <a:xfrm>
            <a:off x="6801461" y="742949"/>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solicita a producción hacer un video para la introducción del cf3, con la información que se encuentra en cada una de las diapositivas.</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anexan enlaces de la imágenes, las cuales son de referencia. Se autoriza a producción a realizar los cambios que requiera para el logro de objetos de aprendizaje de alta calidad pedagógica.</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que los textos tengan efectos dentro del video.</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colocar sonidos de la naturaleza.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http://recursostic.educacion.es/bancoimagenes/web/</a:t>
            </a:r>
            <a:r>
              <a:rPr b="0" i="0" lang="es-ES" sz="1400" u="none" cap="none" strike="noStrike">
                <a:solidFill>
                  <a:schemeClr val="dk1"/>
                </a:solidFill>
                <a:latin typeface="Arial"/>
                <a:ea typeface="Arial"/>
                <a:cs typeface="Arial"/>
                <a:sym typeface="Arial"/>
              </a:rPr>
              <a:t> </a:t>
            </a:r>
            <a:endParaRPr/>
          </a:p>
        </p:txBody>
      </p:sp>
      <p:sp>
        <p:nvSpPr>
          <p:cNvPr id="277" name="Google Shape;277;p4"/>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78" name="Google Shape;278;p4"/>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 name="Google Shape;279;p4"/>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5000"/>
              </a:lnSpc>
              <a:spcBef>
                <a:spcPts val="0"/>
              </a:spcBef>
              <a:spcAft>
                <a:spcPts val="0"/>
              </a:spcAft>
              <a:buClr>
                <a:srgbClr val="000000"/>
              </a:buClr>
              <a:buSzPts val="1000"/>
              <a:buFont typeface="Noto Sans Symbols"/>
              <a:buChar char="∙"/>
            </a:pPr>
            <a:r>
              <a:rPr b="0" i="0" lang="es-ES" sz="1400" u="none" cap="none" strike="noStrike">
                <a:solidFill>
                  <a:srgbClr val="000000"/>
                </a:solidFill>
                <a:latin typeface="Arial"/>
                <a:ea typeface="Arial"/>
                <a:cs typeface="Arial"/>
                <a:sym typeface="Arial"/>
              </a:rPr>
              <a:t>Son aquellos procesos ecológicos que son necesarios para que los otros servicios sigan existiendo, por lo que son vitales para la supervivencia.  </a:t>
            </a:r>
            <a:endParaRPr b="0" i="0" sz="1800" u="none" cap="none" strike="noStrike">
              <a:solidFill>
                <a:srgbClr val="000000"/>
              </a:solidFill>
              <a:latin typeface="Arial"/>
              <a:ea typeface="Arial"/>
              <a:cs typeface="Arial"/>
              <a:sym typeface="Arial"/>
            </a:endParaRPr>
          </a:p>
        </p:txBody>
      </p:sp>
      <p:sp>
        <p:nvSpPr>
          <p:cNvPr id="280" name="Google Shape;280;p4"/>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 name="Google Shape;281;p4"/>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https://cdn.pixabay.com/photo/2019/03/05/12/52/plant-4036131_960_720.jpg</a:t>
            </a:r>
            <a:r>
              <a:rPr b="0" i="0" lang="es-E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82" name="Google Shape;282;p4"/>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83" name="Google Shape;283;p4"/>
          <p:cNvGrpSpPr/>
          <p:nvPr/>
        </p:nvGrpSpPr>
        <p:grpSpPr>
          <a:xfrm>
            <a:off x="-42401" y="-64613"/>
            <a:ext cx="6909926" cy="3859056"/>
            <a:chOff x="-42401" y="-24097"/>
            <a:chExt cx="6909926" cy="3859056"/>
          </a:xfrm>
        </p:grpSpPr>
        <p:pic>
          <p:nvPicPr>
            <p:cNvPr id="284" name="Google Shape;284;p4"/>
            <p:cNvPicPr preferRelativeResize="0"/>
            <p:nvPr/>
          </p:nvPicPr>
          <p:blipFill rotWithShape="1">
            <a:blip r:embed="rId5">
              <a:alphaModFix/>
            </a:blip>
            <a:srcRect b="0" l="0" r="0" t="0"/>
            <a:stretch/>
          </p:blipFill>
          <p:spPr>
            <a:xfrm>
              <a:off x="-42401" y="-24097"/>
              <a:ext cx="6909926" cy="3859056"/>
            </a:xfrm>
            <a:prstGeom prst="rect">
              <a:avLst/>
            </a:prstGeom>
            <a:noFill/>
            <a:ln>
              <a:noFill/>
            </a:ln>
          </p:spPr>
        </p:pic>
        <p:sp>
          <p:nvSpPr>
            <p:cNvPr id="285" name="Google Shape;285;p4"/>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Planta, Pequeñas Plantas, Sembrar, Crecer, Cultivar" id="286" name="Google Shape;286;p4"/>
          <p:cNvPicPr preferRelativeResize="0"/>
          <p:nvPr/>
        </p:nvPicPr>
        <p:blipFill rotWithShape="1">
          <a:blip r:embed="rId6">
            <a:alphaModFix/>
          </a:blip>
          <a:srcRect b="0" l="0" r="0" t="0"/>
          <a:stretch/>
        </p:blipFill>
        <p:spPr>
          <a:xfrm>
            <a:off x="147140" y="38794"/>
            <a:ext cx="6666817" cy="3370263"/>
          </a:xfrm>
          <a:prstGeom prst="rect">
            <a:avLst/>
          </a:prstGeom>
          <a:noFill/>
          <a:ln>
            <a:noFill/>
          </a:ln>
        </p:spPr>
      </p:pic>
      <p:sp>
        <p:nvSpPr>
          <p:cNvPr id="287" name="Google Shape;287;p4"/>
          <p:cNvSpPr txBox="1"/>
          <p:nvPr/>
        </p:nvSpPr>
        <p:spPr>
          <a:xfrm>
            <a:off x="2171700" y="2505600"/>
            <a:ext cx="4143375"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Reforestación de zonas no maderables con los mismos productos, con el fin de mantener el sistema ecológico.</a:t>
            </a:r>
            <a:endParaRPr b="0" i="0" sz="14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3" name="Google Shape;293;p5"/>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solicita a producción hacer un video para la introducción del cf3, con la información que se encuentra en cada una de las diapositivas.</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anexan enlaces de la imágenes, las cuales son de referencia. Se autoriza a producción a realizar los cambios que requiera para el logro de objetos de aprendizaje de alta calidad pedagógica.</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que los textos tengan efectos dentro del video.</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colocar sonidos de la naturaleza.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http://recursostic.educacion.es/bancoimagenes/web/</a:t>
            </a:r>
            <a:r>
              <a:rPr b="0" i="0" lang="es-ES" sz="1400" u="none" cap="none" strike="noStrike">
                <a:solidFill>
                  <a:schemeClr val="dk1"/>
                </a:solidFill>
                <a:latin typeface="Arial"/>
                <a:ea typeface="Arial"/>
                <a:cs typeface="Arial"/>
                <a:sym typeface="Arial"/>
              </a:rPr>
              <a:t> </a:t>
            </a:r>
            <a:endParaRPr/>
          </a:p>
        </p:txBody>
      </p:sp>
      <p:sp>
        <p:nvSpPr>
          <p:cNvPr id="294" name="Google Shape;294;p5"/>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95" name="Google Shape;295;p5"/>
          <p:cNvSpPr/>
          <p:nvPr/>
        </p:nvSpPr>
        <p:spPr>
          <a:xfrm>
            <a:off x="0" y="4203600"/>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6" name="Google Shape;296;p5"/>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270510" marR="0" rtl="0" algn="l">
              <a:lnSpc>
                <a:spcPct val="115000"/>
              </a:lnSpc>
              <a:spcBef>
                <a:spcPts val="0"/>
              </a:spcBef>
              <a:spcAft>
                <a:spcPts val="0"/>
              </a:spcAft>
              <a:buNone/>
            </a:pPr>
            <a:r>
              <a:rPr b="0" i="0" lang="es-ES" sz="1400" u="none" cap="none" strike="noStrike">
                <a:solidFill>
                  <a:srgbClr val="000000"/>
                </a:solidFill>
                <a:latin typeface="Arial"/>
                <a:ea typeface="Arial"/>
                <a:cs typeface="Arial"/>
                <a:sym typeface="Arial"/>
              </a:rPr>
              <a:t>Por lo anterior, se establecen interacciones entre los sistemas naturales y los sistemas humanos, ya que, a veces,  estos los afectan de forma negativa, dando como resultado sobreexplotación de los recursos, aumentando deforestación y la contaminación ambiental.</a:t>
            </a:r>
            <a:endParaRPr b="0" i="0" sz="1800" u="none" cap="none" strike="noStrike">
              <a:solidFill>
                <a:srgbClr val="000000"/>
              </a:solidFill>
              <a:latin typeface="Arial"/>
              <a:ea typeface="Arial"/>
              <a:cs typeface="Arial"/>
              <a:sym typeface="Arial"/>
            </a:endParaRPr>
          </a:p>
        </p:txBody>
      </p:sp>
      <p:sp>
        <p:nvSpPr>
          <p:cNvPr id="297" name="Google Shape;297;p5"/>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 name="Google Shape;298;p5"/>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99" name="Google Shape;299;p5"/>
          <p:cNvGrpSpPr/>
          <p:nvPr/>
        </p:nvGrpSpPr>
        <p:grpSpPr>
          <a:xfrm>
            <a:off x="-13826" y="-94521"/>
            <a:ext cx="6909926" cy="3859056"/>
            <a:chOff x="-42401" y="-24097"/>
            <a:chExt cx="6909926" cy="3859056"/>
          </a:xfrm>
        </p:grpSpPr>
        <p:pic>
          <p:nvPicPr>
            <p:cNvPr id="300" name="Google Shape;300;p5"/>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301" name="Google Shape;301;p5"/>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Ambiental, Contaminación, Medio Ambiente" id="302" name="Google Shape;302;p5"/>
          <p:cNvPicPr preferRelativeResize="0"/>
          <p:nvPr/>
        </p:nvPicPr>
        <p:blipFill rotWithShape="1">
          <a:blip r:embed="rId5">
            <a:alphaModFix/>
          </a:blip>
          <a:srcRect b="0" l="0" r="0" t="0"/>
          <a:stretch/>
        </p:blipFill>
        <p:spPr>
          <a:xfrm>
            <a:off x="92278" y="-35018"/>
            <a:ext cx="6731149" cy="3317348"/>
          </a:xfrm>
          <a:prstGeom prst="rect">
            <a:avLst/>
          </a:prstGeom>
          <a:noFill/>
          <a:ln>
            <a:noFill/>
          </a:ln>
        </p:spPr>
      </p:pic>
      <p:sp>
        <p:nvSpPr>
          <p:cNvPr id="303" name="Google Shape;303;p5"/>
          <p:cNvSpPr txBox="1"/>
          <p:nvPr/>
        </p:nvSpPr>
        <p:spPr>
          <a:xfrm>
            <a:off x="409575" y="2594319"/>
            <a:ext cx="50292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El ser humano es corresponsable del cambio climático y sus consecuencias para las próximas generaciones.</a:t>
            </a:r>
            <a:endParaRPr b="0" i="0" sz="1400" u="none" cap="none" strike="noStrike">
              <a:solidFill>
                <a:schemeClr val="lt1"/>
              </a:solidFill>
              <a:latin typeface="Arial"/>
              <a:ea typeface="Arial"/>
              <a:cs typeface="Arial"/>
              <a:sym typeface="Arial"/>
            </a:endParaRPr>
          </a:p>
        </p:txBody>
      </p:sp>
      <p:sp>
        <p:nvSpPr>
          <p:cNvPr id="304" name="Google Shape;304;p5"/>
          <p:cNvSpPr/>
          <p:nvPr/>
        </p:nvSpPr>
        <p:spPr>
          <a:xfrm>
            <a:off x="6877049" y="5410199"/>
            <a:ext cx="5314949" cy="1447721"/>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sng" cap="none" strike="noStrike">
                <a:solidFill>
                  <a:schemeClr val="dk1"/>
                </a:solidFill>
                <a:latin typeface="Arial"/>
                <a:ea typeface="Arial"/>
                <a:cs typeface="Arial"/>
                <a:sym typeface="Arial"/>
                <a:hlinkClick r:id="rId6">
                  <a:extLst>
                    <a:ext uri="{A12FA001-AC4F-418D-AE19-62706E023703}">
                      <ahyp:hlinkClr val="tx"/>
                    </a:ext>
                  </a:extLst>
                </a:hlinkClick>
              </a:rPr>
              <a:t>https://cdn.pixabay.com/photo/2019/08/14/09/21/environmental-4405173_960_720.jpg</a:t>
            </a:r>
            <a:r>
              <a:rPr b="0" i="0" lang="es-ES" sz="1400" u="none" cap="none" strike="noStrike">
                <a:solidFill>
                  <a:schemeClr val="dk1"/>
                </a:solidFill>
                <a:latin typeface="Arial"/>
                <a:ea typeface="Arial"/>
                <a:cs typeface="Arial"/>
                <a:sym typeface="Arial"/>
              </a:rPr>
              <a:t>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6"/>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0" name="Google Shape;310;p6"/>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solicita a producción hacer un video para la introducción del cf3, con la información que se encuentra en cada una de las diapositivas.</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anexan enlaces de la imágenes, las cuales son de referencia. Se autoriza a producción a realizar los cambios que requiera para el logro de objetos de aprendizaje de alta calidad pedagógica.</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que los textos tengan efectos dentro del video.</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colocar sonidos de la naturaleza.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http://recursostic.educacion.es/bancoimagenes/web/</a:t>
            </a:r>
            <a:r>
              <a:rPr b="0" i="0" lang="es-ES" sz="1400" u="none" cap="none" strike="noStrike">
                <a:solidFill>
                  <a:schemeClr val="dk1"/>
                </a:solidFill>
                <a:latin typeface="Arial"/>
                <a:ea typeface="Arial"/>
                <a:cs typeface="Arial"/>
                <a:sym typeface="Arial"/>
              </a:rPr>
              <a:t> </a:t>
            </a:r>
            <a:endParaRPr/>
          </a:p>
        </p:txBody>
      </p:sp>
      <p:sp>
        <p:nvSpPr>
          <p:cNvPr id="311" name="Google Shape;311;p6"/>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312" name="Google Shape;312;p6"/>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3" name="Google Shape;313;p6"/>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270510" marR="0" rtl="0" algn="l">
              <a:lnSpc>
                <a:spcPct val="115000"/>
              </a:lnSpc>
              <a:spcBef>
                <a:spcPts val="0"/>
              </a:spcBef>
              <a:spcAft>
                <a:spcPts val="0"/>
              </a:spcAft>
              <a:buNone/>
            </a:pPr>
            <a:r>
              <a:rPr b="0" i="0" lang="es-ES" sz="1400" u="none" cap="none" strike="noStrike">
                <a:solidFill>
                  <a:srgbClr val="000000"/>
                </a:solidFill>
                <a:latin typeface="Arial"/>
                <a:ea typeface="Arial"/>
                <a:cs typeface="Arial"/>
                <a:sym typeface="Arial"/>
              </a:rPr>
              <a:t>De otra parte, la naturaleza también afecta al ser humano; esto se evidencia en desastres naturales, como: inundaciones, terremotos, deslizamientos de terreno y sequías, entre otros. </a:t>
            </a:r>
            <a:endParaRPr/>
          </a:p>
          <a:p>
            <a:pPr indent="0" lvl="0" marL="27051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270510" marR="0" rtl="0" algn="l">
              <a:lnSpc>
                <a:spcPct val="115000"/>
              </a:lnSpc>
              <a:spcBef>
                <a:spcPts val="0"/>
              </a:spcBef>
              <a:spcAft>
                <a:spcPts val="0"/>
              </a:spcAft>
              <a:buNone/>
            </a:pPr>
            <a:r>
              <a:rPr b="0" i="0" lang="es-ES" sz="1400" u="none" cap="none" strike="noStrike">
                <a:solidFill>
                  <a:srgbClr val="000000"/>
                </a:solidFill>
                <a:latin typeface="Arial"/>
                <a:ea typeface="Arial"/>
                <a:cs typeface="Arial"/>
                <a:sym typeface="Arial"/>
              </a:rPr>
              <a:t>Por lo anterior, se busca solución a todos estos problemas que se han venido presentando, desde el entendimiento de la relación hombre-naturaleza y la aplicación de los sistemas anteriormente explicados.</a:t>
            </a:r>
            <a:endParaRPr b="0" i="0" sz="1800" u="none" cap="none" strike="noStrike">
              <a:solidFill>
                <a:srgbClr val="000000"/>
              </a:solidFill>
              <a:latin typeface="Arial"/>
              <a:ea typeface="Arial"/>
              <a:cs typeface="Arial"/>
              <a:sym typeface="Arial"/>
            </a:endParaRPr>
          </a:p>
        </p:txBody>
      </p:sp>
      <p:sp>
        <p:nvSpPr>
          <p:cNvPr id="314" name="Google Shape;314;p6"/>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 name="Google Shape;315;p6"/>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000" u="sng" cap="none" strike="noStrike">
                <a:solidFill>
                  <a:schemeClr val="dk1"/>
                </a:solidFill>
                <a:latin typeface="Arial"/>
                <a:ea typeface="Arial"/>
                <a:cs typeface="Arial"/>
                <a:sym typeface="Arial"/>
                <a:hlinkClick r:id="rId4">
                  <a:extLst>
                    <a:ext uri="{A12FA001-AC4F-418D-AE19-62706E023703}">
                      <ahyp:hlinkClr val="tx"/>
                    </a:ext>
                  </a:extLst>
                </a:hlinkClick>
              </a:rPr>
              <a:t>https://cdn.pixabay.com/photo/2013/02/14/15/12/new-orleans-81669_960_720.jpg</a:t>
            </a:r>
            <a:r>
              <a:rPr b="0" i="0" lang="es-ES" sz="1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000" u="sng" cap="none" strike="noStrike">
                <a:solidFill>
                  <a:schemeClr val="dk1"/>
                </a:solidFill>
                <a:latin typeface="Arial"/>
                <a:ea typeface="Arial"/>
                <a:cs typeface="Arial"/>
                <a:sym typeface="Arial"/>
                <a:hlinkClick r:id="rId5">
                  <a:extLst>
                    <a:ext uri="{A12FA001-AC4F-418D-AE19-62706E023703}">
                      <ahyp:hlinkClr val="tx"/>
                    </a:ext>
                  </a:extLst>
                </a:hlinkClick>
              </a:rPr>
              <a:t>https://cdn.pixabay.com/photo/2016/09/12/21/58/earthquake-1665891_960_720.jpg</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000" u="sng" cap="none" strike="noStrike">
                <a:solidFill>
                  <a:schemeClr val="dk1"/>
                </a:solidFill>
                <a:latin typeface="Arial"/>
                <a:ea typeface="Arial"/>
                <a:cs typeface="Arial"/>
                <a:sym typeface="Arial"/>
                <a:hlinkClick r:id="rId6">
                  <a:extLst>
                    <a:ext uri="{A12FA001-AC4F-418D-AE19-62706E023703}">
                      <ahyp:hlinkClr val="tx"/>
                    </a:ext>
                  </a:extLst>
                </a:hlinkClick>
              </a:rPr>
              <a:t>https://cdn.pixabay.com/photo/2014/05/13/17/29/land-slip-343523_960_720.jpg</a:t>
            </a:r>
            <a:r>
              <a:rPr b="0" i="0" lang="es-ES" sz="1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s-ES" sz="1000" u="sng" cap="none" strike="noStrike">
                <a:solidFill>
                  <a:schemeClr val="dk1"/>
                </a:solidFill>
                <a:latin typeface="Arial"/>
                <a:ea typeface="Arial"/>
                <a:cs typeface="Arial"/>
                <a:sym typeface="Arial"/>
                <a:hlinkClick r:id="rId7">
                  <a:extLst>
                    <a:ext uri="{A12FA001-AC4F-418D-AE19-62706E023703}">
                      <ahyp:hlinkClr val="tx"/>
                    </a:ext>
                  </a:extLst>
                </a:hlinkClick>
              </a:rPr>
              <a:t>https://cdn.pixabay.com/photo/2018/02/02/21/36/landscape-3126424_960_720.jpg</a:t>
            </a:r>
            <a:r>
              <a:rPr b="0" i="0" lang="es-ES" sz="1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s-ES" sz="1000" u="sng" cap="none" strike="noStrike">
                <a:solidFill>
                  <a:schemeClr val="dk1"/>
                </a:solidFill>
                <a:latin typeface="Arial"/>
                <a:ea typeface="Arial"/>
                <a:cs typeface="Arial"/>
                <a:sym typeface="Arial"/>
                <a:hlinkClick r:id="rId8">
                  <a:extLst>
                    <a:ext uri="{A12FA001-AC4F-418D-AE19-62706E023703}">
                      <ahyp:hlinkClr val="tx"/>
                    </a:ext>
                  </a:extLst>
                </a:hlinkClick>
              </a:rPr>
              <a:t>http://cambioclimaticoypobreza.org/storify-del-iv-foro-cambio-climatico-pobreza-migraciones-climaticas/</a:t>
            </a:r>
            <a:r>
              <a:rPr b="0" i="0" lang="es-ES" sz="1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s-ES" sz="1000" u="none" cap="none" strike="noStrike">
                <a:solidFill>
                  <a:schemeClr val="dk1"/>
                </a:solidFill>
                <a:latin typeface="Arial"/>
                <a:ea typeface="Arial"/>
                <a:cs typeface="Arial"/>
                <a:sym typeface="Arial"/>
              </a:rPr>
              <a:t>  </a:t>
            </a:r>
            <a:r>
              <a:rPr b="0" i="0" lang="es-ES" sz="1000" u="sng" cap="none" strike="noStrike">
                <a:solidFill>
                  <a:schemeClr val="dk1"/>
                </a:solidFill>
                <a:latin typeface="Arial"/>
                <a:ea typeface="Arial"/>
                <a:cs typeface="Arial"/>
                <a:sym typeface="Arial"/>
                <a:hlinkClick r:id="rId9">
                  <a:extLst>
                    <a:ext uri="{A12FA001-AC4F-418D-AE19-62706E023703}">
                      <ahyp:hlinkClr val="tx"/>
                    </a:ext>
                  </a:extLst>
                </a:hlinkClick>
              </a:rPr>
              <a:t>https://www.wwf.org.co/que_hacemos/cambio_climatico_y_energia/</a:t>
            </a:r>
            <a:r>
              <a:rPr b="0" i="0" lang="es-ES" sz="1000" u="none" cap="none" strike="noStrike">
                <a:solidFill>
                  <a:schemeClr val="dk1"/>
                </a:solidFill>
                <a:latin typeface="Arial"/>
                <a:ea typeface="Arial"/>
                <a:cs typeface="Arial"/>
                <a:sym typeface="Arial"/>
              </a:rPr>
              <a:t> </a:t>
            </a:r>
            <a:endParaRPr b="0" i="0" sz="1000" u="none" cap="none" strike="noStrike">
              <a:solidFill>
                <a:schemeClr val="dk1"/>
              </a:solidFill>
              <a:latin typeface="Arial"/>
              <a:ea typeface="Arial"/>
              <a:cs typeface="Arial"/>
              <a:sym typeface="Arial"/>
            </a:endParaRPr>
          </a:p>
        </p:txBody>
      </p:sp>
      <p:sp>
        <p:nvSpPr>
          <p:cNvPr id="316" name="Google Shape;316;p6"/>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317" name="Google Shape;317;p6"/>
          <p:cNvGrpSpPr/>
          <p:nvPr/>
        </p:nvGrpSpPr>
        <p:grpSpPr>
          <a:xfrm>
            <a:off x="-13826" y="-41570"/>
            <a:ext cx="6909926" cy="3859056"/>
            <a:chOff x="-42401" y="-24097"/>
            <a:chExt cx="6909926" cy="3859056"/>
          </a:xfrm>
        </p:grpSpPr>
        <p:pic>
          <p:nvPicPr>
            <p:cNvPr id="318" name="Google Shape;318;p6"/>
            <p:cNvPicPr preferRelativeResize="0"/>
            <p:nvPr/>
          </p:nvPicPr>
          <p:blipFill rotWithShape="1">
            <a:blip r:embed="rId10">
              <a:alphaModFix/>
            </a:blip>
            <a:srcRect b="0" l="0" r="0" t="0"/>
            <a:stretch/>
          </p:blipFill>
          <p:spPr>
            <a:xfrm>
              <a:off x="-42401" y="-24097"/>
              <a:ext cx="6909926" cy="3859056"/>
            </a:xfrm>
            <a:prstGeom prst="rect">
              <a:avLst/>
            </a:prstGeom>
            <a:noFill/>
            <a:ln>
              <a:noFill/>
            </a:ln>
          </p:spPr>
        </p:pic>
        <p:sp>
          <p:nvSpPr>
            <p:cNvPr id="319" name="Google Shape;319;p6"/>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Nueva Orleans, Luisiana, Tras El Huracán Katrina" id="320" name="Google Shape;320;p6"/>
          <p:cNvPicPr preferRelativeResize="0"/>
          <p:nvPr/>
        </p:nvPicPr>
        <p:blipFill rotWithShape="1">
          <a:blip r:embed="rId11">
            <a:alphaModFix/>
          </a:blip>
          <a:srcRect b="0" l="0" r="0" t="0"/>
          <a:stretch/>
        </p:blipFill>
        <p:spPr>
          <a:xfrm>
            <a:off x="203200" y="81310"/>
            <a:ext cx="1526389" cy="1014413"/>
          </a:xfrm>
          <a:prstGeom prst="rect">
            <a:avLst/>
          </a:prstGeom>
          <a:noFill/>
          <a:ln>
            <a:noFill/>
          </a:ln>
        </p:spPr>
      </p:pic>
      <p:sp>
        <p:nvSpPr>
          <p:cNvPr id="321" name="Google Shape;321;p6"/>
          <p:cNvSpPr txBox="1"/>
          <p:nvPr/>
        </p:nvSpPr>
        <p:spPr>
          <a:xfrm>
            <a:off x="246367" y="1178850"/>
            <a:ext cx="12490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Inundaciones</a:t>
            </a:r>
            <a:endParaRPr b="0" i="0" sz="1400" u="none" cap="none" strike="noStrike">
              <a:solidFill>
                <a:srgbClr val="000000"/>
              </a:solidFill>
              <a:latin typeface="Arial"/>
              <a:ea typeface="Arial"/>
              <a:cs typeface="Arial"/>
              <a:sym typeface="Arial"/>
            </a:endParaRPr>
          </a:p>
        </p:txBody>
      </p:sp>
      <p:pic>
        <p:nvPicPr>
          <p:cNvPr descr="Terremoto, Escombros, Colapso, Desastre, Casa, Calles" id="322" name="Google Shape;322;p6"/>
          <p:cNvPicPr preferRelativeResize="0"/>
          <p:nvPr/>
        </p:nvPicPr>
        <p:blipFill rotWithShape="1">
          <a:blip r:embed="rId12">
            <a:alphaModFix/>
          </a:blip>
          <a:srcRect b="0" l="0" r="0" t="0"/>
          <a:stretch/>
        </p:blipFill>
        <p:spPr>
          <a:xfrm>
            <a:off x="1916943" y="81310"/>
            <a:ext cx="1512057" cy="1004888"/>
          </a:xfrm>
          <a:prstGeom prst="rect">
            <a:avLst/>
          </a:prstGeom>
          <a:noFill/>
          <a:ln>
            <a:noFill/>
          </a:ln>
        </p:spPr>
      </p:pic>
      <p:sp>
        <p:nvSpPr>
          <p:cNvPr id="323" name="Google Shape;323;p6"/>
          <p:cNvSpPr txBox="1"/>
          <p:nvPr/>
        </p:nvSpPr>
        <p:spPr>
          <a:xfrm>
            <a:off x="2027728" y="921407"/>
            <a:ext cx="109837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Terremotos</a:t>
            </a:r>
            <a:endParaRPr b="0" i="0" sz="1400" u="none" cap="none" strike="noStrike">
              <a:solidFill>
                <a:srgbClr val="000000"/>
              </a:solidFill>
              <a:latin typeface="Arial"/>
              <a:ea typeface="Arial"/>
              <a:cs typeface="Arial"/>
              <a:sym typeface="Arial"/>
            </a:endParaRPr>
          </a:p>
        </p:txBody>
      </p:sp>
      <p:pic>
        <p:nvPicPr>
          <p:cNvPr descr="Deslizamiento De Tierra, Suelo Rojo, Lateríticos" id="324" name="Google Shape;324;p6"/>
          <p:cNvPicPr preferRelativeResize="0"/>
          <p:nvPr/>
        </p:nvPicPr>
        <p:blipFill rotWithShape="1">
          <a:blip r:embed="rId13">
            <a:alphaModFix/>
          </a:blip>
          <a:srcRect b="0" l="0" r="0" t="0"/>
          <a:stretch/>
        </p:blipFill>
        <p:spPr>
          <a:xfrm>
            <a:off x="3616354" y="56350"/>
            <a:ext cx="1451768" cy="1029848"/>
          </a:xfrm>
          <a:prstGeom prst="rect">
            <a:avLst/>
          </a:prstGeom>
          <a:noFill/>
          <a:ln>
            <a:noFill/>
          </a:ln>
        </p:spPr>
      </p:pic>
      <p:sp>
        <p:nvSpPr>
          <p:cNvPr id="325" name="Google Shape;325;p6"/>
          <p:cNvSpPr txBox="1"/>
          <p:nvPr/>
        </p:nvSpPr>
        <p:spPr>
          <a:xfrm>
            <a:off x="3164206" y="835655"/>
            <a:ext cx="210506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Deslizamiento de tierras</a:t>
            </a:r>
            <a:endParaRPr b="0" i="0" sz="1400" u="none" cap="none" strike="noStrike">
              <a:solidFill>
                <a:srgbClr val="000000"/>
              </a:solidFill>
              <a:latin typeface="Arial"/>
              <a:ea typeface="Arial"/>
              <a:cs typeface="Arial"/>
              <a:sym typeface="Arial"/>
            </a:endParaRPr>
          </a:p>
        </p:txBody>
      </p:sp>
      <p:pic>
        <p:nvPicPr>
          <p:cNvPr descr="Paisaje, Cielo, Horizontal, Montaña, Panorama" id="326" name="Google Shape;326;p6"/>
          <p:cNvPicPr preferRelativeResize="0"/>
          <p:nvPr/>
        </p:nvPicPr>
        <p:blipFill rotWithShape="1">
          <a:blip r:embed="rId14">
            <a:alphaModFix/>
          </a:blip>
          <a:srcRect b="0" l="0" r="0" t="0"/>
          <a:stretch/>
        </p:blipFill>
        <p:spPr>
          <a:xfrm>
            <a:off x="203200" y="1736330"/>
            <a:ext cx="1666430" cy="1114425"/>
          </a:xfrm>
          <a:prstGeom prst="rect">
            <a:avLst/>
          </a:prstGeom>
          <a:noFill/>
          <a:ln>
            <a:noFill/>
          </a:ln>
        </p:spPr>
      </p:pic>
      <p:sp>
        <p:nvSpPr>
          <p:cNvPr id="327" name="Google Shape;327;p6"/>
          <p:cNvSpPr txBox="1"/>
          <p:nvPr/>
        </p:nvSpPr>
        <p:spPr>
          <a:xfrm>
            <a:off x="454757" y="2672272"/>
            <a:ext cx="85151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Sequías</a:t>
            </a:r>
            <a:endParaRPr b="0" i="0" sz="1400" u="none" cap="none" strike="noStrike">
              <a:solidFill>
                <a:srgbClr val="000000"/>
              </a:solidFill>
              <a:latin typeface="Arial"/>
              <a:ea typeface="Arial"/>
              <a:cs typeface="Arial"/>
              <a:sym typeface="Arial"/>
            </a:endParaRPr>
          </a:p>
        </p:txBody>
      </p:sp>
      <p:pic>
        <p:nvPicPr>
          <p:cNvPr descr="Storify del IV Foro Cambio Climático y Pobreza ..." id="328" name="Google Shape;328;p6"/>
          <p:cNvPicPr preferRelativeResize="0"/>
          <p:nvPr/>
        </p:nvPicPr>
        <p:blipFill rotWithShape="1">
          <a:blip r:embed="rId15">
            <a:alphaModFix/>
          </a:blip>
          <a:srcRect b="0" l="0" r="0" t="0"/>
          <a:stretch/>
        </p:blipFill>
        <p:spPr>
          <a:xfrm>
            <a:off x="2058384" y="1754539"/>
            <a:ext cx="1832302" cy="1034712"/>
          </a:xfrm>
          <a:prstGeom prst="rect">
            <a:avLst/>
          </a:prstGeom>
          <a:noFill/>
          <a:ln>
            <a:noFill/>
          </a:ln>
        </p:spPr>
      </p:pic>
      <p:sp>
        <p:nvSpPr>
          <p:cNvPr id="329" name="Google Shape;329;p6"/>
          <p:cNvSpPr txBox="1"/>
          <p:nvPr/>
        </p:nvSpPr>
        <p:spPr>
          <a:xfrm>
            <a:off x="1794132" y="2844870"/>
            <a:ext cx="283122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Migraciones por cambio climático</a:t>
            </a:r>
            <a:endParaRPr b="0" i="0" sz="1400" u="none" cap="none" strike="noStrike">
              <a:solidFill>
                <a:srgbClr val="000000"/>
              </a:solidFill>
              <a:latin typeface="Arial"/>
              <a:ea typeface="Arial"/>
              <a:cs typeface="Arial"/>
              <a:sym typeface="Arial"/>
            </a:endParaRPr>
          </a:p>
        </p:txBody>
      </p:sp>
      <p:pic>
        <p:nvPicPr>
          <p:cNvPr descr="https://wwflac.awsassets.panda.org/img/large_ww241785_tim_rasmussenthe_denver_post_via_getty_imageswwf_us_749659.jpg" id="330" name="Google Shape;330;p6"/>
          <p:cNvPicPr preferRelativeResize="0"/>
          <p:nvPr/>
        </p:nvPicPr>
        <p:blipFill rotWithShape="1">
          <a:blip r:embed="rId16">
            <a:alphaModFix/>
          </a:blip>
          <a:srcRect b="0" l="0" r="0" t="0"/>
          <a:stretch/>
        </p:blipFill>
        <p:spPr>
          <a:xfrm>
            <a:off x="4841786" y="1369141"/>
            <a:ext cx="1626296" cy="1056982"/>
          </a:xfrm>
          <a:prstGeom prst="rect">
            <a:avLst/>
          </a:prstGeom>
          <a:noFill/>
          <a:ln>
            <a:noFill/>
          </a:ln>
        </p:spPr>
      </p:pic>
      <p:sp>
        <p:nvSpPr>
          <p:cNvPr id="331" name="Google Shape;331;p6"/>
          <p:cNvSpPr txBox="1"/>
          <p:nvPr/>
        </p:nvSpPr>
        <p:spPr>
          <a:xfrm>
            <a:off x="4836944" y="2411100"/>
            <a:ext cx="2059156"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Colombia es el tercer país del mundo más vulnerable frente al cambio climático.</a:t>
            </a:r>
            <a:endParaRPr b="0" i="0" sz="1400" u="none" cap="none" strike="noStrike">
              <a:solidFill>
                <a:srgbClr val="000000"/>
              </a:solidFill>
              <a:latin typeface="Arial"/>
              <a:ea typeface="Arial"/>
              <a:cs typeface="Arial"/>
              <a:sym typeface="Arial"/>
            </a:endParaRPr>
          </a:p>
        </p:txBody>
      </p:sp>
      <p:sp>
        <p:nvSpPr>
          <p:cNvPr id="332" name="Google Shape;332;p6"/>
          <p:cNvSpPr/>
          <p:nvPr/>
        </p:nvSpPr>
        <p:spPr>
          <a:xfrm>
            <a:off x="203200" y="0"/>
            <a:ext cx="251557" cy="371474"/>
          </a:xfrm>
          <a:prstGeom prst="ellipse">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1</a:t>
            </a:r>
            <a:endParaRPr b="0" i="0" sz="1400" u="none" cap="none" strike="noStrike">
              <a:solidFill>
                <a:schemeClr val="lt1"/>
              </a:solidFill>
              <a:latin typeface="Arial"/>
              <a:ea typeface="Arial"/>
              <a:cs typeface="Arial"/>
              <a:sym typeface="Arial"/>
            </a:endParaRPr>
          </a:p>
        </p:txBody>
      </p:sp>
      <p:sp>
        <p:nvSpPr>
          <p:cNvPr id="333" name="Google Shape;333;p6"/>
          <p:cNvSpPr/>
          <p:nvPr/>
        </p:nvSpPr>
        <p:spPr>
          <a:xfrm>
            <a:off x="1857432" y="51384"/>
            <a:ext cx="304743" cy="320090"/>
          </a:xfrm>
          <a:prstGeom prst="ellipse">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2</a:t>
            </a:r>
            <a:endParaRPr b="0" i="0" sz="1400" u="none" cap="none" strike="noStrike">
              <a:solidFill>
                <a:schemeClr val="lt1"/>
              </a:solidFill>
              <a:latin typeface="Arial"/>
              <a:ea typeface="Arial"/>
              <a:cs typeface="Arial"/>
              <a:sym typeface="Arial"/>
            </a:endParaRPr>
          </a:p>
        </p:txBody>
      </p:sp>
      <p:sp>
        <p:nvSpPr>
          <p:cNvPr id="334" name="Google Shape;334;p6"/>
          <p:cNvSpPr/>
          <p:nvPr/>
        </p:nvSpPr>
        <p:spPr>
          <a:xfrm>
            <a:off x="3597304" y="0"/>
            <a:ext cx="293382" cy="185737"/>
          </a:xfrm>
          <a:prstGeom prst="ellipse">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3</a:t>
            </a:r>
            <a:endParaRPr b="0" i="0" sz="1400" u="none" cap="none" strike="noStrike">
              <a:solidFill>
                <a:schemeClr val="lt1"/>
              </a:solidFill>
              <a:latin typeface="Arial"/>
              <a:ea typeface="Arial"/>
              <a:cs typeface="Arial"/>
              <a:sym typeface="Arial"/>
            </a:endParaRPr>
          </a:p>
        </p:txBody>
      </p:sp>
      <p:sp>
        <p:nvSpPr>
          <p:cNvPr id="335" name="Google Shape;335;p6"/>
          <p:cNvSpPr/>
          <p:nvPr/>
        </p:nvSpPr>
        <p:spPr>
          <a:xfrm>
            <a:off x="337822" y="1736330"/>
            <a:ext cx="304289" cy="315550"/>
          </a:xfrm>
          <a:prstGeom prst="ellipse">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4</a:t>
            </a:r>
            <a:endParaRPr b="0" i="0" sz="1400" u="none" cap="none" strike="noStrike">
              <a:solidFill>
                <a:schemeClr val="lt1"/>
              </a:solidFill>
              <a:latin typeface="Arial"/>
              <a:ea typeface="Arial"/>
              <a:cs typeface="Arial"/>
              <a:sym typeface="Arial"/>
            </a:endParaRPr>
          </a:p>
        </p:txBody>
      </p:sp>
      <p:sp>
        <p:nvSpPr>
          <p:cNvPr id="336" name="Google Shape;336;p6"/>
          <p:cNvSpPr/>
          <p:nvPr/>
        </p:nvSpPr>
        <p:spPr>
          <a:xfrm>
            <a:off x="1998873" y="1687896"/>
            <a:ext cx="330302" cy="261956"/>
          </a:xfrm>
          <a:prstGeom prst="ellipse">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5</a:t>
            </a:r>
            <a:endParaRPr b="0" i="0" sz="1400" u="none" cap="none" strike="noStrike">
              <a:solidFill>
                <a:schemeClr val="lt1"/>
              </a:solidFill>
              <a:latin typeface="Arial"/>
              <a:ea typeface="Arial"/>
              <a:cs typeface="Arial"/>
              <a:sym typeface="Arial"/>
            </a:endParaRPr>
          </a:p>
        </p:txBody>
      </p:sp>
      <p:sp>
        <p:nvSpPr>
          <p:cNvPr id="337" name="Google Shape;337;p6"/>
          <p:cNvSpPr/>
          <p:nvPr/>
        </p:nvSpPr>
        <p:spPr>
          <a:xfrm>
            <a:off x="4782275" y="1396110"/>
            <a:ext cx="285847" cy="281405"/>
          </a:xfrm>
          <a:prstGeom prst="ellipse">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6</a:t>
            </a:r>
            <a:endParaRPr b="0" i="0" sz="14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7"/>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3" name="Google Shape;343;p7"/>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solicita a producción hacer un video para la introducción del cf3, con la información que se encuentra en cada una de las diapositivas.</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anexan enlaces de la imágenes, las cuales son de referencia. Se autoriza a producción a realizar los cambios que requiera para el logro de objetos de aprendizaje de alta calidad pedagógica.</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que los textos tengan efectos dentro del video.</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colocar sonidos de la naturaleza.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http://recursostic.educacion.es/bancoimagenes/web/</a:t>
            </a:r>
            <a:r>
              <a:rPr b="0" i="0" lang="es-ES" sz="1400" u="none" cap="none" strike="noStrike">
                <a:solidFill>
                  <a:schemeClr val="dk1"/>
                </a:solidFill>
                <a:latin typeface="Arial"/>
                <a:ea typeface="Arial"/>
                <a:cs typeface="Arial"/>
                <a:sym typeface="Arial"/>
              </a:rPr>
              <a:t> </a:t>
            </a:r>
            <a:endParaRPr/>
          </a:p>
        </p:txBody>
      </p:sp>
      <p:sp>
        <p:nvSpPr>
          <p:cNvPr id="344" name="Google Shape;344;p7"/>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345" name="Google Shape;345;p7"/>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6" name="Google Shape;346;p7"/>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80340" marR="0" rtl="0" algn="l">
              <a:lnSpc>
                <a:spcPct val="115000"/>
              </a:lnSpc>
              <a:spcBef>
                <a:spcPts val="0"/>
              </a:spcBef>
              <a:spcAft>
                <a:spcPts val="0"/>
              </a:spcAft>
              <a:buNone/>
            </a:pPr>
            <a:r>
              <a:rPr b="0" i="0" lang="es-ES"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270510" marR="0" rtl="0" algn="l">
              <a:lnSpc>
                <a:spcPct val="115000"/>
              </a:lnSpc>
              <a:spcBef>
                <a:spcPts val="0"/>
              </a:spcBef>
              <a:spcAft>
                <a:spcPts val="0"/>
              </a:spcAft>
              <a:buNone/>
            </a:pPr>
            <a:r>
              <a:rPr b="0" i="0" lang="es-ES" sz="1400" u="none" cap="none" strike="noStrike">
                <a:solidFill>
                  <a:srgbClr val="000000"/>
                </a:solidFill>
                <a:latin typeface="Arial"/>
                <a:ea typeface="Arial"/>
                <a:cs typeface="Arial"/>
                <a:sym typeface="Arial"/>
              </a:rPr>
              <a:t>En este programa se busca dar claridad a los aspectos técnicos que se deben tener en cuenta en el momento de elaborar una propuesta de aprovechamiento de productos forestales no maderables, siempre cuidando la biodiversidad  animal y, por supuesto, vegetal, según criterios técnicos, normativos y de sostenibilidad vigentes.</a:t>
            </a:r>
            <a:endParaRPr b="0" i="0" sz="1800" u="none" cap="none" strike="noStrike">
              <a:solidFill>
                <a:srgbClr val="000000"/>
              </a:solidFill>
              <a:latin typeface="Arial"/>
              <a:ea typeface="Arial"/>
              <a:cs typeface="Arial"/>
              <a:sym typeface="Arial"/>
            </a:endParaRPr>
          </a:p>
        </p:txBody>
      </p:sp>
      <p:sp>
        <p:nvSpPr>
          <p:cNvPr id="347" name="Google Shape;347;p7"/>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 name="Google Shape;348;p7"/>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https://www.freepik.com/free-photo/closeup-hands-passing-contract-unrecognizable-businessman_5766389.htm#page=1&amp;query=documento&amp;position=2&amp;from_view=search</a:t>
            </a:r>
            <a:r>
              <a:rPr b="0" i="0" lang="es-E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349" name="Google Shape;349;p7"/>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350" name="Google Shape;350;p7"/>
          <p:cNvGrpSpPr/>
          <p:nvPr/>
        </p:nvGrpSpPr>
        <p:grpSpPr>
          <a:xfrm>
            <a:off x="-42401" y="-64613"/>
            <a:ext cx="6909926" cy="3859056"/>
            <a:chOff x="-42401" y="-24097"/>
            <a:chExt cx="6909926" cy="3859056"/>
          </a:xfrm>
        </p:grpSpPr>
        <p:pic>
          <p:nvPicPr>
            <p:cNvPr id="351" name="Google Shape;351;p7"/>
            <p:cNvPicPr preferRelativeResize="0"/>
            <p:nvPr/>
          </p:nvPicPr>
          <p:blipFill rotWithShape="1">
            <a:blip r:embed="rId5">
              <a:alphaModFix/>
            </a:blip>
            <a:srcRect b="0" l="0" r="0" t="0"/>
            <a:stretch/>
          </p:blipFill>
          <p:spPr>
            <a:xfrm>
              <a:off x="-42401" y="-24097"/>
              <a:ext cx="6909926" cy="3859056"/>
            </a:xfrm>
            <a:prstGeom prst="rect">
              <a:avLst/>
            </a:prstGeom>
            <a:noFill/>
            <a:ln>
              <a:noFill/>
            </a:ln>
          </p:spPr>
        </p:pic>
        <p:sp>
          <p:nvSpPr>
            <p:cNvPr id="352" name="Google Shape;352;p7"/>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Closeup of hands passing the contract to unrecognizable businessman Free Photo" id="353" name="Google Shape;353;p7"/>
          <p:cNvPicPr preferRelativeResize="0"/>
          <p:nvPr/>
        </p:nvPicPr>
        <p:blipFill rotWithShape="1">
          <a:blip r:embed="rId6">
            <a:alphaModFix/>
          </a:blip>
          <a:srcRect b="0" l="0" r="0" t="0"/>
          <a:stretch/>
        </p:blipFill>
        <p:spPr>
          <a:xfrm>
            <a:off x="82752" y="0"/>
            <a:ext cx="6679997" cy="3312238"/>
          </a:xfrm>
          <a:prstGeom prst="rect">
            <a:avLst/>
          </a:prstGeom>
          <a:noFill/>
          <a:ln>
            <a:noFill/>
          </a:ln>
        </p:spPr>
      </p:pic>
      <p:sp>
        <p:nvSpPr>
          <p:cNvPr id="354" name="Google Shape;354;p7"/>
          <p:cNvSpPr txBox="1"/>
          <p:nvPr/>
        </p:nvSpPr>
        <p:spPr>
          <a:xfrm>
            <a:off x="4648200" y="342900"/>
            <a:ext cx="16289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Aspectos técnicos</a:t>
            </a:r>
            <a:endParaRPr b="0" i="0" sz="1400" u="none" cap="none" strike="noStrike">
              <a:solidFill>
                <a:srgbClr val="000000"/>
              </a:solidFill>
              <a:latin typeface="Arial"/>
              <a:ea typeface="Arial"/>
              <a:cs typeface="Arial"/>
              <a:sym typeface="Arial"/>
            </a:endParaRPr>
          </a:p>
        </p:txBody>
      </p:sp>
      <p:sp>
        <p:nvSpPr>
          <p:cNvPr id="355" name="Google Shape;355;p7"/>
          <p:cNvSpPr txBox="1"/>
          <p:nvPr/>
        </p:nvSpPr>
        <p:spPr>
          <a:xfrm>
            <a:off x="4648200" y="798417"/>
            <a:ext cx="177644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Criterios normativos</a:t>
            </a:r>
            <a:endParaRPr b="0" i="0" sz="1400" u="none" cap="none" strike="noStrike">
              <a:solidFill>
                <a:srgbClr val="000000"/>
              </a:solidFill>
              <a:latin typeface="Arial"/>
              <a:ea typeface="Arial"/>
              <a:cs typeface="Arial"/>
              <a:sym typeface="Arial"/>
            </a:endParaRPr>
          </a:p>
        </p:txBody>
      </p:sp>
      <p:sp>
        <p:nvSpPr>
          <p:cNvPr id="356" name="Google Shape;356;p7"/>
          <p:cNvSpPr txBox="1"/>
          <p:nvPr/>
        </p:nvSpPr>
        <p:spPr>
          <a:xfrm>
            <a:off x="4648200" y="1119997"/>
            <a:ext cx="209786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Objetivos de desarrollo sostenible</a:t>
            </a:r>
            <a:endParaRPr b="0" i="0" sz="1400" u="none" cap="none" strike="noStrike">
              <a:solidFill>
                <a:srgbClr val="000000"/>
              </a:solidFill>
              <a:latin typeface="Arial"/>
              <a:ea typeface="Arial"/>
              <a:cs typeface="Arial"/>
              <a:sym typeface="Arial"/>
            </a:endParaRPr>
          </a:p>
        </p:txBody>
      </p:sp>
      <p:sp>
        <p:nvSpPr>
          <p:cNvPr id="357" name="Google Shape;357;p7"/>
          <p:cNvSpPr txBox="1"/>
          <p:nvPr/>
        </p:nvSpPr>
        <p:spPr>
          <a:xfrm>
            <a:off x="169088" y="952305"/>
            <a:ext cx="354627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Propuesta para el aprovechamiento de productos no maderables en mi región.</a:t>
            </a:r>
            <a:endParaRPr b="0" i="0" sz="1400" u="none" cap="none" strike="noStrike">
              <a:solidFill>
                <a:srgbClr val="000000"/>
              </a:solidFill>
              <a:latin typeface="Arial"/>
              <a:ea typeface="Arial"/>
              <a:cs typeface="Arial"/>
              <a:sym typeface="Arial"/>
            </a:endParaRPr>
          </a:p>
        </p:txBody>
      </p:sp>
      <p:sp>
        <p:nvSpPr>
          <p:cNvPr id="358" name="Google Shape;358;p7"/>
          <p:cNvSpPr/>
          <p:nvPr/>
        </p:nvSpPr>
        <p:spPr>
          <a:xfrm>
            <a:off x="4143375" y="81310"/>
            <a:ext cx="285750" cy="2033240"/>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59" name="Google Shape;359;p7"/>
          <p:cNvSpPr txBox="1"/>
          <p:nvPr/>
        </p:nvSpPr>
        <p:spPr>
          <a:xfrm>
            <a:off x="4678346" y="1679094"/>
            <a:ext cx="181652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Rescate de las culturas ancestrales</a:t>
            </a:r>
            <a:endParaRPr b="0" i="0" sz="1400" u="none" cap="none" strike="noStrike">
              <a:solidFill>
                <a:srgbClr val="000000"/>
              </a:solidFill>
              <a:latin typeface="Arial"/>
              <a:ea typeface="Arial"/>
              <a:cs typeface="Arial"/>
              <a:sym typeface="Arial"/>
            </a:endParaRPr>
          </a:p>
        </p:txBody>
      </p:sp>
      <p:sp>
        <p:nvSpPr>
          <p:cNvPr id="360" name="Google Shape;360;p7"/>
          <p:cNvSpPr/>
          <p:nvPr/>
        </p:nvSpPr>
        <p:spPr>
          <a:xfrm>
            <a:off x="-9525" y="650677"/>
            <a:ext cx="476250" cy="301628"/>
          </a:xfrm>
          <a:prstGeom prst="ellipse">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1</a:t>
            </a:r>
            <a:endParaRPr b="0" i="0" sz="1400" u="none" cap="none" strike="noStrike">
              <a:solidFill>
                <a:schemeClr val="lt1"/>
              </a:solidFill>
              <a:latin typeface="Arial"/>
              <a:ea typeface="Arial"/>
              <a:cs typeface="Arial"/>
              <a:sym typeface="Arial"/>
            </a:endParaRPr>
          </a:p>
        </p:txBody>
      </p:sp>
      <p:sp>
        <p:nvSpPr>
          <p:cNvPr id="361" name="Google Shape;361;p7"/>
          <p:cNvSpPr/>
          <p:nvPr/>
        </p:nvSpPr>
        <p:spPr>
          <a:xfrm>
            <a:off x="4429125" y="171450"/>
            <a:ext cx="419100" cy="309956"/>
          </a:xfrm>
          <a:prstGeom prst="ellipse">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2</a:t>
            </a:r>
            <a:endParaRPr b="0" i="0" sz="14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9"/>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9"/>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Se solicita a producción hacer un video para la introducción del cf3, con la información que se encuentra en cada una de las diapositivas.</a:t>
            </a:r>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Se anexan enlaces de la imágenes, las cuales son de referencia. Se autoriza a producción a realizar los cambios que requiera para el logro de objetos de aprendizaje de alta calidad pedagógica.</a:t>
            </a:r>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Se sugiere que los textos tengan efectos dentro del video.</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colocar sonidos de la naturaleza.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http://recursostic.educacion.es/bancoimagenes/web/</a:t>
            </a:r>
            <a:r>
              <a:rPr b="0" i="0" lang="es-E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
        <p:nvSpPr>
          <p:cNvPr id="88" name="Google Shape;88;p9"/>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9" name="Google Shape;89;p9"/>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 name="Google Shape;90;p9"/>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Colombia participó en la COP26 en Glasgow sobre cambio climático, porque considera que es importante formar parte de la resolución de problemas en temas ambientales. Por lo anterior, fue el líder, la voz de aproximadamente 33 países latinoamericanos, así que su postura dejó una huella grande para el cambio.</a:t>
            </a:r>
            <a:endParaRPr b="0" i="0" sz="1400" u="none" cap="none" strike="noStrike">
              <a:solidFill>
                <a:schemeClr val="dk1"/>
              </a:solidFill>
              <a:latin typeface="Arial"/>
              <a:ea typeface="Arial"/>
              <a:cs typeface="Arial"/>
              <a:sym typeface="Arial"/>
            </a:endParaRPr>
          </a:p>
        </p:txBody>
      </p:sp>
      <p:sp>
        <p:nvSpPr>
          <p:cNvPr id="91" name="Google Shape;91;p9"/>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 name="Google Shape;92;p9"/>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https://www.radionacional.co/actualidad/medio-ambiente/colombia-en-la-cop26-temas-clave-que-deja-su-participacion</a:t>
            </a:r>
            <a:r>
              <a:rPr b="0" i="0" lang="es-ES"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Contenido </a:t>
            </a:r>
            <a:r>
              <a:rPr b="0" i="0" lang="es-ES" sz="1200" u="sng" cap="none" strike="noStrike">
                <a:solidFill>
                  <a:schemeClr val="dk1"/>
                </a:solidFill>
                <a:latin typeface="Arial"/>
                <a:ea typeface="Arial"/>
                <a:cs typeface="Arial"/>
                <a:sym typeface="Arial"/>
                <a:hlinkClick r:id="rId5">
                  <a:extLst>
                    <a:ext uri="{A12FA001-AC4F-418D-AE19-62706E023703}">
                      <ahyp:hlinkClr val="tx"/>
                    </a:ext>
                  </a:extLst>
                </a:hlinkClick>
              </a:rPr>
              <a:t>https://www.minambiente.gov.co/cop26/triunfo-en-la-cop26-33-paises-escogen-a-colombia-para-que-los-represente/</a:t>
            </a:r>
            <a:r>
              <a:rPr b="0" i="0" lang="es-E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93" name="Google Shape;93;p9"/>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94" name="Google Shape;94;p9"/>
          <p:cNvGrpSpPr/>
          <p:nvPr/>
        </p:nvGrpSpPr>
        <p:grpSpPr>
          <a:xfrm>
            <a:off x="-42401" y="-64613"/>
            <a:ext cx="6909926" cy="3859056"/>
            <a:chOff x="-42401" y="-24097"/>
            <a:chExt cx="6909926" cy="3859056"/>
          </a:xfrm>
        </p:grpSpPr>
        <p:pic>
          <p:nvPicPr>
            <p:cNvPr id="95" name="Google Shape;95;p9"/>
            <p:cNvPicPr preferRelativeResize="0"/>
            <p:nvPr/>
          </p:nvPicPr>
          <p:blipFill rotWithShape="1">
            <a:blip r:embed="rId6">
              <a:alphaModFix/>
            </a:blip>
            <a:srcRect b="0" l="0" r="0" t="0"/>
            <a:stretch/>
          </p:blipFill>
          <p:spPr>
            <a:xfrm>
              <a:off x="-42401" y="-24097"/>
              <a:ext cx="6909926" cy="3859056"/>
            </a:xfrm>
            <a:prstGeom prst="rect">
              <a:avLst/>
            </a:prstGeom>
            <a:noFill/>
            <a:ln>
              <a:noFill/>
            </a:ln>
          </p:spPr>
        </p:pic>
        <p:sp>
          <p:nvSpPr>
            <p:cNvPr id="96" name="Google Shape;96;p9"/>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https://radionacional-v3.s3.amazonaws.com/s3fs-public/styles/portadas_relaciona_4_3/public/node/article/field_image/COLP_251109.jpg?h=b69e0e0e&amp;itok=dnPd05SR" id="97" name="Google Shape;97;p9"/>
          <p:cNvPicPr preferRelativeResize="0"/>
          <p:nvPr/>
        </p:nvPicPr>
        <p:blipFill rotWithShape="1">
          <a:blip r:embed="rId7">
            <a:alphaModFix/>
          </a:blip>
          <a:srcRect b="0" l="0" r="0" t="0"/>
          <a:stretch/>
        </p:blipFill>
        <p:spPr>
          <a:xfrm>
            <a:off x="564376" y="83127"/>
            <a:ext cx="5855474" cy="3155373"/>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0"/>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10"/>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solicita a producción hacer un video para la introducción del cf3, con la información que se encuentra en cada una de las diapositivas.</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anexan enlaces de la imágenes, las cuales son de referencia. Se autoriza a producción a realizar los cambios que requiera para el logro de objetos de aprendizaje de alta calidad pedagógica.</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que los textos tengan efectos dentro del video.</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colocar sonidos de la naturaleza.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http://recursostic.educacion.es/bancoimagenes/web/</a:t>
            </a:r>
            <a:r>
              <a:rPr b="0" i="0" lang="es-ES" sz="1400" u="none" cap="none" strike="noStrike">
                <a:solidFill>
                  <a:schemeClr val="dk1"/>
                </a:solidFill>
                <a:latin typeface="Arial"/>
                <a:ea typeface="Arial"/>
                <a:cs typeface="Arial"/>
                <a:sym typeface="Arial"/>
              </a:rPr>
              <a:t> </a:t>
            </a:r>
            <a:endParaRPr/>
          </a:p>
        </p:txBody>
      </p:sp>
      <p:sp>
        <p:nvSpPr>
          <p:cNvPr id="104" name="Google Shape;104;p10"/>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 name="Google Shape;106;p10"/>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Por lo anterior, el país ha venido haciendo investigación sobre los productos forestales no maderables del bosque, por lo que es reciente la normatividad y la especificación técnica de dichos conocimientos, que se han venido transmitiendo oralmente de generación en generación.</a:t>
            </a:r>
            <a:endParaRPr b="0" i="0" sz="1400" u="none" cap="none" strike="noStrike">
              <a:solidFill>
                <a:schemeClr val="dk1"/>
              </a:solidFill>
              <a:latin typeface="Arial"/>
              <a:ea typeface="Arial"/>
              <a:cs typeface="Arial"/>
              <a:sym typeface="Arial"/>
            </a:endParaRPr>
          </a:p>
        </p:txBody>
      </p:sp>
      <p:sp>
        <p:nvSpPr>
          <p:cNvPr id="107" name="Google Shape;107;p10"/>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p10"/>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https://rtvc-assets-radionacional-v2.s3.amazonaws.com/s3fs-public/senalradio/articulo-noticia/galeriaimagen/DSC_6070.JPG</a:t>
            </a:r>
            <a:r>
              <a:rPr b="1" i="0" lang="es-E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109" name="Google Shape;109;p10"/>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10" name="Google Shape;110;p10"/>
          <p:cNvGrpSpPr/>
          <p:nvPr/>
        </p:nvGrpSpPr>
        <p:grpSpPr>
          <a:xfrm>
            <a:off x="-42401" y="-64613"/>
            <a:ext cx="6909926" cy="3859056"/>
            <a:chOff x="-42401" y="-24097"/>
            <a:chExt cx="6909926" cy="3859056"/>
          </a:xfrm>
        </p:grpSpPr>
        <p:pic>
          <p:nvPicPr>
            <p:cNvPr id="111" name="Google Shape;111;p10"/>
            <p:cNvPicPr preferRelativeResize="0"/>
            <p:nvPr/>
          </p:nvPicPr>
          <p:blipFill rotWithShape="1">
            <a:blip r:embed="rId5">
              <a:alphaModFix/>
            </a:blip>
            <a:srcRect b="0" l="0" r="0" t="0"/>
            <a:stretch/>
          </p:blipFill>
          <p:spPr>
            <a:xfrm>
              <a:off x="-42401" y="-24097"/>
              <a:ext cx="6909926" cy="3859056"/>
            </a:xfrm>
            <a:prstGeom prst="rect">
              <a:avLst/>
            </a:prstGeom>
            <a:noFill/>
            <a:ln>
              <a:noFill/>
            </a:ln>
          </p:spPr>
        </p:pic>
        <p:sp>
          <p:nvSpPr>
            <p:cNvPr id="112" name="Google Shape;112;p10"/>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p:txBody>
        </p:sp>
      </p:grpSp>
      <p:pic>
        <p:nvPicPr>
          <p:cNvPr descr="¿Cuál es el papel de los pueblos indígenas en la paz ..." id="113" name="Google Shape;113;p10"/>
          <p:cNvPicPr preferRelativeResize="0"/>
          <p:nvPr/>
        </p:nvPicPr>
        <p:blipFill rotWithShape="1">
          <a:blip r:embed="rId6">
            <a:alphaModFix/>
          </a:blip>
          <a:srcRect b="0" l="0" r="0" t="0"/>
          <a:stretch/>
        </p:blipFill>
        <p:spPr>
          <a:xfrm>
            <a:off x="266631" y="103034"/>
            <a:ext cx="6324739" cy="3152775"/>
          </a:xfrm>
          <a:prstGeom prst="rect">
            <a:avLst/>
          </a:prstGeom>
          <a:noFill/>
          <a:ln>
            <a:noFill/>
          </a:ln>
        </p:spPr>
      </p:pic>
      <p:sp>
        <p:nvSpPr>
          <p:cNvPr id="114" name="Google Shape;114;p10"/>
          <p:cNvSpPr/>
          <p:nvPr/>
        </p:nvSpPr>
        <p:spPr>
          <a:xfrm>
            <a:off x="1533526" y="2765399"/>
            <a:ext cx="464101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Redescubriendo el patrimonio cultural ancestral del país</a:t>
            </a:r>
            <a:endParaRPr b="0" i="0" sz="14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0" name="Google Shape;120;p8"/>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solicita a producción hacer un video para la introducción del cf3, con la información que se encuentra en cada una de las diapositivas.</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anexan enlaces de la imágenes, las cuales son de referencia. Se autoriza a producción a realizar los cambios que requiera para el logro de objetos de aprendizaje de alta calidad pedagógica.</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que los textos tengan efectos dentro del video.</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colocar sonidos de la naturaleza.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http://recursostic.educacion.es/bancoimagenes/web/</a:t>
            </a:r>
            <a:r>
              <a:rPr b="0" i="0" lang="es-ES" sz="1400" u="none" cap="none" strike="noStrike">
                <a:solidFill>
                  <a:schemeClr val="dk1"/>
                </a:solidFill>
                <a:latin typeface="Arial"/>
                <a:ea typeface="Arial"/>
                <a:cs typeface="Arial"/>
                <a:sym typeface="Arial"/>
              </a:rPr>
              <a:t> </a:t>
            </a:r>
            <a:endParaRPr/>
          </a:p>
        </p:txBody>
      </p:sp>
      <p:sp>
        <p:nvSpPr>
          <p:cNvPr id="121" name="Google Shape;121;p8"/>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2" name="Google Shape;122;p8"/>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 name="Google Shape;123;p8"/>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En Colombia, existen diversas entidades no gubernamentales, privadas y estatales que están recabando dichos conocimientos con el fin de sistematizarlos, para que las futuras generaciones los tengan y puedan aplicarlos en diferentes áreas, como, por ejemplo, la producción de medicinas, el uso en gastronomía o en la industria, entre otras posibilidades.</a:t>
            </a:r>
            <a:endParaRPr b="0" i="0" sz="1400" u="none" cap="none" strike="noStrike">
              <a:solidFill>
                <a:schemeClr val="dk1"/>
              </a:solidFill>
              <a:latin typeface="Arial"/>
              <a:ea typeface="Arial"/>
              <a:cs typeface="Arial"/>
              <a:sym typeface="Arial"/>
            </a:endParaRPr>
          </a:p>
        </p:txBody>
      </p:sp>
      <p:sp>
        <p:nvSpPr>
          <p:cNvPr id="124" name="Google Shape;124;p8"/>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 name="Google Shape;125;p8"/>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http://www.artesaniasdecolombia.com.co/Documentos/Contenido/25859_risaralda-artesanias-colombia-2017-g.jpg</a:t>
            </a:r>
            <a:r>
              <a:rPr b="0" i="0" lang="es-E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126" name="Google Shape;126;p8"/>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27" name="Google Shape;127;p8"/>
          <p:cNvGrpSpPr/>
          <p:nvPr/>
        </p:nvGrpSpPr>
        <p:grpSpPr>
          <a:xfrm>
            <a:off x="-42401" y="-64613"/>
            <a:ext cx="6909926" cy="3859056"/>
            <a:chOff x="-42401" y="-24097"/>
            <a:chExt cx="6909926" cy="3859056"/>
          </a:xfrm>
        </p:grpSpPr>
        <p:pic>
          <p:nvPicPr>
            <p:cNvPr id="128" name="Google Shape;128;p8"/>
            <p:cNvPicPr preferRelativeResize="0"/>
            <p:nvPr/>
          </p:nvPicPr>
          <p:blipFill rotWithShape="1">
            <a:blip r:embed="rId5">
              <a:alphaModFix/>
            </a:blip>
            <a:srcRect b="0" l="0" r="0" t="0"/>
            <a:stretch/>
          </p:blipFill>
          <p:spPr>
            <a:xfrm>
              <a:off x="-42401" y="-24097"/>
              <a:ext cx="6909926" cy="3859056"/>
            </a:xfrm>
            <a:prstGeom prst="rect">
              <a:avLst/>
            </a:prstGeom>
            <a:noFill/>
            <a:ln>
              <a:noFill/>
            </a:ln>
          </p:spPr>
        </p:pic>
        <p:sp>
          <p:nvSpPr>
            <p:cNvPr id="129" name="Google Shape;129;p8"/>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p:txBody>
        </p:sp>
      </p:grpSp>
      <p:pic>
        <p:nvPicPr>
          <p:cNvPr descr="http://www.artesaniasdecolombia.com.co/Documentos/Contenido/25859_risaralda-artesanias-colombia-2017-g.jpg" id="130" name="Google Shape;130;p8"/>
          <p:cNvPicPr preferRelativeResize="0"/>
          <p:nvPr/>
        </p:nvPicPr>
        <p:blipFill rotWithShape="1">
          <a:blip r:embed="rId6">
            <a:alphaModFix/>
          </a:blip>
          <a:srcRect b="0" l="0" r="0" t="0"/>
          <a:stretch/>
        </p:blipFill>
        <p:spPr>
          <a:xfrm>
            <a:off x="195880" y="99483"/>
            <a:ext cx="6433364" cy="3109978"/>
          </a:xfrm>
          <a:prstGeom prst="rect">
            <a:avLst/>
          </a:prstGeom>
          <a:noFill/>
          <a:ln>
            <a:noFill/>
          </a:ln>
        </p:spPr>
      </p:pic>
      <p:sp>
        <p:nvSpPr>
          <p:cNvPr id="131" name="Google Shape;131;p8"/>
          <p:cNvSpPr txBox="1"/>
          <p:nvPr/>
        </p:nvSpPr>
        <p:spPr>
          <a:xfrm>
            <a:off x="195880" y="390327"/>
            <a:ext cx="218521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Artesanías de Colombia.</a:t>
            </a:r>
            <a:endParaRPr b="0" i="0" sz="14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25"/>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solicita a producción hacer un video para la introducción del cf3, con la información que se encuentra en cada una de las diapositivas.</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anexan enlaces de la imágenes, las cuales son de referencia. Se autoriza a producción a realizar los cambios que requiera para el logro de objetos de aprendizaje de alta calidad pedagógica.</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que los textos tengan efectos dentro del video.</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colocar sonidos de la naturaleza.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http://recursostic.educacion.es/bancoimagenes/web/</a:t>
            </a:r>
            <a:r>
              <a:rPr b="0" i="0" lang="es-ES" sz="1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Chontaduro: producto forestal no maderable.</a:t>
            </a:r>
            <a:endParaRPr b="0" i="0" sz="1400" u="none" cap="none" strike="noStrike">
              <a:solidFill>
                <a:schemeClr val="dk1"/>
              </a:solidFill>
              <a:latin typeface="Arial"/>
              <a:ea typeface="Arial"/>
              <a:cs typeface="Arial"/>
              <a:sym typeface="Arial"/>
            </a:endParaRPr>
          </a:p>
        </p:txBody>
      </p:sp>
      <p:sp>
        <p:nvSpPr>
          <p:cNvPr id="138" name="Google Shape;138;p25"/>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39" name="Google Shape;139;p25"/>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25"/>
          <p:cNvSpPr txBox="1"/>
          <p:nvPr/>
        </p:nvSpPr>
        <p:spPr>
          <a:xfrm>
            <a:off x="92278" y="4422726"/>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Ahora bien, hablando de Colombia, a este país se le reconoce como el segundo con mayor porcentaje de biodiversidad a nivel mundial. Por lo anterior, se ha venido definiendo la normatividad y la forma técnica en que se puede hacer uso de los productos forestales no maderables de los bosques.</a:t>
            </a:r>
            <a:endParaRPr/>
          </a:p>
        </p:txBody>
      </p:sp>
      <p:sp>
        <p:nvSpPr>
          <p:cNvPr id="141" name="Google Shape;141;p25"/>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 name="Google Shape;142;p25"/>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000" u="sng" cap="none" strike="noStrike">
                <a:solidFill>
                  <a:schemeClr val="dk1"/>
                </a:solidFill>
                <a:latin typeface="Arial"/>
                <a:ea typeface="Arial"/>
                <a:cs typeface="Arial"/>
                <a:sym typeface="Arial"/>
                <a:hlinkClick r:id="rId4">
                  <a:extLst>
                    <a:ext uri="{A12FA001-AC4F-418D-AE19-62706E023703}">
                      <ahyp:hlinkClr val="tx"/>
                    </a:ext>
                  </a:extLst>
                </a:hlinkClick>
              </a:rPr>
              <a:t>https://www.freepik.com/premium-photo/orchids-beautiful-orchids-found-trees-squares-parks-selective-focus_18167287.htm#page=1&amp;query=orquideas&amp;position=43&amp;from_view=search</a:t>
            </a:r>
            <a:r>
              <a:rPr b="0" i="0" lang="es-ES" sz="1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s-ES" sz="1000" u="sng" cap="none" strike="noStrike">
                <a:solidFill>
                  <a:schemeClr val="dk1"/>
                </a:solidFill>
                <a:latin typeface="Arial"/>
                <a:ea typeface="Arial"/>
                <a:cs typeface="Arial"/>
                <a:sym typeface="Arial"/>
                <a:hlinkClick r:id="rId5">
                  <a:extLst>
                    <a:ext uri="{A12FA001-AC4F-418D-AE19-62706E023703}">
                      <ahyp:hlinkClr val="tx"/>
                    </a:ext>
                  </a:extLst>
                </a:hlinkClick>
              </a:rPr>
              <a:t>https://www.freepik.com/premium-photo/chontaduro-tropical-fruit_3496970.htm#page=1&amp;query=chontaduro&amp;position=0&amp;from_view=search</a:t>
            </a:r>
            <a:r>
              <a:rPr b="0" i="0" lang="es-ES" sz="1000" u="none" cap="none" strike="noStrike">
                <a:solidFill>
                  <a:schemeClr val="dk1"/>
                </a:solidFill>
                <a:latin typeface="Arial"/>
                <a:ea typeface="Arial"/>
                <a:cs typeface="Arial"/>
                <a:sym typeface="Arial"/>
              </a:rPr>
              <a:t> </a:t>
            </a:r>
            <a:endParaRPr b="0" i="0" sz="1000" u="none" cap="none" strike="noStrike">
              <a:solidFill>
                <a:schemeClr val="dk1"/>
              </a:solidFill>
              <a:latin typeface="Arial"/>
              <a:ea typeface="Arial"/>
              <a:cs typeface="Arial"/>
              <a:sym typeface="Arial"/>
            </a:endParaRPr>
          </a:p>
        </p:txBody>
      </p:sp>
      <p:sp>
        <p:nvSpPr>
          <p:cNvPr id="143" name="Google Shape;143;p25"/>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44" name="Google Shape;144;p25"/>
          <p:cNvGrpSpPr/>
          <p:nvPr/>
        </p:nvGrpSpPr>
        <p:grpSpPr>
          <a:xfrm>
            <a:off x="-42401" y="-64613"/>
            <a:ext cx="6909926" cy="3859056"/>
            <a:chOff x="-42401" y="-24097"/>
            <a:chExt cx="6909926" cy="3859056"/>
          </a:xfrm>
        </p:grpSpPr>
        <p:pic>
          <p:nvPicPr>
            <p:cNvPr id="145" name="Google Shape;145;p25"/>
            <p:cNvPicPr preferRelativeResize="0"/>
            <p:nvPr/>
          </p:nvPicPr>
          <p:blipFill rotWithShape="1">
            <a:blip r:embed="rId6">
              <a:alphaModFix/>
            </a:blip>
            <a:srcRect b="0" l="0" r="0" t="0"/>
            <a:stretch/>
          </p:blipFill>
          <p:spPr>
            <a:xfrm>
              <a:off x="-42401" y="-24097"/>
              <a:ext cx="6909926" cy="3859056"/>
            </a:xfrm>
            <a:prstGeom prst="rect">
              <a:avLst/>
            </a:prstGeom>
            <a:noFill/>
            <a:ln>
              <a:noFill/>
            </a:ln>
          </p:spPr>
        </p:pic>
        <p:sp>
          <p:nvSpPr>
            <p:cNvPr id="146" name="Google Shape;146;p25"/>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Orchids, beautiful orchids found on trees in squares and parks, selective focus. Premium Photo" id="147" name="Google Shape;147;p25"/>
          <p:cNvPicPr preferRelativeResize="0"/>
          <p:nvPr/>
        </p:nvPicPr>
        <p:blipFill rotWithShape="1">
          <a:blip r:embed="rId7">
            <a:alphaModFix/>
          </a:blip>
          <a:srcRect b="0" l="0" r="0" t="0"/>
          <a:stretch/>
        </p:blipFill>
        <p:spPr>
          <a:xfrm>
            <a:off x="488176" y="81310"/>
            <a:ext cx="5962650" cy="3228330"/>
          </a:xfrm>
          <a:prstGeom prst="rect">
            <a:avLst/>
          </a:prstGeom>
          <a:noFill/>
          <a:ln>
            <a:noFill/>
          </a:ln>
        </p:spPr>
      </p:pic>
      <p:pic>
        <p:nvPicPr>
          <p:cNvPr descr="Chontaduro tropical fruit Premium Photo" id="148" name="Google Shape;148;p25"/>
          <p:cNvPicPr preferRelativeResize="0"/>
          <p:nvPr/>
        </p:nvPicPr>
        <p:blipFill rotWithShape="1">
          <a:blip r:embed="rId8">
            <a:alphaModFix/>
          </a:blip>
          <a:srcRect b="0" l="0" r="0" t="0"/>
          <a:stretch/>
        </p:blipFill>
        <p:spPr>
          <a:xfrm>
            <a:off x="4977566" y="2110899"/>
            <a:ext cx="1676847" cy="1122363"/>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sp>
        <p:nvSpPr>
          <p:cNvPr id="149" name="Google Shape;149;p25"/>
          <p:cNvSpPr txBox="1"/>
          <p:nvPr/>
        </p:nvSpPr>
        <p:spPr>
          <a:xfrm>
            <a:off x="5448300" y="2876321"/>
            <a:ext cx="10791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chontadur</a:t>
            </a:r>
            <a:r>
              <a:rPr b="0" i="0" lang="es-ES" sz="1400" u="none" cap="none" strike="noStrike">
                <a:solidFill>
                  <a:srgbClr val="000000"/>
                </a:solidFill>
                <a:latin typeface="Arial"/>
                <a:ea typeface="Arial"/>
                <a:cs typeface="Arial"/>
                <a:sym typeface="Arial"/>
              </a:rPr>
              <a:t>o</a:t>
            </a:r>
            <a:endParaRPr b="0" i="0" sz="1400" u="none" cap="none" strike="noStrike">
              <a:solidFill>
                <a:srgbClr val="000000"/>
              </a:solidFill>
              <a:latin typeface="Arial"/>
              <a:ea typeface="Arial"/>
              <a:cs typeface="Arial"/>
              <a:sym typeface="Arial"/>
            </a:endParaRPr>
          </a:p>
        </p:txBody>
      </p:sp>
      <p:sp>
        <p:nvSpPr>
          <p:cNvPr id="150" name="Google Shape;150;p25"/>
          <p:cNvSpPr txBox="1"/>
          <p:nvPr/>
        </p:nvSpPr>
        <p:spPr>
          <a:xfrm>
            <a:off x="779341" y="217585"/>
            <a:ext cx="26901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Mayor diversidad de orquídeas.</a:t>
            </a:r>
            <a:endParaRPr b="0" i="0" sz="1400" u="none" cap="none" strike="noStrike">
              <a:solidFill>
                <a:schemeClr val="lt1"/>
              </a:solidFill>
              <a:latin typeface="Arial"/>
              <a:ea typeface="Arial"/>
              <a:cs typeface="Arial"/>
              <a:sym typeface="Arial"/>
            </a:endParaRPr>
          </a:p>
        </p:txBody>
      </p:sp>
      <p:sp>
        <p:nvSpPr>
          <p:cNvPr id="151" name="Google Shape;151;p25"/>
          <p:cNvSpPr/>
          <p:nvPr/>
        </p:nvSpPr>
        <p:spPr>
          <a:xfrm>
            <a:off x="488176" y="371473"/>
            <a:ext cx="291165" cy="371476"/>
          </a:xfrm>
          <a:prstGeom prst="ellipse">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1</a:t>
            </a:r>
            <a:endParaRPr b="0" i="0" sz="1400" u="none" cap="none" strike="noStrike">
              <a:solidFill>
                <a:schemeClr val="lt1"/>
              </a:solidFill>
              <a:latin typeface="Arial"/>
              <a:ea typeface="Arial"/>
              <a:cs typeface="Arial"/>
              <a:sym typeface="Arial"/>
            </a:endParaRPr>
          </a:p>
        </p:txBody>
      </p:sp>
      <p:sp>
        <p:nvSpPr>
          <p:cNvPr id="152" name="Google Shape;152;p25"/>
          <p:cNvSpPr/>
          <p:nvPr/>
        </p:nvSpPr>
        <p:spPr>
          <a:xfrm>
            <a:off x="4977566" y="2266950"/>
            <a:ext cx="318334" cy="224244"/>
          </a:xfrm>
          <a:prstGeom prst="ellipse">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2</a:t>
            </a:r>
            <a:endParaRPr b="0" i="0" sz="14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26"/>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solicita a producción hacer un video para la introducción del cf3, con la información que se encuentra en cada una de las diapositivas.</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anexan enlaces de la imágenes, las cuales son de referencia. Se autoriza a producción a realizar los cambios que requiera para el logro de objetos de aprendizaje de alta calidad pedagógica.</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que los textos tengan efectos dentro del video.</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colocar sonidos de la naturaleza.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http://recursostic.educacion.es/bancoimagenes/web/</a:t>
            </a:r>
            <a:r>
              <a:rPr b="0" i="0" lang="es-ES" sz="1400" u="none" cap="none" strike="noStrike">
                <a:solidFill>
                  <a:schemeClr val="dk1"/>
                </a:solidFill>
                <a:latin typeface="Arial"/>
                <a:ea typeface="Arial"/>
                <a:cs typeface="Arial"/>
                <a:sym typeface="Arial"/>
              </a:rPr>
              <a:t> </a:t>
            </a:r>
            <a:endParaRPr/>
          </a:p>
        </p:txBody>
      </p:sp>
      <p:sp>
        <p:nvSpPr>
          <p:cNvPr id="159" name="Google Shape;159;p26"/>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60" name="Google Shape;160;p26"/>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 name="Google Shape;161;p26"/>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La diversidad vegetal consiste en la variación de las formas de vida entre plantas, animales y microorganismos, lo que constituye un ciclo de vida que hace parte de la diversidad genética de la que habla el </a:t>
            </a:r>
            <a:r>
              <a:rPr b="0" i="0" lang="es-ES" sz="1400" u="none" cap="none" strike="noStrike">
                <a:solidFill>
                  <a:schemeClr val="dk1"/>
                </a:solidFill>
                <a:latin typeface="Arial"/>
                <a:ea typeface="Arial"/>
                <a:cs typeface="Arial"/>
                <a:sym typeface="Arial"/>
              </a:rPr>
              <a:t>Convenio de Diversidad Biológica, del que hace parte Colombia, aprobado mediante  la Ley No. 165 de 1994.</a:t>
            </a:r>
            <a:r>
              <a:rPr b="0" i="0" lang="es-ES"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62" name="Google Shape;162;p26"/>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 name="Google Shape;163;p26"/>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Contenido </a:t>
            </a: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https://www.un.org/es/observances/biodiversity-day/convention</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Contenido </a:t>
            </a:r>
            <a:r>
              <a:rPr b="0" i="0" lang="es-ES" sz="1200" u="sng" cap="none" strike="noStrike">
                <a:solidFill>
                  <a:schemeClr val="dk1"/>
                </a:solidFill>
                <a:latin typeface="Arial"/>
                <a:ea typeface="Arial"/>
                <a:cs typeface="Arial"/>
                <a:sym typeface="Arial"/>
                <a:hlinkClick r:id="rId5">
                  <a:extLst>
                    <a:ext uri="{A12FA001-AC4F-418D-AE19-62706E023703}">
                      <ahyp:hlinkClr val="tx"/>
                    </a:ext>
                  </a:extLst>
                </a:hlinkClick>
              </a:rPr>
              <a:t>https://www.funcionpublica.gov.co/eva/gestornormativo/norma.php?i=37807</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Imagen </a:t>
            </a:r>
            <a:r>
              <a:rPr b="0" i="0" lang="es-ES" sz="1200" u="sng" cap="none" strike="noStrike">
                <a:solidFill>
                  <a:schemeClr val="dk1"/>
                </a:solidFill>
                <a:latin typeface="Arial"/>
                <a:ea typeface="Arial"/>
                <a:cs typeface="Arial"/>
                <a:sym typeface="Arial"/>
                <a:hlinkClick r:id="rId6">
                  <a:extLst>
                    <a:ext uri="{A12FA001-AC4F-418D-AE19-62706E023703}">
                      <ahyp:hlinkClr val="tx"/>
                    </a:ext>
                  </a:extLst>
                </a:hlinkClick>
              </a:rPr>
              <a:t>http://www.invemar.org.co/redcostera1/invemar/docs/RinconLiterario/2010/octubre/R_191.pdf</a:t>
            </a:r>
            <a:r>
              <a:rPr b="0" i="0" lang="es-E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26"/>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65" name="Google Shape;165;p26"/>
          <p:cNvGrpSpPr/>
          <p:nvPr/>
        </p:nvGrpSpPr>
        <p:grpSpPr>
          <a:xfrm>
            <a:off x="-42401" y="-64613"/>
            <a:ext cx="6909926" cy="3859056"/>
            <a:chOff x="-42401" y="-24097"/>
            <a:chExt cx="6909926" cy="3859056"/>
          </a:xfrm>
        </p:grpSpPr>
        <p:pic>
          <p:nvPicPr>
            <p:cNvPr id="166" name="Google Shape;166;p26"/>
            <p:cNvPicPr preferRelativeResize="0"/>
            <p:nvPr/>
          </p:nvPicPr>
          <p:blipFill rotWithShape="1">
            <a:blip r:embed="rId7">
              <a:alphaModFix/>
            </a:blip>
            <a:srcRect b="0" l="0" r="0" t="0"/>
            <a:stretch/>
          </p:blipFill>
          <p:spPr>
            <a:xfrm>
              <a:off x="-42401" y="-24097"/>
              <a:ext cx="6909926" cy="3859056"/>
            </a:xfrm>
            <a:prstGeom prst="rect">
              <a:avLst/>
            </a:prstGeom>
            <a:noFill/>
            <a:ln>
              <a:noFill/>
            </a:ln>
          </p:spPr>
        </p:pic>
        <p:sp>
          <p:nvSpPr>
            <p:cNvPr id="167" name="Google Shape;167;p26"/>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id="168" name="Google Shape;168;p26"/>
          <p:cNvPicPr preferRelativeResize="0"/>
          <p:nvPr/>
        </p:nvPicPr>
        <p:blipFill rotWithShape="1">
          <a:blip r:embed="rId8">
            <a:alphaModFix/>
          </a:blip>
          <a:srcRect b="10741" l="60347" r="19384" t="18147"/>
          <a:stretch/>
        </p:blipFill>
        <p:spPr>
          <a:xfrm>
            <a:off x="1661000" y="-21772"/>
            <a:ext cx="3320505" cy="333400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4" name="Google Shape;174;p27"/>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solicita a producción hacer un video para la introducción del cf3, con la información que se encuentra en cada una de las diapositivas.</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anexan enlaces de la imágenes, las cuales son de referencia. Se autoriza a producción a realizar los cambios que requiera para el logro de objetos de aprendizaje de alta calidad pedagógica.</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que los textos tengan efectos dentro del video.</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colocar sonidos de la naturaleza.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http://recursostic.educacion.es/bancoimagenes/web/</a:t>
            </a:r>
            <a:r>
              <a:rPr b="0" i="0" lang="es-ES" sz="1400" u="none" cap="none" strike="noStrike">
                <a:solidFill>
                  <a:schemeClr val="dk1"/>
                </a:solidFill>
                <a:latin typeface="Arial"/>
                <a:ea typeface="Arial"/>
                <a:cs typeface="Arial"/>
                <a:sym typeface="Arial"/>
              </a:rPr>
              <a:t> </a:t>
            </a:r>
            <a:endParaRPr/>
          </a:p>
        </p:txBody>
      </p:sp>
      <p:sp>
        <p:nvSpPr>
          <p:cNvPr id="175" name="Google Shape;175;p27"/>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76" name="Google Shape;176;p27"/>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27"/>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Este convenio habla de cuatro servicios importantes que ofrece la naturaleza al ser humano; dichos beneficios se pueden recibir en forma de valores, bienes y servicios.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78" name="Google Shape;178;p27"/>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 name="Google Shape;179;p27"/>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80" name="Google Shape;180;p27"/>
          <p:cNvGrpSpPr/>
          <p:nvPr/>
        </p:nvGrpSpPr>
        <p:grpSpPr>
          <a:xfrm>
            <a:off x="-42401" y="-64613"/>
            <a:ext cx="6909926" cy="3859056"/>
            <a:chOff x="-42401" y="-24097"/>
            <a:chExt cx="6909926" cy="3859056"/>
          </a:xfrm>
        </p:grpSpPr>
        <p:pic>
          <p:nvPicPr>
            <p:cNvPr id="181" name="Google Shape;181;p27"/>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182" name="Google Shape;182;p27"/>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Colombia, Las Cordilleras De Los Andes, Montañas, Nieve" id="183" name="Google Shape;183;p27"/>
          <p:cNvPicPr preferRelativeResize="0"/>
          <p:nvPr/>
        </p:nvPicPr>
        <p:blipFill rotWithShape="1">
          <a:blip r:embed="rId5">
            <a:alphaModFix/>
          </a:blip>
          <a:srcRect b="0" l="0" r="0" t="0"/>
          <a:stretch/>
        </p:blipFill>
        <p:spPr>
          <a:xfrm>
            <a:off x="231674" y="37499"/>
            <a:ext cx="6394653" cy="3170238"/>
          </a:xfrm>
          <a:prstGeom prst="rect">
            <a:avLst/>
          </a:prstGeom>
          <a:noFill/>
          <a:ln>
            <a:noFill/>
          </a:ln>
        </p:spPr>
      </p:pic>
      <p:sp>
        <p:nvSpPr>
          <p:cNvPr id="184" name="Google Shape;184;p27"/>
          <p:cNvSpPr txBox="1"/>
          <p:nvPr/>
        </p:nvSpPr>
        <p:spPr>
          <a:xfrm>
            <a:off x="3508879" y="706592"/>
            <a:ext cx="277031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Relación naturaleza-ser humano</a:t>
            </a:r>
            <a:endParaRPr b="0" i="0" sz="1400" u="none" cap="none" strike="noStrike">
              <a:solidFill>
                <a:srgbClr val="000000"/>
              </a:solidFill>
              <a:latin typeface="Arial"/>
              <a:ea typeface="Arial"/>
              <a:cs typeface="Arial"/>
              <a:sym typeface="Arial"/>
            </a:endParaRPr>
          </a:p>
        </p:txBody>
      </p:sp>
      <p:cxnSp>
        <p:nvCxnSpPr>
          <p:cNvPr id="185" name="Google Shape;185;p27"/>
          <p:cNvCxnSpPr/>
          <p:nvPr/>
        </p:nvCxnSpPr>
        <p:spPr>
          <a:xfrm>
            <a:off x="4865914" y="1045029"/>
            <a:ext cx="10886" cy="402771"/>
          </a:xfrm>
          <a:prstGeom prst="straightConnector1">
            <a:avLst/>
          </a:prstGeom>
          <a:noFill/>
          <a:ln cap="flat" cmpd="sng" w="9525">
            <a:solidFill>
              <a:schemeClr val="dk1"/>
            </a:solidFill>
            <a:prstDash val="solid"/>
            <a:round/>
            <a:headEnd len="sm" w="sm" type="none"/>
            <a:tailEnd len="med" w="med" type="triangle"/>
          </a:ln>
        </p:spPr>
      </p:cxnSp>
      <p:sp>
        <p:nvSpPr>
          <p:cNvPr id="186" name="Google Shape;186;p27"/>
          <p:cNvSpPr txBox="1"/>
          <p:nvPr/>
        </p:nvSpPr>
        <p:spPr>
          <a:xfrm>
            <a:off x="4546827" y="1555728"/>
            <a:ext cx="1556657"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Valores</a:t>
            </a:r>
            <a:endParaRPr/>
          </a:p>
          <a:p>
            <a:pPr indent="0" lvl="0" marL="0" marR="0" rtl="0" algn="l">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Bienes</a:t>
            </a:r>
            <a:endParaRPr/>
          </a:p>
          <a:p>
            <a:pPr indent="0" lvl="0" marL="0" marR="0" rtl="0" algn="l">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Servicios</a:t>
            </a:r>
            <a:endParaRPr b="0" i="0" sz="1400" u="none" cap="none" strike="noStrike">
              <a:solidFill>
                <a:schemeClr val="lt1"/>
              </a:solidFill>
              <a:latin typeface="Arial"/>
              <a:ea typeface="Arial"/>
              <a:cs typeface="Arial"/>
              <a:sym typeface="Arial"/>
            </a:endParaRPr>
          </a:p>
        </p:txBody>
      </p:sp>
      <p:cxnSp>
        <p:nvCxnSpPr>
          <p:cNvPr id="187" name="Google Shape;187;p27"/>
          <p:cNvCxnSpPr/>
          <p:nvPr/>
        </p:nvCxnSpPr>
        <p:spPr>
          <a:xfrm>
            <a:off x="4915014" y="2371276"/>
            <a:ext cx="21772" cy="480536"/>
          </a:xfrm>
          <a:prstGeom prst="straightConnector1">
            <a:avLst/>
          </a:prstGeom>
          <a:noFill/>
          <a:ln cap="flat" cmpd="sng" w="9525">
            <a:solidFill>
              <a:schemeClr val="lt1"/>
            </a:solidFill>
            <a:prstDash val="solid"/>
            <a:round/>
            <a:headEnd len="sm" w="sm" type="none"/>
            <a:tailEnd len="med" w="med" type="triangle"/>
          </a:ln>
        </p:spPr>
      </p:cxnSp>
      <p:sp>
        <p:nvSpPr>
          <p:cNvPr id="188" name="Google Shape;188;p27"/>
          <p:cNvSpPr txBox="1"/>
          <p:nvPr/>
        </p:nvSpPr>
        <p:spPr>
          <a:xfrm>
            <a:off x="4273511" y="2886896"/>
            <a:ext cx="166744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Patrimonio cultural</a:t>
            </a:r>
            <a:endParaRPr b="0" i="0" sz="1400" u="none" cap="none" strike="noStrike">
              <a:solidFill>
                <a:schemeClr val="lt1"/>
              </a:solidFill>
              <a:latin typeface="Arial"/>
              <a:ea typeface="Arial"/>
              <a:cs typeface="Arial"/>
              <a:sym typeface="Arial"/>
            </a:endParaRPr>
          </a:p>
        </p:txBody>
      </p:sp>
      <p:sp>
        <p:nvSpPr>
          <p:cNvPr id="189" name="Google Shape;189;p27"/>
          <p:cNvSpPr/>
          <p:nvPr/>
        </p:nvSpPr>
        <p:spPr>
          <a:xfrm>
            <a:off x="6858000" y="5530721"/>
            <a:ext cx="5333999" cy="13272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sng" cap="none" strike="noStrike">
                <a:solidFill>
                  <a:schemeClr val="dk1"/>
                </a:solidFill>
                <a:latin typeface="Arial"/>
                <a:ea typeface="Arial"/>
                <a:cs typeface="Arial"/>
                <a:sym typeface="Arial"/>
                <a:hlinkClick r:id="rId6">
                  <a:extLst>
                    <a:ext uri="{A12FA001-AC4F-418D-AE19-62706E023703}">
                      <ahyp:hlinkClr val="tx"/>
                    </a:ext>
                  </a:extLst>
                </a:hlinkClick>
              </a:rPr>
              <a:t>https://cdn.pixabay.com/photo/2020/03/14/23/48/colombia-4932092_960_720.jpg</a:t>
            </a:r>
            <a:r>
              <a:rPr b="0" i="0" lang="es-ES" sz="1400" u="none" cap="none" strike="noStrike">
                <a:solidFill>
                  <a:schemeClr val="dk1"/>
                </a:solidFill>
                <a:latin typeface="Arial"/>
                <a:ea typeface="Arial"/>
                <a:cs typeface="Arial"/>
                <a:sym typeface="Arial"/>
              </a:rPr>
              <a:t>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 name="Google Shape;195;p11"/>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96" name="Google Shape;196;p11"/>
          <p:cNvSpPr/>
          <p:nvPr/>
        </p:nvSpPr>
        <p:spPr>
          <a:xfrm>
            <a:off x="-19050" y="4236559"/>
            <a:ext cx="6877050" cy="2505781"/>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270510" marR="0" rtl="0" algn="l">
              <a:lnSpc>
                <a:spcPct val="115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97" name="Google Shape;197;p11"/>
          <p:cNvSpPr txBox="1"/>
          <p:nvPr/>
        </p:nvSpPr>
        <p:spPr>
          <a:xfrm>
            <a:off x="92278" y="4655575"/>
            <a:ext cx="6457950" cy="1114130"/>
          </a:xfrm>
          <a:prstGeom prst="rect">
            <a:avLst/>
          </a:prstGeom>
          <a:noFill/>
          <a:ln>
            <a:noFill/>
          </a:ln>
        </p:spPr>
        <p:txBody>
          <a:bodyPr anchorCtr="0" anchor="t" bIns="45700" lIns="91425" spcFirstLastPara="1" rIns="91425" wrap="square" tIns="45700">
            <a:noAutofit/>
          </a:bodyPr>
          <a:lstStyle/>
          <a:p>
            <a:pPr indent="0" lvl="0" marL="270510" marR="0" rtl="0" algn="l">
              <a:lnSpc>
                <a:spcPct val="115000"/>
              </a:lnSpc>
              <a:spcBef>
                <a:spcPts val="0"/>
              </a:spcBef>
              <a:spcAft>
                <a:spcPts val="0"/>
              </a:spcAft>
              <a:buNone/>
            </a:pPr>
            <a:r>
              <a:rPr b="0" i="0" lang="es-ES"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342900" lvl="0" marL="342900" marR="0" rtl="0" algn="l">
              <a:lnSpc>
                <a:spcPct val="115000"/>
              </a:lnSpc>
              <a:spcBef>
                <a:spcPts val="0"/>
              </a:spcBef>
              <a:spcAft>
                <a:spcPts val="0"/>
              </a:spcAft>
              <a:buClr>
                <a:srgbClr val="000000"/>
              </a:buClr>
              <a:buSzPts val="1000"/>
              <a:buFont typeface="Noto Sans Symbols"/>
              <a:buChar char="∙"/>
            </a:pPr>
            <a:r>
              <a:rPr b="0" i="0" lang="es-ES" sz="1400" u="none" cap="none" strike="noStrike">
                <a:solidFill>
                  <a:srgbClr val="000000"/>
                </a:solidFill>
                <a:latin typeface="Arial"/>
                <a:ea typeface="Arial"/>
                <a:cs typeface="Arial"/>
                <a:sym typeface="Arial"/>
              </a:rPr>
              <a:t>Son aquellos beneficios inmateriales que sirven al ser humano para construir vida social, como el servicio de regulación.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98" name="Google Shape;198;p11"/>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 name="Google Shape;199;p11"/>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https://pixabay.com/es/photos/climate-action-fridaysforfuture-4150536/</a:t>
            </a:r>
            <a:r>
              <a:rPr b="0" i="0" lang="es-E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00" name="Google Shape;200;p11"/>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01" name="Google Shape;201;p11"/>
          <p:cNvGrpSpPr/>
          <p:nvPr/>
        </p:nvGrpSpPr>
        <p:grpSpPr>
          <a:xfrm>
            <a:off x="-42401" y="-64613"/>
            <a:ext cx="6909926" cy="3859056"/>
            <a:chOff x="-42401" y="-24097"/>
            <a:chExt cx="6909926" cy="3859056"/>
          </a:xfrm>
        </p:grpSpPr>
        <p:pic>
          <p:nvPicPr>
            <p:cNvPr id="202" name="Google Shape;202;p11"/>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203" name="Google Shape;203;p11"/>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04" name="Google Shape;204;p11"/>
          <p:cNvSpPr/>
          <p:nvPr/>
        </p:nvSpPr>
        <p:spPr>
          <a:xfrm>
            <a:off x="92278" y="4347798"/>
            <a:ext cx="667763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Los anteriores se constituyen en servicios culturales, que se evidencian en los siguientes elementos.</a:t>
            </a:r>
            <a:endParaRPr b="0" i="0" sz="1400" u="none" cap="none" strike="noStrike">
              <a:solidFill>
                <a:srgbClr val="000000"/>
              </a:solidFill>
              <a:latin typeface="Arial"/>
              <a:ea typeface="Arial"/>
              <a:cs typeface="Arial"/>
              <a:sym typeface="Arial"/>
            </a:endParaRPr>
          </a:p>
        </p:txBody>
      </p:sp>
      <p:sp>
        <p:nvSpPr>
          <p:cNvPr id="205" name="Google Shape;205;p11"/>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solicita a producción hacer un video para la introducción del cf3, con la información que se encuentra en cada una de las diapositivas.</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anexan enlaces de la imágenes, las cuales son de referencia. Se autoriza a producción a realizar los cambios que requiera para el logro de objetos de aprendizaje de alta calidad pedagógica.</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que los textos tengan efectos dentro del video.</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colocar sonidos de la naturaleza. </a:t>
            </a:r>
            <a:r>
              <a:rPr b="0" i="0" lang="es-ES" sz="1400" u="sng" cap="none" strike="noStrike">
                <a:solidFill>
                  <a:schemeClr val="dk1"/>
                </a:solidFill>
                <a:latin typeface="Arial"/>
                <a:ea typeface="Arial"/>
                <a:cs typeface="Arial"/>
                <a:sym typeface="Arial"/>
                <a:hlinkClick r:id="rId5">
                  <a:extLst>
                    <a:ext uri="{A12FA001-AC4F-418D-AE19-62706E023703}">
                      <ahyp:hlinkClr val="tx"/>
                    </a:ext>
                  </a:extLst>
                </a:hlinkClick>
              </a:rPr>
              <a:t>http://recursostic.educacion.es/bancoimagenes/web/</a:t>
            </a:r>
            <a:r>
              <a:rPr b="0" i="0" lang="es-ES" sz="1400" u="none" cap="none" strike="noStrike">
                <a:solidFill>
                  <a:schemeClr val="dk1"/>
                </a:solidFill>
                <a:latin typeface="Arial"/>
                <a:ea typeface="Arial"/>
                <a:cs typeface="Arial"/>
                <a:sym typeface="Arial"/>
              </a:rPr>
              <a:t> </a:t>
            </a:r>
            <a:endParaRPr/>
          </a:p>
        </p:txBody>
      </p:sp>
      <p:pic>
        <p:nvPicPr>
          <p:cNvPr descr="Climate Action, Fridaysforfuture, Cambio Climático" id="206" name="Google Shape;206;p11"/>
          <p:cNvPicPr preferRelativeResize="0"/>
          <p:nvPr/>
        </p:nvPicPr>
        <p:blipFill rotWithShape="1">
          <a:blip r:embed="rId6">
            <a:alphaModFix/>
          </a:blip>
          <a:srcRect b="0" l="0" r="0" t="0"/>
          <a:stretch/>
        </p:blipFill>
        <p:spPr>
          <a:xfrm>
            <a:off x="175252" y="81310"/>
            <a:ext cx="6474619" cy="3230928"/>
          </a:xfrm>
          <a:prstGeom prst="rect">
            <a:avLst/>
          </a:prstGeom>
          <a:noFill/>
          <a:ln>
            <a:noFill/>
          </a:ln>
        </p:spPr>
      </p:pic>
      <p:sp>
        <p:nvSpPr>
          <p:cNvPr id="207" name="Google Shape;207;p11"/>
          <p:cNvSpPr txBox="1"/>
          <p:nvPr/>
        </p:nvSpPr>
        <p:spPr>
          <a:xfrm>
            <a:off x="4314825" y="2164840"/>
            <a:ext cx="1987753"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Construcción de vida social, autorregulación para el logro del cambio climático.</a:t>
            </a:r>
            <a:endParaRPr b="0" i="0" sz="14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3" name="Google Shape;213;p3"/>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solicita a producción hacer un video para la introducción del cf3, con la información que se encuentra en cada una de las diapositivas.</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anexan enlaces de la imágenes, las cuales son de referencia. Se autoriza a producción a realizar los cambios que requiera para el logro de objetos de aprendizaje de alta calidad pedagógica.</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que los textos tengan efectos dentro del video.</a:t>
            </a:r>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Se sugiere colocar sonidos de la naturaleza.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http://recursostic.educacion.es/bancoimagenes/web/</a:t>
            </a:r>
            <a:r>
              <a:rPr b="0" i="0" lang="es-ES" sz="1400" u="none" cap="none" strike="noStrike">
                <a:solidFill>
                  <a:schemeClr val="dk1"/>
                </a:solidFill>
                <a:latin typeface="Arial"/>
                <a:ea typeface="Arial"/>
                <a:cs typeface="Arial"/>
                <a:sym typeface="Arial"/>
              </a:rPr>
              <a:t> </a:t>
            </a:r>
            <a:endParaRPr/>
          </a:p>
        </p:txBody>
      </p:sp>
      <p:sp>
        <p:nvSpPr>
          <p:cNvPr id="214" name="Google Shape;214;p3"/>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15" name="Google Shape;215;p3"/>
          <p:cNvSpPr/>
          <p:nvPr/>
        </p:nvSpPr>
        <p:spPr>
          <a:xfrm>
            <a:off x="-9525" y="4177955"/>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342900" lvl="0" marL="342900" marR="0" rtl="0" algn="l">
              <a:lnSpc>
                <a:spcPct val="115000"/>
              </a:lnSpc>
              <a:spcBef>
                <a:spcPts val="0"/>
              </a:spcBef>
              <a:spcAft>
                <a:spcPts val="0"/>
              </a:spcAft>
              <a:buClr>
                <a:srgbClr val="000000"/>
              </a:buClr>
              <a:buSzPts val="1000"/>
              <a:buFont typeface="Noto Sans Symbols"/>
              <a:buChar char="∙"/>
            </a:pPr>
            <a:r>
              <a:rPr b="0" i="0" lang="es-ES" sz="1200" u="none" cap="none" strike="noStrike">
                <a:solidFill>
                  <a:srgbClr val="000000"/>
                </a:solidFill>
                <a:latin typeface="Arial"/>
                <a:ea typeface="Arial"/>
                <a:cs typeface="Arial"/>
                <a:sym typeface="Arial"/>
              </a:rPr>
              <a:t>Son aquellos procesos ecológicos que realizan su misma regulación, ayudan a minimizar impactos ambientales y proporcionan servicios de aprovisionamiento.</a:t>
            </a:r>
            <a:endParaRPr/>
          </a:p>
        </p:txBody>
      </p:sp>
      <p:sp>
        <p:nvSpPr>
          <p:cNvPr id="216" name="Google Shape;216;p3"/>
          <p:cNvSpPr txBox="1"/>
          <p:nvPr/>
        </p:nvSpPr>
        <p:spPr>
          <a:xfrm>
            <a:off x="-317297" y="4976763"/>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050" u="none" cap="none" strike="noStrike">
              <a:solidFill>
                <a:schemeClr val="dk1"/>
              </a:solidFill>
              <a:latin typeface="Arial"/>
              <a:ea typeface="Arial"/>
              <a:cs typeface="Arial"/>
              <a:sym typeface="Arial"/>
            </a:endParaRPr>
          </a:p>
        </p:txBody>
      </p:sp>
      <p:sp>
        <p:nvSpPr>
          <p:cNvPr id="217" name="Google Shape;217;p3"/>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3"/>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Contenido </a:t>
            </a: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https://es.wikipedia.org/wiki/Briqueta</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Imagen </a:t>
            </a:r>
            <a:r>
              <a:rPr b="0" i="0" lang="es-ES" sz="1200" u="sng" cap="none" strike="noStrike">
                <a:solidFill>
                  <a:schemeClr val="dk1"/>
                </a:solidFill>
                <a:latin typeface="Arial"/>
                <a:ea typeface="Arial"/>
                <a:cs typeface="Arial"/>
                <a:sym typeface="Arial"/>
                <a:hlinkClick r:id="rId5">
                  <a:extLst>
                    <a:ext uri="{A12FA001-AC4F-418D-AE19-62706E023703}">
                      <ahyp:hlinkClr val="tx"/>
                    </a:ext>
                  </a:extLst>
                </a:hlinkClick>
              </a:rPr>
              <a:t>https://es.wikipedia.org/wiki/Briqueta#/media/Archivo:Bsc_puzolana.jpg</a:t>
            </a:r>
            <a:r>
              <a:rPr b="0" i="0" lang="es-E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 name="Google Shape;219;p3"/>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20" name="Google Shape;220;p3"/>
          <p:cNvGrpSpPr/>
          <p:nvPr/>
        </p:nvGrpSpPr>
        <p:grpSpPr>
          <a:xfrm>
            <a:off x="-42401" y="-64613"/>
            <a:ext cx="6909926" cy="3859056"/>
            <a:chOff x="-42401" y="-24097"/>
            <a:chExt cx="6909926" cy="3859056"/>
          </a:xfrm>
        </p:grpSpPr>
        <p:pic>
          <p:nvPicPr>
            <p:cNvPr id="221" name="Google Shape;221;p3"/>
            <p:cNvPicPr preferRelativeResize="0"/>
            <p:nvPr/>
          </p:nvPicPr>
          <p:blipFill rotWithShape="1">
            <a:blip r:embed="rId6">
              <a:alphaModFix/>
            </a:blip>
            <a:srcRect b="0" l="0" r="0" t="0"/>
            <a:stretch/>
          </p:blipFill>
          <p:spPr>
            <a:xfrm>
              <a:off x="-42401" y="-24097"/>
              <a:ext cx="6909926" cy="3859056"/>
            </a:xfrm>
            <a:prstGeom prst="rect">
              <a:avLst/>
            </a:prstGeom>
            <a:noFill/>
            <a:ln>
              <a:noFill/>
            </a:ln>
          </p:spPr>
        </p:pic>
        <p:sp>
          <p:nvSpPr>
            <p:cNvPr id="222" name="Google Shape;222;p3"/>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https://upload.wikimedia.org/wikipedia/commons/8/8c/Bsc_puzolana.jpg" id="223" name="Google Shape;223;p3"/>
          <p:cNvPicPr preferRelativeResize="0"/>
          <p:nvPr/>
        </p:nvPicPr>
        <p:blipFill rotWithShape="1">
          <a:blip r:embed="rId7">
            <a:alphaModFix/>
          </a:blip>
          <a:srcRect b="0" l="0" r="0" t="0"/>
          <a:stretch/>
        </p:blipFill>
        <p:spPr>
          <a:xfrm>
            <a:off x="2187735" y="-171450"/>
            <a:ext cx="896003" cy="792442"/>
          </a:xfrm>
          <a:prstGeom prst="ellipse">
            <a:avLst/>
          </a:prstGeom>
          <a:noFill/>
          <a:ln>
            <a:noFill/>
          </a:ln>
        </p:spPr>
      </p:pic>
      <p:grpSp>
        <p:nvGrpSpPr>
          <p:cNvPr id="224" name="Google Shape;224;p3"/>
          <p:cNvGrpSpPr/>
          <p:nvPr/>
        </p:nvGrpSpPr>
        <p:grpSpPr>
          <a:xfrm>
            <a:off x="1240838" y="-65080"/>
            <a:ext cx="4390040" cy="3375966"/>
            <a:chOff x="1148559" y="1350"/>
            <a:chExt cx="4390040" cy="3375966"/>
          </a:xfrm>
        </p:grpSpPr>
        <p:sp>
          <p:nvSpPr>
            <p:cNvPr id="225" name="Google Shape;225;p3"/>
            <p:cNvSpPr/>
            <p:nvPr/>
          </p:nvSpPr>
          <p:spPr>
            <a:xfrm>
              <a:off x="3587471" y="1554552"/>
              <a:ext cx="532709" cy="1296473"/>
            </a:xfrm>
            <a:custGeom>
              <a:rect b="b" l="l" r="r" t="t"/>
              <a:pathLst>
                <a:path extrusionOk="0" h="120000" w="120000">
                  <a:moveTo>
                    <a:pt x="120000" y="0"/>
                  </a:moveTo>
                  <a:lnTo>
                    <a:pt x="120000" y="120000"/>
                  </a:lnTo>
                  <a:lnTo>
                    <a:pt x="0" y="120000"/>
                  </a:lnTo>
                </a:path>
              </a:pathLst>
            </a:custGeom>
            <a:noFill/>
            <a:ln cap="flat" cmpd="sng" w="25400">
              <a:solidFill>
                <a:srgbClr val="528CBE"/>
              </a:solidFill>
              <a:prstDash val="solid"/>
              <a:round/>
              <a:headEnd len="sm" w="sm" type="none"/>
              <a:tailEnd len="sm" w="sm" type="none"/>
            </a:ln>
          </p:spPr>
        </p:sp>
        <p:sp>
          <p:nvSpPr>
            <p:cNvPr id="226" name="Google Shape;226;p3"/>
            <p:cNvSpPr/>
            <p:nvPr/>
          </p:nvSpPr>
          <p:spPr>
            <a:xfrm>
              <a:off x="4120180" y="1554552"/>
              <a:ext cx="532709" cy="385091"/>
            </a:xfrm>
            <a:custGeom>
              <a:rect b="b" l="l" r="r" t="t"/>
              <a:pathLst>
                <a:path extrusionOk="0" h="120000" w="120000">
                  <a:moveTo>
                    <a:pt x="0" y="0"/>
                  </a:moveTo>
                  <a:lnTo>
                    <a:pt x="0" y="120000"/>
                  </a:lnTo>
                  <a:lnTo>
                    <a:pt x="120000" y="120000"/>
                  </a:lnTo>
                </a:path>
              </a:pathLst>
            </a:custGeom>
            <a:noFill/>
            <a:ln cap="flat" cmpd="sng" w="25400">
              <a:solidFill>
                <a:srgbClr val="528CBE"/>
              </a:solidFill>
              <a:prstDash val="solid"/>
              <a:round/>
              <a:headEnd len="sm" w="sm" type="none"/>
              <a:tailEnd len="sm" w="sm" type="none"/>
            </a:ln>
          </p:spPr>
        </p:sp>
        <p:sp>
          <p:nvSpPr>
            <p:cNvPr id="227" name="Google Shape;227;p3"/>
            <p:cNvSpPr/>
            <p:nvPr/>
          </p:nvSpPr>
          <p:spPr>
            <a:xfrm>
              <a:off x="3587471" y="1554552"/>
              <a:ext cx="532709" cy="385091"/>
            </a:xfrm>
            <a:custGeom>
              <a:rect b="b" l="l" r="r" t="t"/>
              <a:pathLst>
                <a:path extrusionOk="0" h="120000" w="120000">
                  <a:moveTo>
                    <a:pt x="120000" y="0"/>
                  </a:moveTo>
                  <a:lnTo>
                    <a:pt x="120000" y="120000"/>
                  </a:lnTo>
                  <a:lnTo>
                    <a:pt x="0" y="120000"/>
                  </a:lnTo>
                </a:path>
              </a:pathLst>
            </a:custGeom>
            <a:noFill/>
            <a:ln cap="flat" cmpd="sng" w="25400">
              <a:solidFill>
                <a:srgbClr val="528CBE"/>
              </a:solidFill>
              <a:prstDash val="solid"/>
              <a:round/>
              <a:headEnd len="sm" w="sm" type="none"/>
              <a:tailEnd len="sm" w="sm" type="none"/>
            </a:ln>
          </p:spPr>
        </p:sp>
        <p:sp>
          <p:nvSpPr>
            <p:cNvPr id="228" name="Google Shape;228;p3"/>
            <p:cNvSpPr/>
            <p:nvPr/>
          </p:nvSpPr>
          <p:spPr>
            <a:xfrm>
              <a:off x="2566979" y="643169"/>
              <a:ext cx="1309310" cy="385091"/>
            </a:xfrm>
            <a:custGeom>
              <a:rect b="b" l="l" r="r" t="t"/>
              <a:pathLst>
                <a:path extrusionOk="0" h="120000" w="120000">
                  <a:moveTo>
                    <a:pt x="0" y="0"/>
                  </a:moveTo>
                  <a:lnTo>
                    <a:pt x="0" y="120000"/>
                  </a:lnTo>
                  <a:lnTo>
                    <a:pt x="120000" y="120000"/>
                  </a:lnTo>
                </a:path>
              </a:pathLst>
            </a:custGeom>
            <a:noFill/>
            <a:ln cap="flat" cmpd="sng" w="25400">
              <a:solidFill>
                <a:srgbClr val="487AA8"/>
              </a:solidFill>
              <a:prstDash val="solid"/>
              <a:round/>
              <a:headEnd len="sm" w="sm" type="none"/>
              <a:tailEnd len="sm" w="sm" type="none"/>
            </a:ln>
          </p:spPr>
        </p:sp>
        <p:sp>
          <p:nvSpPr>
            <p:cNvPr id="229" name="Google Shape;229;p3"/>
            <p:cNvSpPr/>
            <p:nvPr/>
          </p:nvSpPr>
          <p:spPr>
            <a:xfrm>
              <a:off x="2034269" y="643169"/>
              <a:ext cx="532709" cy="385091"/>
            </a:xfrm>
            <a:custGeom>
              <a:rect b="b" l="l" r="r" t="t"/>
              <a:pathLst>
                <a:path extrusionOk="0" h="120000" w="120000">
                  <a:moveTo>
                    <a:pt x="120000" y="0"/>
                  </a:moveTo>
                  <a:lnTo>
                    <a:pt x="120000" y="120000"/>
                  </a:lnTo>
                  <a:lnTo>
                    <a:pt x="0" y="120000"/>
                  </a:lnTo>
                </a:path>
              </a:pathLst>
            </a:custGeom>
            <a:noFill/>
            <a:ln cap="flat" cmpd="sng" w="25400">
              <a:solidFill>
                <a:srgbClr val="487AA8"/>
              </a:solidFill>
              <a:prstDash val="solid"/>
              <a:round/>
              <a:headEnd len="sm" w="sm" type="none"/>
              <a:tailEnd len="sm" w="sm" type="none"/>
            </a:ln>
          </p:spPr>
        </p:sp>
        <p:sp>
          <p:nvSpPr>
            <p:cNvPr id="230" name="Google Shape;230;p3"/>
            <p:cNvSpPr/>
            <p:nvPr/>
          </p:nvSpPr>
          <p:spPr>
            <a:xfrm>
              <a:off x="2246069" y="1350"/>
              <a:ext cx="641818" cy="641818"/>
            </a:xfrm>
            <a:prstGeom prst="arc">
              <a:avLst>
                <a:gd fmla="val 13200000" name="adj1"/>
                <a:gd fmla="val 192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2246069" y="1350"/>
              <a:ext cx="641818" cy="641818"/>
            </a:xfrm>
            <a:prstGeom prst="arc">
              <a:avLst>
                <a:gd fmla="val 2400000" name="adj1"/>
                <a:gd fmla="val 84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1925160" y="116877"/>
              <a:ext cx="1283637" cy="41076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txBox="1"/>
            <p:nvPr/>
          </p:nvSpPr>
          <p:spPr>
            <a:xfrm>
              <a:off x="1925160" y="116877"/>
              <a:ext cx="1283637" cy="410764"/>
            </a:xfrm>
            <a:prstGeom prst="rect">
              <a:avLst/>
            </a:prstGeom>
            <a:noFill/>
            <a:ln>
              <a:noFill/>
            </a:ln>
          </p:spPr>
          <p:txBody>
            <a:bodyPr anchorCtr="0" anchor="ctr" bIns="5075" lIns="5075" spcFirstLastPara="1" rIns="5075" wrap="square" tIns="5075">
              <a:noAutofit/>
            </a:bodyPr>
            <a:lstStyle/>
            <a:p>
              <a:pPr indent="0" lvl="0" marL="0" marR="0" rtl="0" algn="ctr">
                <a:lnSpc>
                  <a:spcPct val="90000"/>
                </a:lnSpc>
                <a:spcBef>
                  <a:spcPts val="0"/>
                </a:spcBef>
                <a:spcAft>
                  <a:spcPts val="0"/>
                </a:spcAft>
                <a:buClr>
                  <a:srgbClr val="000000"/>
                </a:buClr>
                <a:buSzPts val="800"/>
                <a:buFont typeface="Arial"/>
                <a:buNone/>
              </a:pPr>
              <a:r>
                <a:rPr b="0" i="0" lang="es-ES" sz="800" u="none" cap="none" strike="noStrike">
                  <a:solidFill>
                    <a:schemeClr val="lt1"/>
                  </a:solidFill>
                  <a:latin typeface="Arial"/>
                  <a:ea typeface="Arial"/>
                  <a:cs typeface="Arial"/>
                  <a:sym typeface="Arial"/>
                </a:rPr>
                <a:t>BRIQUETAS</a:t>
              </a:r>
              <a:endParaRPr/>
            </a:p>
          </p:txBody>
        </p:sp>
        <p:sp>
          <p:nvSpPr>
            <p:cNvPr id="234" name="Google Shape;234;p3"/>
            <p:cNvSpPr/>
            <p:nvPr/>
          </p:nvSpPr>
          <p:spPr>
            <a:xfrm>
              <a:off x="1469469" y="912733"/>
              <a:ext cx="641818" cy="641818"/>
            </a:xfrm>
            <a:prstGeom prst="arc">
              <a:avLst>
                <a:gd fmla="val 13200000" name="adj1"/>
                <a:gd fmla="val 192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1469469" y="912733"/>
              <a:ext cx="641818" cy="641818"/>
            </a:xfrm>
            <a:prstGeom prst="arc">
              <a:avLst>
                <a:gd fmla="val 2400000" name="adj1"/>
                <a:gd fmla="val 84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1148559" y="1028260"/>
              <a:ext cx="1283637" cy="41076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txBox="1"/>
            <p:nvPr/>
          </p:nvSpPr>
          <p:spPr>
            <a:xfrm>
              <a:off x="1148559" y="1028260"/>
              <a:ext cx="1283637" cy="410764"/>
            </a:xfrm>
            <a:prstGeom prst="rect">
              <a:avLst/>
            </a:prstGeom>
            <a:noFill/>
            <a:ln>
              <a:noFill/>
            </a:ln>
          </p:spPr>
          <p:txBody>
            <a:bodyPr anchorCtr="0" anchor="ctr" bIns="5075" lIns="5075" spcFirstLastPara="1" rIns="5075" wrap="square" tIns="5075">
              <a:noAutofit/>
            </a:bodyPr>
            <a:lstStyle/>
            <a:p>
              <a:pPr indent="0" lvl="0" marL="0" marR="0" rtl="0" algn="ctr">
                <a:lnSpc>
                  <a:spcPct val="9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Bioenergía sólida no maderable. 100% ecológica y renovable.</a:t>
              </a:r>
              <a:endParaRPr/>
            </a:p>
          </p:txBody>
        </p:sp>
        <p:sp>
          <p:nvSpPr>
            <p:cNvPr id="238" name="Google Shape;238;p3"/>
            <p:cNvSpPr/>
            <p:nvPr/>
          </p:nvSpPr>
          <p:spPr>
            <a:xfrm>
              <a:off x="3799271" y="912733"/>
              <a:ext cx="641818" cy="641818"/>
            </a:xfrm>
            <a:prstGeom prst="arc">
              <a:avLst>
                <a:gd fmla="val 13200000" name="adj1"/>
                <a:gd fmla="val 192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3799271" y="912733"/>
              <a:ext cx="641818" cy="641818"/>
            </a:xfrm>
            <a:prstGeom prst="arc">
              <a:avLst>
                <a:gd fmla="val 2400000" name="adj1"/>
                <a:gd fmla="val 84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3478361" y="1028260"/>
              <a:ext cx="1283637" cy="41076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txBox="1"/>
            <p:nvPr/>
          </p:nvSpPr>
          <p:spPr>
            <a:xfrm>
              <a:off x="3478361" y="1028260"/>
              <a:ext cx="1283637" cy="410764"/>
            </a:xfrm>
            <a:prstGeom prst="rect">
              <a:avLst/>
            </a:prstGeom>
            <a:noFill/>
            <a:ln>
              <a:noFill/>
            </a:ln>
          </p:spPr>
          <p:txBody>
            <a:bodyPr anchorCtr="0" anchor="ctr" bIns="5075" lIns="5075" spcFirstLastPara="1" rIns="5075" wrap="square" tIns="5075">
              <a:noAutofit/>
            </a:bodyPr>
            <a:lstStyle/>
            <a:p>
              <a:pPr indent="0" lvl="0" marL="0" marR="0" rtl="0" algn="ctr">
                <a:lnSpc>
                  <a:spcPct val="9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Producida de:</a:t>
              </a:r>
              <a:endParaRPr/>
            </a:p>
          </p:txBody>
        </p:sp>
        <p:sp>
          <p:nvSpPr>
            <p:cNvPr id="242" name="Google Shape;242;p3"/>
            <p:cNvSpPr/>
            <p:nvPr/>
          </p:nvSpPr>
          <p:spPr>
            <a:xfrm>
              <a:off x="3022670" y="1824115"/>
              <a:ext cx="641818" cy="641818"/>
            </a:xfrm>
            <a:prstGeom prst="arc">
              <a:avLst>
                <a:gd fmla="val 13200000" name="adj1"/>
                <a:gd fmla="val 192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3022670" y="1824115"/>
              <a:ext cx="641818" cy="641818"/>
            </a:xfrm>
            <a:prstGeom prst="arc">
              <a:avLst>
                <a:gd fmla="val 2400000" name="adj1"/>
                <a:gd fmla="val 84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2701761" y="1939643"/>
              <a:ext cx="1283637" cy="41076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txBox="1"/>
            <p:nvPr/>
          </p:nvSpPr>
          <p:spPr>
            <a:xfrm>
              <a:off x="2701761" y="1939643"/>
              <a:ext cx="1283637" cy="410764"/>
            </a:xfrm>
            <a:prstGeom prst="rect">
              <a:avLst/>
            </a:prstGeom>
            <a:noFill/>
            <a:ln>
              <a:noFill/>
            </a:ln>
          </p:spPr>
          <p:txBody>
            <a:bodyPr anchorCtr="0" anchor="ctr" bIns="5075" lIns="5075" spcFirstLastPara="1" rIns="5075" wrap="square" tIns="5075">
              <a:noAutofit/>
            </a:bodyPr>
            <a:lstStyle/>
            <a:p>
              <a:pPr indent="0" lvl="0" marL="0" marR="0" rtl="0" algn="ctr">
                <a:lnSpc>
                  <a:spcPct val="9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Biomasa forestal (procedente de aserraderos, fábricas de puertas, fábricas de muebles, fábricas de tableros de partículas.</a:t>
              </a:r>
              <a:endParaRPr b="0" i="0" sz="800" u="none" cap="none" strike="noStrike">
                <a:solidFill>
                  <a:srgbClr val="000000"/>
                </a:solidFill>
                <a:latin typeface="Arial"/>
                <a:ea typeface="Arial"/>
                <a:cs typeface="Arial"/>
                <a:sym typeface="Arial"/>
              </a:endParaRPr>
            </a:p>
          </p:txBody>
        </p:sp>
        <p:sp>
          <p:nvSpPr>
            <p:cNvPr id="246" name="Google Shape;246;p3"/>
            <p:cNvSpPr/>
            <p:nvPr/>
          </p:nvSpPr>
          <p:spPr>
            <a:xfrm>
              <a:off x="4575872" y="1824115"/>
              <a:ext cx="641818" cy="641818"/>
            </a:xfrm>
            <a:prstGeom prst="arc">
              <a:avLst>
                <a:gd fmla="val 13200000" name="adj1"/>
                <a:gd fmla="val 192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4575872" y="1824115"/>
              <a:ext cx="641818" cy="641818"/>
            </a:xfrm>
            <a:prstGeom prst="arc">
              <a:avLst>
                <a:gd fmla="val 2400000" name="adj1"/>
                <a:gd fmla="val 84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4254962" y="1939643"/>
              <a:ext cx="1283637" cy="41076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txBox="1"/>
            <p:nvPr/>
          </p:nvSpPr>
          <p:spPr>
            <a:xfrm>
              <a:off x="4254962" y="1939643"/>
              <a:ext cx="1283637" cy="410764"/>
            </a:xfrm>
            <a:prstGeom prst="rect">
              <a:avLst/>
            </a:prstGeom>
            <a:noFill/>
            <a:ln>
              <a:noFill/>
            </a:ln>
          </p:spPr>
          <p:txBody>
            <a:bodyPr anchorCtr="0" anchor="ctr" bIns="5075" lIns="5075" spcFirstLastPara="1" rIns="5075" wrap="square" tIns="5075">
              <a:noAutofit/>
            </a:bodyPr>
            <a:lstStyle/>
            <a:p>
              <a:pPr indent="0" lvl="0" marL="0" marR="0" rtl="0" algn="ctr">
                <a:lnSpc>
                  <a:spcPct val="9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Biomasa residual industrial, biomasa residual urbana, carbón vegetal o simplemente una mezcla de todos ellos.</a:t>
              </a:r>
              <a:endParaRPr b="0" i="0" sz="800" u="none" cap="none" strike="noStrike">
                <a:solidFill>
                  <a:srgbClr val="000000"/>
                </a:solidFill>
                <a:latin typeface="Arial"/>
                <a:ea typeface="Arial"/>
                <a:cs typeface="Arial"/>
                <a:sym typeface="Arial"/>
              </a:endParaRPr>
            </a:p>
          </p:txBody>
        </p:sp>
        <p:sp>
          <p:nvSpPr>
            <p:cNvPr id="250" name="Google Shape;250;p3"/>
            <p:cNvSpPr/>
            <p:nvPr/>
          </p:nvSpPr>
          <p:spPr>
            <a:xfrm>
              <a:off x="3022670" y="2735498"/>
              <a:ext cx="641818" cy="641818"/>
            </a:xfrm>
            <a:prstGeom prst="arc">
              <a:avLst>
                <a:gd fmla="val 13200000" name="adj1"/>
                <a:gd fmla="val 192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a:off x="3022670" y="2735498"/>
              <a:ext cx="641818" cy="641818"/>
            </a:xfrm>
            <a:prstGeom prst="arc">
              <a:avLst>
                <a:gd fmla="val 2400000" name="adj1"/>
                <a:gd fmla="val 84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2701761" y="2851026"/>
              <a:ext cx="1283637" cy="41076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txBox="1"/>
            <p:nvPr/>
          </p:nvSpPr>
          <p:spPr>
            <a:xfrm>
              <a:off x="2701761" y="2851026"/>
              <a:ext cx="1283637" cy="410764"/>
            </a:xfrm>
            <a:prstGeom prst="rect">
              <a:avLst/>
            </a:prstGeom>
            <a:noFill/>
            <a:ln>
              <a:noFill/>
            </a:ln>
          </p:spPr>
          <p:txBody>
            <a:bodyPr anchorCtr="0" anchor="ctr" bIns="5075" lIns="5075" spcFirstLastPara="1" rIns="5075" wrap="square" tIns="5075">
              <a:noAutofit/>
            </a:bodyPr>
            <a:lstStyle/>
            <a:p>
              <a:pPr indent="0" lvl="0" marL="0" marR="0" rtl="0" algn="ctr">
                <a:lnSpc>
                  <a:spcPct val="9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Madera, cascarilla de arroz, bagazo de caña de azúcar, residuos de pulpa de papel, cáscara de coco, residuos de algodón, cartón, carbón.</a:t>
              </a:r>
              <a:endParaRPr b="0" i="0" sz="800" u="none" cap="none" strike="noStrike">
                <a:solidFill>
                  <a:srgbClr val="000000"/>
                </a:solidFill>
                <a:latin typeface="Arial"/>
                <a:ea typeface="Arial"/>
                <a:cs typeface="Arial"/>
                <a:sym typeface="Arial"/>
              </a:endParaRPr>
            </a:p>
          </p:txBody>
        </p:sp>
      </p:gr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