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0" name="Google Shape;7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0: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304" name="Google Shape;30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5" name="Google Shape;7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01" name="Google Shape;10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30" name="Google Shape;13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59" name="Google Shape;15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88" name="Google Shape;18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17" name="Google Shape;21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8: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46" name="Google Shape;24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9: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75" name="Google Shape;27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0" name="Google Shape;20;p3"/>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1" name="Google Shape;21;p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3" name="Google Shape;23;p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4" name="Shape 24"/>
        <p:cNvGrpSpPr/>
        <p:nvPr/>
      </p:nvGrpSpPr>
      <p:grpSpPr>
        <a:xfrm>
          <a:off x="0" y="0"/>
          <a:ext cx="0" cy="0"/>
          <a:chOff x="0" y="0"/>
          <a:chExt cx="0" cy="0"/>
        </a:xfrm>
      </p:grpSpPr>
      <p:sp>
        <p:nvSpPr>
          <p:cNvPr id="25" name="Google Shape;25;p4"/>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27" name="Google Shape;27;p4"/>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8" name="Google Shape;28;p4"/>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29" name="Google Shape;29;p4"/>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0" name="Google Shape;30;p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38" name="Shape 38"/>
        <p:cNvGrpSpPr/>
        <p:nvPr/>
      </p:nvGrpSpPr>
      <p:grpSpPr>
        <a:xfrm>
          <a:off x="0" y="0"/>
          <a:ext cx="0" cy="0"/>
          <a:chOff x="0" y="0"/>
          <a:chExt cx="0" cy="0"/>
        </a:xfrm>
      </p:grpSpPr>
      <p:sp>
        <p:nvSpPr>
          <p:cNvPr id="39" name="Google Shape;39;p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1" name="Google Shape;41;p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2" name="Shape 42"/>
        <p:cNvGrpSpPr/>
        <p:nvPr/>
      </p:nvGrpSpPr>
      <p:grpSpPr>
        <a:xfrm>
          <a:off x="0" y="0"/>
          <a:ext cx="0" cy="0"/>
          <a:chOff x="0" y="0"/>
          <a:chExt cx="0" cy="0"/>
        </a:xfrm>
      </p:grpSpPr>
      <p:sp>
        <p:nvSpPr>
          <p:cNvPr id="43" name="Google Shape;43;p7"/>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45" name="Google Shape;45;p7"/>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46" name="Google Shape;46;p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49" name="Shape 49"/>
        <p:cNvGrpSpPr/>
        <p:nvPr/>
      </p:nvGrpSpPr>
      <p:grpSpPr>
        <a:xfrm>
          <a:off x="0" y="0"/>
          <a:ext cx="0" cy="0"/>
          <a:chOff x="0" y="0"/>
          <a:chExt cx="0" cy="0"/>
        </a:xfrm>
      </p:grpSpPr>
      <p:sp>
        <p:nvSpPr>
          <p:cNvPr id="50" name="Google Shape;50;p8"/>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p:nvPr>
            <p:ph idx="2" type="pic"/>
          </p:nvPr>
        </p:nvSpPr>
        <p:spPr>
          <a:xfrm>
            <a:off x="5183187" y="987425"/>
            <a:ext cx="6172199" cy="4873624"/>
          </a:xfrm>
          <a:prstGeom prst="rect">
            <a:avLst/>
          </a:prstGeom>
          <a:noFill/>
          <a:ln>
            <a:noFill/>
          </a:ln>
        </p:spPr>
      </p:sp>
      <p:sp>
        <p:nvSpPr>
          <p:cNvPr id="52" name="Google Shape;52;p8"/>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3" name="Google Shape;53;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5" name="Google Shape;55;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56" name="Shape 56"/>
        <p:cNvGrpSpPr/>
        <p:nvPr/>
      </p:nvGrpSpPr>
      <p:grpSpPr>
        <a:xfrm>
          <a:off x="0" y="0"/>
          <a:ext cx="0" cy="0"/>
          <a:chOff x="0" y="0"/>
          <a:chExt cx="0" cy="0"/>
        </a:xfrm>
      </p:grpSpPr>
      <p:sp>
        <p:nvSpPr>
          <p:cNvPr id="57" name="Google Shape;57;p9"/>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59" name="Google Shape;59;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2" name="Shape 62"/>
        <p:cNvGrpSpPr/>
        <p:nvPr/>
      </p:nvGrpSpPr>
      <p:grpSpPr>
        <a:xfrm>
          <a:off x="0" y="0"/>
          <a:ext cx="0" cy="0"/>
          <a:chOff x="0" y="0"/>
          <a:chExt cx="0" cy="0"/>
        </a:xfrm>
      </p:grpSpPr>
      <p:sp>
        <p:nvSpPr>
          <p:cNvPr id="63" name="Google Shape;63;p10"/>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1"/>
          <p:cNvSpPr/>
          <p:nvPr/>
        </p:nvSpPr>
        <p:spPr>
          <a:xfrm>
            <a:off x="2301833" y="2823358"/>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lt1"/>
                </a:solidFill>
                <a:latin typeface="Arial"/>
                <a:ea typeface="Arial"/>
                <a:cs typeface="Arial"/>
                <a:sym typeface="Arial"/>
              </a:rPr>
              <a:t>CF04_1_Interactivo_componentes de control</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descr="Plantilla de infografía profesional diseño de gráfico de negocio vector gratuito" id="306" name="Google Shape;306;p20"/>
          <p:cNvPicPr preferRelativeResize="0"/>
          <p:nvPr/>
        </p:nvPicPr>
        <p:blipFill rotWithShape="1">
          <a:blip r:embed="rId3">
            <a:alphaModFix/>
          </a:blip>
          <a:srcRect b="3371" l="0" r="0" t="17228"/>
          <a:stretch/>
        </p:blipFill>
        <p:spPr>
          <a:xfrm>
            <a:off x="864991" y="371474"/>
            <a:ext cx="6470757" cy="4621158"/>
          </a:xfrm>
          <a:prstGeom prst="rect">
            <a:avLst/>
          </a:prstGeom>
          <a:noFill/>
          <a:ln>
            <a:noFill/>
          </a:ln>
        </p:spPr>
      </p:pic>
      <p:pic>
        <p:nvPicPr>
          <p:cNvPr descr="Plantilla de infografía profesional diseño de gráfico de negocio vector gratuito" id="307" name="Google Shape;307;p20"/>
          <p:cNvPicPr preferRelativeResize="0"/>
          <p:nvPr/>
        </p:nvPicPr>
        <p:blipFill rotWithShape="1">
          <a:blip r:embed="rId3">
            <a:alphaModFix/>
          </a:blip>
          <a:srcRect b="3369" l="0" r="0" t="67981"/>
          <a:stretch/>
        </p:blipFill>
        <p:spPr>
          <a:xfrm>
            <a:off x="874441" y="4813038"/>
            <a:ext cx="6470757" cy="1667337"/>
          </a:xfrm>
          <a:prstGeom prst="rect">
            <a:avLst/>
          </a:prstGeom>
          <a:noFill/>
          <a:ln>
            <a:noFill/>
          </a:ln>
        </p:spPr>
      </p:pic>
      <p:sp>
        <p:nvSpPr>
          <p:cNvPr id="308" name="Google Shape;308;p20"/>
          <p:cNvSpPr/>
          <p:nvPr/>
        </p:nvSpPr>
        <p:spPr>
          <a:xfrm>
            <a:off x="1803252" y="720017"/>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9" name="Google Shape;309;p20"/>
          <p:cNvSpPr/>
          <p:nvPr/>
        </p:nvSpPr>
        <p:spPr>
          <a:xfrm>
            <a:off x="1860960" y="2195137"/>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0" name="Google Shape;310;p20"/>
          <p:cNvSpPr/>
          <p:nvPr/>
        </p:nvSpPr>
        <p:spPr>
          <a:xfrm>
            <a:off x="1845362" y="3760155"/>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1" name="Google Shape;311;p20"/>
          <p:cNvSpPr/>
          <p:nvPr/>
        </p:nvSpPr>
        <p:spPr>
          <a:xfrm>
            <a:off x="4747939" y="3736943"/>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2" name="Google Shape;312;p20"/>
          <p:cNvSpPr/>
          <p:nvPr/>
        </p:nvSpPr>
        <p:spPr>
          <a:xfrm>
            <a:off x="4747939" y="2204370"/>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3" name="Google Shape;313;p20"/>
          <p:cNvSpPr/>
          <p:nvPr/>
        </p:nvSpPr>
        <p:spPr>
          <a:xfrm>
            <a:off x="4743039" y="720016"/>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4" name="Google Shape;314;p20"/>
          <p:cNvSpPr/>
          <p:nvPr/>
        </p:nvSpPr>
        <p:spPr>
          <a:xfrm>
            <a:off x="2025188" y="961012"/>
            <a:ext cx="117051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Antimalware</a:t>
            </a:r>
            <a:endParaRPr b="0" i="1" sz="1400" u="none" cap="none" strike="noStrike">
              <a:solidFill>
                <a:srgbClr val="000000"/>
              </a:solidFill>
              <a:latin typeface="Arial"/>
              <a:ea typeface="Arial"/>
              <a:cs typeface="Arial"/>
              <a:sym typeface="Arial"/>
            </a:endParaRPr>
          </a:p>
        </p:txBody>
      </p:sp>
      <p:sp>
        <p:nvSpPr>
          <p:cNvPr id="315" name="Google Shape;315;p20"/>
          <p:cNvSpPr/>
          <p:nvPr/>
        </p:nvSpPr>
        <p:spPr>
          <a:xfrm>
            <a:off x="5133700" y="979646"/>
            <a:ext cx="931665" cy="340053"/>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Antispam</a:t>
            </a:r>
            <a:endParaRPr b="0" i="1" sz="1800" u="none" cap="none" strike="noStrike">
              <a:solidFill>
                <a:srgbClr val="000000"/>
              </a:solidFill>
              <a:latin typeface="Arial"/>
              <a:ea typeface="Arial"/>
              <a:cs typeface="Arial"/>
              <a:sym typeface="Arial"/>
            </a:endParaRPr>
          </a:p>
        </p:txBody>
      </p:sp>
      <p:sp>
        <p:nvSpPr>
          <p:cNvPr id="316" name="Google Shape;316;p20"/>
          <p:cNvSpPr/>
          <p:nvPr/>
        </p:nvSpPr>
        <p:spPr>
          <a:xfrm>
            <a:off x="2065263" y="2501611"/>
            <a:ext cx="1130438" cy="340053"/>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Sandboxing</a:t>
            </a:r>
            <a:endParaRPr b="0" i="1" sz="1800" u="none" cap="none" strike="noStrike">
              <a:solidFill>
                <a:srgbClr val="000000"/>
              </a:solidFill>
              <a:latin typeface="Arial"/>
              <a:ea typeface="Arial"/>
              <a:cs typeface="Arial"/>
              <a:sym typeface="Arial"/>
            </a:endParaRPr>
          </a:p>
        </p:txBody>
      </p:sp>
      <p:sp>
        <p:nvSpPr>
          <p:cNvPr id="317" name="Google Shape;317;p20"/>
          <p:cNvSpPr/>
          <p:nvPr/>
        </p:nvSpPr>
        <p:spPr>
          <a:xfrm>
            <a:off x="4861842" y="2435426"/>
            <a:ext cx="1550207" cy="587813"/>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Firewall</a:t>
            </a:r>
            <a:r>
              <a:rPr b="0" i="0" lang="es-ES" sz="1400" u="none" cap="none" strike="noStrike">
                <a:solidFill>
                  <a:srgbClr val="000000"/>
                </a:solidFill>
                <a:latin typeface="Arial"/>
                <a:ea typeface="Arial"/>
                <a:cs typeface="Arial"/>
                <a:sym typeface="Arial"/>
              </a:rPr>
              <a:t> de base de datos</a:t>
            </a:r>
            <a:endParaRPr b="0" i="0" sz="1800" u="none" cap="none" strike="noStrike">
              <a:solidFill>
                <a:srgbClr val="000000"/>
              </a:solidFill>
              <a:latin typeface="Arial"/>
              <a:ea typeface="Arial"/>
              <a:cs typeface="Arial"/>
              <a:sym typeface="Arial"/>
            </a:endParaRPr>
          </a:p>
        </p:txBody>
      </p:sp>
      <p:sp>
        <p:nvSpPr>
          <p:cNvPr id="318" name="Google Shape;318;p20"/>
          <p:cNvSpPr/>
          <p:nvPr/>
        </p:nvSpPr>
        <p:spPr>
          <a:xfrm>
            <a:off x="1845362" y="5241043"/>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9" name="Google Shape;319;p20"/>
          <p:cNvSpPr/>
          <p:nvPr/>
        </p:nvSpPr>
        <p:spPr>
          <a:xfrm>
            <a:off x="4747939" y="5217831"/>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0" name="Google Shape;320;p20"/>
          <p:cNvSpPr/>
          <p:nvPr/>
        </p:nvSpPr>
        <p:spPr>
          <a:xfrm>
            <a:off x="2390817" y="4023661"/>
            <a:ext cx="534121" cy="318998"/>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DLP</a:t>
            </a:r>
            <a:endParaRPr b="0" i="0" sz="1800" u="none" cap="none" strike="noStrike">
              <a:solidFill>
                <a:srgbClr val="000000"/>
              </a:solidFill>
              <a:latin typeface="Arial"/>
              <a:ea typeface="Arial"/>
              <a:cs typeface="Arial"/>
              <a:sym typeface="Arial"/>
            </a:endParaRPr>
          </a:p>
        </p:txBody>
      </p:sp>
      <p:sp>
        <p:nvSpPr>
          <p:cNvPr id="321" name="Google Shape;321;p20"/>
          <p:cNvSpPr/>
          <p:nvPr/>
        </p:nvSpPr>
        <p:spPr>
          <a:xfrm>
            <a:off x="5354656" y="4034183"/>
            <a:ext cx="564578" cy="318998"/>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NAC</a:t>
            </a:r>
            <a:endParaRPr b="0" i="0" sz="1800" u="none" cap="none" strike="noStrike">
              <a:solidFill>
                <a:srgbClr val="000000"/>
              </a:solidFill>
              <a:latin typeface="Arial"/>
              <a:ea typeface="Arial"/>
              <a:cs typeface="Arial"/>
              <a:sym typeface="Arial"/>
            </a:endParaRPr>
          </a:p>
        </p:txBody>
      </p:sp>
      <p:sp>
        <p:nvSpPr>
          <p:cNvPr id="322" name="Google Shape;322;p20"/>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3" name="Google Shape;323;p20"/>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324" name="Google Shape;324;p20"/>
          <p:cNvSpPr/>
          <p:nvPr/>
        </p:nvSpPr>
        <p:spPr>
          <a:xfrm>
            <a:off x="8253350" y="5530799"/>
            <a:ext cx="3948174" cy="132719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Referencias de las imágenes: https://www.freepik.es/vector-gratis/plantilla-infografia-profesional-diseno-grafico-negocio_18902953.htm#query=infograf%C3%ADa%20seis&amp;position=0&amp;from_view=search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5" name="Google Shape;325;p20"/>
          <p:cNvSpPr/>
          <p:nvPr/>
        </p:nvSpPr>
        <p:spPr>
          <a:xfrm>
            <a:off x="1891337" y="5538283"/>
            <a:ext cx="1478290" cy="318998"/>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Parchado virtual</a:t>
            </a:r>
            <a:endParaRPr b="0" i="0" sz="1800" u="none" cap="none" strike="noStrike">
              <a:solidFill>
                <a:srgbClr val="000000"/>
              </a:solidFill>
              <a:latin typeface="Arial"/>
              <a:ea typeface="Arial"/>
              <a:cs typeface="Arial"/>
              <a:sym typeface="Arial"/>
            </a:endParaRPr>
          </a:p>
        </p:txBody>
      </p:sp>
      <p:sp>
        <p:nvSpPr>
          <p:cNvPr id="326" name="Google Shape;326;p20"/>
          <p:cNvSpPr/>
          <p:nvPr/>
        </p:nvSpPr>
        <p:spPr>
          <a:xfrm>
            <a:off x="4785880" y="5414403"/>
            <a:ext cx="1539349" cy="587813"/>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File Integrity Monitoring</a:t>
            </a:r>
            <a:endParaRPr b="0" i="1" sz="1800" u="none" cap="none" strike="noStrike">
              <a:solidFill>
                <a:srgbClr val="000000"/>
              </a:solidFill>
              <a:latin typeface="Arial"/>
              <a:ea typeface="Arial"/>
              <a:cs typeface="Arial"/>
              <a:sym typeface="Arial"/>
            </a:endParaRPr>
          </a:p>
        </p:txBody>
      </p:sp>
      <p:sp>
        <p:nvSpPr>
          <p:cNvPr id="327" name="Google Shape;327;p20"/>
          <p:cNvSpPr/>
          <p:nvPr/>
        </p:nvSpPr>
        <p:spPr>
          <a:xfrm>
            <a:off x="278581" y="3544398"/>
            <a:ext cx="4078841" cy="2935977"/>
          </a:xfrm>
          <a:prstGeom prst="wedgeRoundRectCallout">
            <a:avLst>
              <a:gd fmla="val 57755" name="adj1"/>
              <a:gd fmla="val 20590" name="adj2"/>
              <a:gd fmla="val 16667" name="adj3"/>
            </a:avLst>
          </a:prstGeom>
          <a:solidFill>
            <a:schemeClr val="lt1"/>
          </a:solidFill>
          <a:ln cap="flat" cmpd="sng" w="38100">
            <a:solidFill>
              <a:srgbClr val="4E265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8" name="Google Shape;328;p20"/>
          <p:cNvSpPr/>
          <p:nvPr/>
        </p:nvSpPr>
        <p:spPr>
          <a:xfrm>
            <a:off x="697140" y="4002876"/>
            <a:ext cx="3387354" cy="2197909"/>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Es un proceso que se realiza para el monitoreo y verificación en la integridad de los archivos; esto incluye tanto archivos del sistema operativo como los que son producidos e integrados al sistema de información.</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Permite verificar que los archivos no sufran modificaciones, las cuales pueden ser producto de manipulación por parte de programas maliciosos o de dudosa procedencia.</a:t>
            </a:r>
            <a:endParaRPr b="0" i="0" sz="1600" u="none" cap="none" strike="noStrike">
              <a:solidFill>
                <a:srgbClr val="000000"/>
              </a:solidFill>
              <a:latin typeface="Arial"/>
              <a:ea typeface="Arial"/>
              <a:cs typeface="Arial"/>
              <a:sym typeface="Arial"/>
            </a:endParaRPr>
          </a:p>
        </p:txBody>
      </p:sp>
      <p:sp>
        <p:nvSpPr>
          <p:cNvPr id="329" name="Google Shape;329;p20"/>
          <p:cNvSpPr/>
          <p:nvPr/>
        </p:nvSpPr>
        <p:spPr>
          <a:xfrm>
            <a:off x="204297" y="3574417"/>
            <a:ext cx="403787" cy="371475"/>
          </a:xfrm>
          <a:prstGeom prst="ellipse">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chemeClr val="lt1"/>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330" name="Google Shape;330;p20"/>
          <p:cNvSpPr txBox="1"/>
          <p:nvPr/>
        </p:nvSpPr>
        <p:spPr>
          <a:xfrm>
            <a:off x="8578119" y="927326"/>
            <a:ext cx="333589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Este contenido corresponde al botón: File Integrity Monitoring</a:t>
            </a:r>
            <a:endParaRPr b="0" i="0" sz="1400" u="none" cap="none" strike="noStrike">
              <a:solidFill>
                <a:schemeClr val="dk1"/>
              </a:solidFill>
              <a:latin typeface="Arial"/>
              <a:ea typeface="Arial"/>
              <a:cs typeface="Arial"/>
              <a:sym typeface="Arial"/>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descr="Plantilla de infografía profesional diseño de gráfico de negocio vector gratuito" id="77" name="Google Shape;77;p12"/>
          <p:cNvPicPr preferRelativeResize="0"/>
          <p:nvPr/>
        </p:nvPicPr>
        <p:blipFill rotWithShape="1">
          <a:blip r:embed="rId3">
            <a:alphaModFix/>
          </a:blip>
          <a:srcRect b="3371" l="0" r="0" t="17228"/>
          <a:stretch/>
        </p:blipFill>
        <p:spPr>
          <a:xfrm>
            <a:off x="864991" y="371474"/>
            <a:ext cx="6470757" cy="4621158"/>
          </a:xfrm>
          <a:prstGeom prst="rect">
            <a:avLst/>
          </a:prstGeom>
          <a:noFill/>
          <a:ln>
            <a:noFill/>
          </a:ln>
        </p:spPr>
      </p:pic>
      <p:pic>
        <p:nvPicPr>
          <p:cNvPr descr="Plantilla de infografía profesional diseño de gráfico de negocio vector gratuito" id="78" name="Google Shape;78;p12"/>
          <p:cNvPicPr preferRelativeResize="0"/>
          <p:nvPr/>
        </p:nvPicPr>
        <p:blipFill rotWithShape="1">
          <a:blip r:embed="rId4">
            <a:alphaModFix/>
          </a:blip>
          <a:srcRect b="3369" l="0" r="0" t="67981"/>
          <a:stretch/>
        </p:blipFill>
        <p:spPr>
          <a:xfrm>
            <a:off x="874441" y="4813038"/>
            <a:ext cx="6470757" cy="1667337"/>
          </a:xfrm>
          <a:prstGeom prst="rect">
            <a:avLst/>
          </a:prstGeom>
          <a:noFill/>
          <a:ln>
            <a:noFill/>
          </a:ln>
        </p:spPr>
      </p:pic>
      <p:sp>
        <p:nvSpPr>
          <p:cNvPr id="79" name="Google Shape;79;p12"/>
          <p:cNvSpPr/>
          <p:nvPr/>
        </p:nvSpPr>
        <p:spPr>
          <a:xfrm>
            <a:off x="1803252" y="720017"/>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0" name="Google Shape;80;p12"/>
          <p:cNvSpPr/>
          <p:nvPr/>
        </p:nvSpPr>
        <p:spPr>
          <a:xfrm>
            <a:off x="1860960" y="2195137"/>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1" name="Google Shape;81;p12"/>
          <p:cNvSpPr/>
          <p:nvPr/>
        </p:nvSpPr>
        <p:spPr>
          <a:xfrm>
            <a:off x="1845362" y="3760155"/>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2" name="Google Shape;82;p12"/>
          <p:cNvSpPr/>
          <p:nvPr/>
        </p:nvSpPr>
        <p:spPr>
          <a:xfrm>
            <a:off x="4747939" y="3736943"/>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3" name="Google Shape;83;p12"/>
          <p:cNvSpPr/>
          <p:nvPr/>
        </p:nvSpPr>
        <p:spPr>
          <a:xfrm>
            <a:off x="4747939" y="2204370"/>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4" name="Google Shape;84;p12"/>
          <p:cNvSpPr/>
          <p:nvPr/>
        </p:nvSpPr>
        <p:spPr>
          <a:xfrm>
            <a:off x="4743039" y="720016"/>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5" name="Google Shape;85;p12"/>
          <p:cNvSpPr/>
          <p:nvPr/>
        </p:nvSpPr>
        <p:spPr>
          <a:xfrm>
            <a:off x="2025188" y="961012"/>
            <a:ext cx="117051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Antimalware</a:t>
            </a:r>
            <a:endParaRPr b="0" i="1" sz="1400" u="none" cap="none" strike="noStrike">
              <a:solidFill>
                <a:srgbClr val="000000"/>
              </a:solidFill>
              <a:latin typeface="Arial"/>
              <a:ea typeface="Arial"/>
              <a:cs typeface="Arial"/>
              <a:sym typeface="Arial"/>
            </a:endParaRPr>
          </a:p>
        </p:txBody>
      </p:sp>
      <p:sp>
        <p:nvSpPr>
          <p:cNvPr id="86" name="Google Shape;86;p12"/>
          <p:cNvSpPr/>
          <p:nvPr/>
        </p:nvSpPr>
        <p:spPr>
          <a:xfrm>
            <a:off x="5133700" y="979646"/>
            <a:ext cx="931665" cy="340053"/>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Antispam</a:t>
            </a:r>
            <a:endParaRPr b="0" i="1" sz="1800" u="none" cap="none" strike="noStrike">
              <a:solidFill>
                <a:srgbClr val="000000"/>
              </a:solidFill>
              <a:latin typeface="Arial"/>
              <a:ea typeface="Arial"/>
              <a:cs typeface="Arial"/>
              <a:sym typeface="Arial"/>
            </a:endParaRPr>
          </a:p>
        </p:txBody>
      </p:sp>
      <p:sp>
        <p:nvSpPr>
          <p:cNvPr id="87" name="Google Shape;87;p12"/>
          <p:cNvSpPr/>
          <p:nvPr/>
        </p:nvSpPr>
        <p:spPr>
          <a:xfrm>
            <a:off x="2065263" y="2501611"/>
            <a:ext cx="1130438" cy="340053"/>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Sandboxing</a:t>
            </a:r>
            <a:endParaRPr b="0" i="1" sz="1800" u="none" cap="none" strike="noStrike">
              <a:solidFill>
                <a:srgbClr val="000000"/>
              </a:solidFill>
              <a:latin typeface="Arial"/>
              <a:ea typeface="Arial"/>
              <a:cs typeface="Arial"/>
              <a:sym typeface="Arial"/>
            </a:endParaRPr>
          </a:p>
        </p:txBody>
      </p:sp>
      <p:sp>
        <p:nvSpPr>
          <p:cNvPr id="88" name="Google Shape;88;p12"/>
          <p:cNvSpPr/>
          <p:nvPr/>
        </p:nvSpPr>
        <p:spPr>
          <a:xfrm>
            <a:off x="4861842" y="2435426"/>
            <a:ext cx="1550207" cy="587813"/>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Firewall</a:t>
            </a:r>
            <a:r>
              <a:rPr b="0" i="0" lang="es-ES" sz="1400" u="none" cap="none" strike="noStrike">
                <a:solidFill>
                  <a:srgbClr val="000000"/>
                </a:solidFill>
                <a:latin typeface="Arial"/>
                <a:ea typeface="Arial"/>
                <a:cs typeface="Arial"/>
                <a:sym typeface="Arial"/>
              </a:rPr>
              <a:t> de base de datos</a:t>
            </a:r>
            <a:endParaRPr b="0" i="0" sz="1800" u="none" cap="none" strike="noStrike">
              <a:solidFill>
                <a:srgbClr val="000000"/>
              </a:solidFill>
              <a:latin typeface="Arial"/>
              <a:ea typeface="Arial"/>
              <a:cs typeface="Arial"/>
              <a:sym typeface="Arial"/>
            </a:endParaRPr>
          </a:p>
        </p:txBody>
      </p:sp>
      <p:sp>
        <p:nvSpPr>
          <p:cNvPr id="89" name="Google Shape;89;p12"/>
          <p:cNvSpPr/>
          <p:nvPr/>
        </p:nvSpPr>
        <p:spPr>
          <a:xfrm>
            <a:off x="1845362" y="5241043"/>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0" name="Google Shape;90;p12"/>
          <p:cNvSpPr/>
          <p:nvPr/>
        </p:nvSpPr>
        <p:spPr>
          <a:xfrm>
            <a:off x="4747939" y="5217831"/>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1" name="Google Shape;91;p12"/>
          <p:cNvSpPr/>
          <p:nvPr/>
        </p:nvSpPr>
        <p:spPr>
          <a:xfrm>
            <a:off x="2390817" y="4023661"/>
            <a:ext cx="534121" cy="318998"/>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DLP</a:t>
            </a:r>
            <a:endParaRPr b="0" i="0" sz="1800" u="none" cap="none" strike="noStrike">
              <a:solidFill>
                <a:srgbClr val="000000"/>
              </a:solidFill>
              <a:latin typeface="Arial"/>
              <a:ea typeface="Arial"/>
              <a:cs typeface="Arial"/>
              <a:sym typeface="Arial"/>
            </a:endParaRPr>
          </a:p>
        </p:txBody>
      </p:sp>
      <p:sp>
        <p:nvSpPr>
          <p:cNvPr id="92" name="Google Shape;92;p12"/>
          <p:cNvSpPr/>
          <p:nvPr/>
        </p:nvSpPr>
        <p:spPr>
          <a:xfrm>
            <a:off x="5354656" y="4034183"/>
            <a:ext cx="564578" cy="318998"/>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NAC</a:t>
            </a:r>
            <a:endParaRPr b="0" i="0" sz="1800" u="none" cap="none" strike="noStrike">
              <a:solidFill>
                <a:srgbClr val="000000"/>
              </a:solidFill>
              <a:latin typeface="Arial"/>
              <a:ea typeface="Arial"/>
              <a:cs typeface="Arial"/>
              <a:sym typeface="Arial"/>
            </a:endParaRPr>
          </a:p>
        </p:txBody>
      </p:sp>
      <p:sp>
        <p:nvSpPr>
          <p:cNvPr id="93" name="Google Shape;93;p1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4" name="Google Shape;94;p1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95" name="Google Shape;95;p12"/>
          <p:cNvSpPr/>
          <p:nvPr/>
        </p:nvSpPr>
        <p:spPr>
          <a:xfrm>
            <a:off x="8253350" y="5530799"/>
            <a:ext cx="3948174" cy="132719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Referencias de las imágenes: https://www.freepik.es/vector-gratis/plantilla-infografia-profesional-diseno-grafico-negocio_18902953.htm#query=infograf%C3%ADa%20seis&amp;position=0&amp;from_view=search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 name="Google Shape;96;p12"/>
          <p:cNvSpPr/>
          <p:nvPr/>
        </p:nvSpPr>
        <p:spPr>
          <a:xfrm>
            <a:off x="1891337" y="5538283"/>
            <a:ext cx="1478290" cy="318998"/>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Parchado virtual</a:t>
            </a:r>
            <a:endParaRPr b="0" i="0" sz="1800" u="none" cap="none" strike="noStrike">
              <a:solidFill>
                <a:srgbClr val="000000"/>
              </a:solidFill>
              <a:latin typeface="Arial"/>
              <a:ea typeface="Arial"/>
              <a:cs typeface="Arial"/>
              <a:sym typeface="Arial"/>
            </a:endParaRPr>
          </a:p>
        </p:txBody>
      </p:sp>
      <p:sp>
        <p:nvSpPr>
          <p:cNvPr id="97" name="Google Shape;97;p12"/>
          <p:cNvSpPr/>
          <p:nvPr/>
        </p:nvSpPr>
        <p:spPr>
          <a:xfrm>
            <a:off x="4785880" y="5414403"/>
            <a:ext cx="1539349" cy="587813"/>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File Integrity Monitoring</a:t>
            </a:r>
            <a:endParaRPr b="0" i="1" sz="1800" u="none" cap="none" strike="noStrike">
              <a:solidFill>
                <a:srgbClr val="000000"/>
              </a:solidFill>
              <a:latin typeface="Arial"/>
              <a:ea typeface="Arial"/>
              <a:cs typeface="Arial"/>
              <a:sym typeface="Arial"/>
            </a:endParaRPr>
          </a:p>
        </p:txBody>
      </p:sp>
      <p:sp>
        <p:nvSpPr>
          <p:cNvPr id="98" name="Google Shape;98;p12"/>
          <p:cNvSpPr txBox="1"/>
          <p:nvPr/>
        </p:nvSpPr>
        <p:spPr>
          <a:xfrm>
            <a:off x="8578119" y="927326"/>
            <a:ext cx="333589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Favor realizar interactivo de ocho botones, tal como se representa en las diapositivas. Al dar clic sobre cada botón (casilla), se abre una ventana de diálogo con la respectiva información.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descr="Plantilla de infografía profesional diseño de gráfico de negocio vector gratuito" id="103" name="Google Shape;103;p13"/>
          <p:cNvPicPr preferRelativeResize="0"/>
          <p:nvPr/>
        </p:nvPicPr>
        <p:blipFill rotWithShape="1">
          <a:blip r:embed="rId3">
            <a:alphaModFix/>
          </a:blip>
          <a:srcRect b="3371" l="0" r="0" t="17228"/>
          <a:stretch/>
        </p:blipFill>
        <p:spPr>
          <a:xfrm>
            <a:off x="864991" y="371474"/>
            <a:ext cx="6470757" cy="4621158"/>
          </a:xfrm>
          <a:prstGeom prst="rect">
            <a:avLst/>
          </a:prstGeom>
          <a:noFill/>
          <a:ln>
            <a:noFill/>
          </a:ln>
        </p:spPr>
      </p:pic>
      <p:pic>
        <p:nvPicPr>
          <p:cNvPr descr="Plantilla de infografía profesional diseño de gráfico de negocio vector gratuito" id="104" name="Google Shape;104;p13"/>
          <p:cNvPicPr preferRelativeResize="0"/>
          <p:nvPr/>
        </p:nvPicPr>
        <p:blipFill rotWithShape="1">
          <a:blip r:embed="rId3">
            <a:alphaModFix/>
          </a:blip>
          <a:srcRect b="3369" l="0" r="0" t="67981"/>
          <a:stretch/>
        </p:blipFill>
        <p:spPr>
          <a:xfrm>
            <a:off x="874441" y="4813038"/>
            <a:ext cx="6470757" cy="1667337"/>
          </a:xfrm>
          <a:prstGeom prst="rect">
            <a:avLst/>
          </a:prstGeom>
          <a:noFill/>
          <a:ln>
            <a:noFill/>
          </a:ln>
        </p:spPr>
      </p:pic>
      <p:sp>
        <p:nvSpPr>
          <p:cNvPr id="105" name="Google Shape;105;p13"/>
          <p:cNvSpPr/>
          <p:nvPr/>
        </p:nvSpPr>
        <p:spPr>
          <a:xfrm>
            <a:off x="1803252" y="720017"/>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6" name="Google Shape;106;p13"/>
          <p:cNvSpPr/>
          <p:nvPr/>
        </p:nvSpPr>
        <p:spPr>
          <a:xfrm>
            <a:off x="1860960" y="2195137"/>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7" name="Google Shape;107;p13"/>
          <p:cNvSpPr/>
          <p:nvPr/>
        </p:nvSpPr>
        <p:spPr>
          <a:xfrm>
            <a:off x="1845362" y="3760155"/>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8" name="Google Shape;108;p13"/>
          <p:cNvSpPr/>
          <p:nvPr/>
        </p:nvSpPr>
        <p:spPr>
          <a:xfrm>
            <a:off x="4747939" y="3736943"/>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9" name="Google Shape;109;p13"/>
          <p:cNvSpPr/>
          <p:nvPr/>
        </p:nvSpPr>
        <p:spPr>
          <a:xfrm>
            <a:off x="4747939" y="2204370"/>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0" name="Google Shape;110;p13"/>
          <p:cNvSpPr/>
          <p:nvPr/>
        </p:nvSpPr>
        <p:spPr>
          <a:xfrm>
            <a:off x="4743039" y="720016"/>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1" name="Google Shape;111;p13"/>
          <p:cNvSpPr/>
          <p:nvPr/>
        </p:nvSpPr>
        <p:spPr>
          <a:xfrm>
            <a:off x="2025188" y="961012"/>
            <a:ext cx="117051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Antimalware</a:t>
            </a:r>
            <a:endParaRPr b="0" i="1" sz="1400" u="none" cap="none" strike="noStrike">
              <a:solidFill>
                <a:srgbClr val="000000"/>
              </a:solidFill>
              <a:latin typeface="Arial"/>
              <a:ea typeface="Arial"/>
              <a:cs typeface="Arial"/>
              <a:sym typeface="Arial"/>
            </a:endParaRPr>
          </a:p>
        </p:txBody>
      </p:sp>
      <p:sp>
        <p:nvSpPr>
          <p:cNvPr id="112" name="Google Shape;112;p13"/>
          <p:cNvSpPr/>
          <p:nvPr/>
        </p:nvSpPr>
        <p:spPr>
          <a:xfrm>
            <a:off x="5133700" y="979646"/>
            <a:ext cx="931665" cy="318998"/>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Antispam</a:t>
            </a:r>
            <a:endParaRPr b="0" i="0" sz="1800" u="none" cap="none" strike="noStrike">
              <a:solidFill>
                <a:srgbClr val="000000"/>
              </a:solidFill>
              <a:latin typeface="Arial"/>
              <a:ea typeface="Arial"/>
              <a:cs typeface="Arial"/>
              <a:sym typeface="Arial"/>
            </a:endParaRPr>
          </a:p>
        </p:txBody>
      </p:sp>
      <p:sp>
        <p:nvSpPr>
          <p:cNvPr id="113" name="Google Shape;113;p13"/>
          <p:cNvSpPr/>
          <p:nvPr/>
        </p:nvSpPr>
        <p:spPr>
          <a:xfrm>
            <a:off x="2065263" y="2501611"/>
            <a:ext cx="1130438" cy="340053"/>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Sandboxing</a:t>
            </a:r>
            <a:endParaRPr b="0" i="1" sz="1800" u="none" cap="none" strike="noStrike">
              <a:solidFill>
                <a:srgbClr val="000000"/>
              </a:solidFill>
              <a:latin typeface="Arial"/>
              <a:ea typeface="Arial"/>
              <a:cs typeface="Arial"/>
              <a:sym typeface="Arial"/>
            </a:endParaRPr>
          </a:p>
        </p:txBody>
      </p:sp>
      <p:sp>
        <p:nvSpPr>
          <p:cNvPr id="114" name="Google Shape;114;p13"/>
          <p:cNvSpPr/>
          <p:nvPr/>
        </p:nvSpPr>
        <p:spPr>
          <a:xfrm>
            <a:off x="4861842" y="2435426"/>
            <a:ext cx="1550207" cy="566758"/>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Firewall de base de datos</a:t>
            </a:r>
            <a:endParaRPr b="0" i="0" sz="1800" u="none" cap="none" strike="noStrike">
              <a:solidFill>
                <a:srgbClr val="000000"/>
              </a:solidFill>
              <a:latin typeface="Arial"/>
              <a:ea typeface="Arial"/>
              <a:cs typeface="Arial"/>
              <a:sym typeface="Arial"/>
            </a:endParaRPr>
          </a:p>
        </p:txBody>
      </p:sp>
      <p:sp>
        <p:nvSpPr>
          <p:cNvPr id="115" name="Google Shape;115;p13"/>
          <p:cNvSpPr/>
          <p:nvPr/>
        </p:nvSpPr>
        <p:spPr>
          <a:xfrm>
            <a:off x="1845362" y="5241043"/>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6" name="Google Shape;116;p13"/>
          <p:cNvSpPr/>
          <p:nvPr/>
        </p:nvSpPr>
        <p:spPr>
          <a:xfrm>
            <a:off x="4747939" y="5217831"/>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7" name="Google Shape;117;p13"/>
          <p:cNvSpPr/>
          <p:nvPr/>
        </p:nvSpPr>
        <p:spPr>
          <a:xfrm>
            <a:off x="2390817" y="4023661"/>
            <a:ext cx="534121" cy="318998"/>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DLP</a:t>
            </a:r>
            <a:endParaRPr b="0" i="0" sz="1800" u="none" cap="none" strike="noStrike">
              <a:solidFill>
                <a:srgbClr val="000000"/>
              </a:solidFill>
              <a:latin typeface="Arial"/>
              <a:ea typeface="Arial"/>
              <a:cs typeface="Arial"/>
              <a:sym typeface="Arial"/>
            </a:endParaRPr>
          </a:p>
        </p:txBody>
      </p:sp>
      <p:sp>
        <p:nvSpPr>
          <p:cNvPr id="118" name="Google Shape;118;p13"/>
          <p:cNvSpPr/>
          <p:nvPr/>
        </p:nvSpPr>
        <p:spPr>
          <a:xfrm>
            <a:off x="5354656" y="4034183"/>
            <a:ext cx="564578" cy="318998"/>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NAC</a:t>
            </a:r>
            <a:endParaRPr b="0" i="0" sz="1800" u="none" cap="none" strike="noStrike">
              <a:solidFill>
                <a:srgbClr val="000000"/>
              </a:solidFill>
              <a:latin typeface="Arial"/>
              <a:ea typeface="Arial"/>
              <a:cs typeface="Arial"/>
              <a:sym typeface="Arial"/>
            </a:endParaRPr>
          </a:p>
        </p:txBody>
      </p:sp>
      <p:sp>
        <p:nvSpPr>
          <p:cNvPr id="119" name="Google Shape;119;p1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0" name="Google Shape;120;p1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21" name="Google Shape;121;p13"/>
          <p:cNvSpPr/>
          <p:nvPr/>
        </p:nvSpPr>
        <p:spPr>
          <a:xfrm>
            <a:off x="8253350" y="5530799"/>
            <a:ext cx="3948174" cy="132719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Referencias de las imágenes: https://www.freepik.es/vector-gratis/plantilla-infografia-profesional-diseno-grafico-negocio_18902953.htm#query=infograf%C3%ADa%20seis&amp;position=0&amp;from_view=search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 name="Google Shape;122;p13"/>
          <p:cNvSpPr/>
          <p:nvPr/>
        </p:nvSpPr>
        <p:spPr>
          <a:xfrm>
            <a:off x="1891337" y="5538283"/>
            <a:ext cx="1478290" cy="318998"/>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Parchado virtual</a:t>
            </a:r>
            <a:endParaRPr b="0" i="0" sz="1800" u="none" cap="none" strike="noStrike">
              <a:solidFill>
                <a:srgbClr val="000000"/>
              </a:solidFill>
              <a:latin typeface="Arial"/>
              <a:ea typeface="Arial"/>
              <a:cs typeface="Arial"/>
              <a:sym typeface="Arial"/>
            </a:endParaRPr>
          </a:p>
        </p:txBody>
      </p:sp>
      <p:sp>
        <p:nvSpPr>
          <p:cNvPr id="123" name="Google Shape;123;p13"/>
          <p:cNvSpPr/>
          <p:nvPr/>
        </p:nvSpPr>
        <p:spPr>
          <a:xfrm>
            <a:off x="4785880" y="5414403"/>
            <a:ext cx="1539349" cy="587813"/>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File Integrity Monitoring</a:t>
            </a:r>
            <a:endParaRPr b="0" i="1" sz="1800" u="none" cap="none" strike="noStrike">
              <a:solidFill>
                <a:srgbClr val="000000"/>
              </a:solidFill>
              <a:latin typeface="Arial"/>
              <a:ea typeface="Arial"/>
              <a:cs typeface="Arial"/>
              <a:sym typeface="Arial"/>
            </a:endParaRPr>
          </a:p>
        </p:txBody>
      </p:sp>
      <p:sp>
        <p:nvSpPr>
          <p:cNvPr id="124" name="Google Shape;124;p13"/>
          <p:cNvSpPr/>
          <p:nvPr/>
        </p:nvSpPr>
        <p:spPr>
          <a:xfrm>
            <a:off x="3883631" y="371475"/>
            <a:ext cx="4078841" cy="4621158"/>
          </a:xfrm>
          <a:prstGeom prst="wedgeRoundRectCallout">
            <a:avLst>
              <a:gd fmla="val -59372" name="adj1"/>
              <a:gd fmla="val -33533" name="adj2"/>
              <a:gd fmla="val 16667" name="adj3"/>
            </a:avLst>
          </a:prstGeom>
          <a:solidFill>
            <a:schemeClr val="lt1"/>
          </a:solidFill>
          <a:ln cap="flat" cmpd="sng" w="38100">
            <a:solidFill>
              <a:srgbClr val="EE512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5" name="Google Shape;125;p13"/>
          <p:cNvSpPr/>
          <p:nvPr/>
        </p:nvSpPr>
        <p:spPr>
          <a:xfrm>
            <a:off x="4178179" y="1006082"/>
            <a:ext cx="3540532" cy="3702512"/>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Antes de definir qué es un </a:t>
            </a:r>
            <a:r>
              <a:rPr b="0" i="1" lang="es-ES" sz="1200" u="none" cap="none" strike="noStrike">
                <a:solidFill>
                  <a:srgbClr val="000000"/>
                </a:solidFill>
                <a:latin typeface="Arial"/>
                <a:ea typeface="Arial"/>
                <a:cs typeface="Arial"/>
                <a:sym typeface="Arial"/>
              </a:rPr>
              <a:t>antimalware,</a:t>
            </a:r>
            <a:r>
              <a:rPr b="0" i="0" lang="es-ES" sz="1200" u="none" cap="none" strike="noStrike">
                <a:solidFill>
                  <a:srgbClr val="000000"/>
                </a:solidFill>
                <a:latin typeface="Arial"/>
                <a:ea typeface="Arial"/>
                <a:cs typeface="Arial"/>
                <a:sym typeface="Arial"/>
              </a:rPr>
              <a:t> se debe realizar un repaso sobre lo que es un </a:t>
            </a:r>
            <a:r>
              <a:rPr b="0" i="1" lang="es-ES" sz="1200" u="none" cap="none" strike="noStrike">
                <a:solidFill>
                  <a:srgbClr val="000000"/>
                </a:solidFill>
                <a:latin typeface="Arial"/>
                <a:ea typeface="Arial"/>
                <a:cs typeface="Arial"/>
                <a:sym typeface="Arial"/>
              </a:rPr>
              <a:t>malware</a:t>
            </a:r>
            <a:r>
              <a:rPr b="0" i="0" lang="es-ES" sz="1200" u="none" cap="none" strike="noStrike">
                <a:solidFill>
                  <a:srgbClr val="000000"/>
                </a:solidFill>
                <a:latin typeface="Arial"/>
                <a:ea typeface="Arial"/>
                <a:cs typeface="Arial"/>
                <a:sym typeface="Arial"/>
              </a:rPr>
              <a:t>. El </a:t>
            </a:r>
            <a:r>
              <a:rPr b="0" i="1" lang="es-ES" sz="1200" u="none" cap="none" strike="noStrike">
                <a:solidFill>
                  <a:srgbClr val="000000"/>
                </a:solidFill>
                <a:latin typeface="Arial"/>
                <a:ea typeface="Arial"/>
                <a:cs typeface="Arial"/>
                <a:sym typeface="Arial"/>
              </a:rPr>
              <a:t>malware</a:t>
            </a:r>
            <a:r>
              <a:rPr b="0" i="0" lang="es-ES" sz="1200" u="none" cap="none" strike="noStrike">
                <a:solidFill>
                  <a:srgbClr val="000000"/>
                </a:solidFill>
                <a:latin typeface="Arial"/>
                <a:ea typeface="Arial"/>
                <a:cs typeface="Arial"/>
                <a:sym typeface="Arial"/>
              </a:rPr>
              <a:t> es un tipo de virus que realiza modificaciones en el funcionamiento de un sistema, básicamente, es un algoritmo que puede transformarse y realizar procesos para generar vulnerabilidades en un sistema de información. Para casos particulares, el </a:t>
            </a:r>
            <a:r>
              <a:rPr b="0" i="1" lang="es-ES" sz="1200" u="none" cap="none" strike="noStrike">
                <a:solidFill>
                  <a:srgbClr val="000000"/>
                </a:solidFill>
                <a:latin typeface="Arial"/>
                <a:ea typeface="Arial"/>
                <a:cs typeface="Arial"/>
                <a:sym typeface="Arial"/>
              </a:rPr>
              <a:t>malware</a:t>
            </a:r>
            <a:r>
              <a:rPr b="0" i="0" lang="es-ES" sz="1200" u="none" cap="none" strike="noStrike">
                <a:solidFill>
                  <a:srgbClr val="000000"/>
                </a:solidFill>
                <a:latin typeface="Arial"/>
                <a:ea typeface="Arial"/>
                <a:cs typeface="Arial"/>
                <a:sym typeface="Arial"/>
              </a:rPr>
              <a:t> tiene variaciones, realizando funciones específicas, donde se encuentran los virus troyanos, gusanos </a:t>
            </a:r>
            <a:r>
              <a:rPr b="0" i="1" lang="es-ES" sz="1200" u="none" cap="none" strike="noStrike">
                <a:solidFill>
                  <a:srgbClr val="000000"/>
                </a:solidFill>
                <a:latin typeface="Arial"/>
                <a:ea typeface="Arial"/>
                <a:cs typeface="Arial"/>
                <a:sym typeface="Arial"/>
              </a:rPr>
              <a:t>spyware,</a:t>
            </a:r>
            <a:r>
              <a:rPr b="0" i="0" lang="es-ES" sz="1200" u="none" cap="none" strike="noStrike">
                <a:solidFill>
                  <a:srgbClr val="000000"/>
                </a:solidFill>
                <a:latin typeface="Arial"/>
                <a:ea typeface="Arial"/>
                <a:cs typeface="Arial"/>
                <a:sym typeface="Arial"/>
              </a:rPr>
              <a:t> entre otros.</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Un </a:t>
            </a:r>
            <a:r>
              <a:rPr b="0" i="1" lang="es-ES" sz="1200" u="none" cap="none" strike="noStrike">
                <a:solidFill>
                  <a:srgbClr val="000000"/>
                </a:solidFill>
                <a:latin typeface="Arial"/>
                <a:ea typeface="Arial"/>
                <a:cs typeface="Arial"/>
                <a:sym typeface="Arial"/>
              </a:rPr>
              <a:t>antimalware</a:t>
            </a:r>
            <a:r>
              <a:rPr b="0" i="0" lang="es-ES" sz="1200" u="none" cap="none" strike="noStrike">
                <a:solidFill>
                  <a:srgbClr val="000000"/>
                </a:solidFill>
                <a:latin typeface="Arial"/>
                <a:ea typeface="Arial"/>
                <a:cs typeface="Arial"/>
                <a:sym typeface="Arial"/>
              </a:rPr>
              <a:t>, entonces, es un </a:t>
            </a:r>
            <a:r>
              <a:rPr b="0" i="1" lang="es-ES" sz="1200" u="none" cap="none" strike="noStrike">
                <a:solidFill>
                  <a:srgbClr val="000000"/>
                </a:solidFill>
                <a:latin typeface="Arial"/>
                <a:ea typeface="Arial"/>
                <a:cs typeface="Arial"/>
                <a:sym typeface="Arial"/>
              </a:rPr>
              <a:t>software</a:t>
            </a:r>
            <a:r>
              <a:rPr b="0" i="0" lang="es-ES" sz="1200" u="none" cap="none" strike="noStrike">
                <a:solidFill>
                  <a:srgbClr val="000000"/>
                </a:solidFill>
                <a:latin typeface="Arial"/>
                <a:ea typeface="Arial"/>
                <a:cs typeface="Arial"/>
                <a:sym typeface="Arial"/>
              </a:rPr>
              <a:t> que se dedica a monitorear y a contraatacar el </a:t>
            </a:r>
            <a:r>
              <a:rPr b="0" i="1" lang="es-ES" sz="1200" u="none" cap="none" strike="noStrike">
                <a:solidFill>
                  <a:srgbClr val="000000"/>
                </a:solidFill>
                <a:latin typeface="Arial"/>
                <a:ea typeface="Arial"/>
                <a:cs typeface="Arial"/>
                <a:sym typeface="Arial"/>
              </a:rPr>
              <a:t>malware</a:t>
            </a:r>
            <a:r>
              <a:rPr b="0" i="0" lang="es-ES" sz="1200" u="none" cap="none" strike="noStrike">
                <a:solidFill>
                  <a:srgbClr val="000000"/>
                </a:solidFill>
                <a:latin typeface="Arial"/>
                <a:ea typeface="Arial"/>
                <a:cs typeface="Arial"/>
                <a:sym typeface="Arial"/>
              </a:rPr>
              <a:t> que se pueda presentar en un equipo. Adicional a esto, tiene la capacidad de generar alertas sobre intrusiones de </a:t>
            </a:r>
            <a:r>
              <a:rPr b="0" i="1" lang="es-ES" sz="1200" u="none" cap="none" strike="noStrike">
                <a:solidFill>
                  <a:srgbClr val="000000"/>
                </a:solidFill>
                <a:latin typeface="Arial"/>
                <a:ea typeface="Arial"/>
                <a:cs typeface="Arial"/>
                <a:sym typeface="Arial"/>
              </a:rPr>
              <a:t>malware</a:t>
            </a:r>
            <a:r>
              <a:rPr b="0" i="0" lang="es-ES" sz="1200" u="none" cap="none" strike="noStrike">
                <a:solidFill>
                  <a:srgbClr val="000000"/>
                </a:solidFill>
                <a:latin typeface="Arial"/>
                <a:ea typeface="Arial"/>
                <a:cs typeface="Arial"/>
                <a:sym typeface="Arial"/>
              </a:rPr>
              <a:t> y eliminarlo del equipo.</a:t>
            </a:r>
            <a:endParaRPr b="0" i="0" sz="1400" u="none" cap="none" strike="noStrike">
              <a:solidFill>
                <a:srgbClr val="000000"/>
              </a:solidFill>
              <a:latin typeface="Arial"/>
              <a:ea typeface="Arial"/>
              <a:cs typeface="Arial"/>
              <a:sym typeface="Arial"/>
            </a:endParaRPr>
          </a:p>
        </p:txBody>
      </p:sp>
      <p:sp>
        <p:nvSpPr>
          <p:cNvPr id="126" name="Google Shape;126;p13"/>
          <p:cNvSpPr/>
          <p:nvPr/>
        </p:nvSpPr>
        <p:spPr>
          <a:xfrm>
            <a:off x="7466600" y="371474"/>
            <a:ext cx="403787" cy="371475"/>
          </a:xfrm>
          <a:prstGeom prst="ellipse">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chemeClr val="lt1"/>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127" name="Google Shape;127;p13"/>
          <p:cNvSpPr txBox="1"/>
          <p:nvPr/>
        </p:nvSpPr>
        <p:spPr>
          <a:xfrm>
            <a:off x="8578119" y="927326"/>
            <a:ext cx="333589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Este contenido corresponde al botón: Antimalware</a:t>
            </a:r>
            <a:endParaRPr b="0" i="0" sz="1400" u="none" cap="none" strike="noStrike">
              <a:solidFill>
                <a:schemeClr val="dk1"/>
              </a:solidFill>
              <a:latin typeface="Arial"/>
              <a:ea typeface="Arial"/>
              <a:cs typeface="Arial"/>
              <a:sym typeface="Arial"/>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descr="Plantilla de infografía profesional diseño de gráfico de negocio vector gratuito" id="132" name="Google Shape;132;p14"/>
          <p:cNvPicPr preferRelativeResize="0"/>
          <p:nvPr/>
        </p:nvPicPr>
        <p:blipFill rotWithShape="1">
          <a:blip r:embed="rId3">
            <a:alphaModFix/>
          </a:blip>
          <a:srcRect b="3371" l="0" r="0" t="17228"/>
          <a:stretch/>
        </p:blipFill>
        <p:spPr>
          <a:xfrm>
            <a:off x="864991" y="371474"/>
            <a:ext cx="6470757" cy="4621158"/>
          </a:xfrm>
          <a:prstGeom prst="rect">
            <a:avLst/>
          </a:prstGeom>
          <a:noFill/>
          <a:ln>
            <a:noFill/>
          </a:ln>
        </p:spPr>
      </p:pic>
      <p:pic>
        <p:nvPicPr>
          <p:cNvPr descr="Plantilla de infografía profesional diseño de gráfico de negocio vector gratuito" id="133" name="Google Shape;133;p14"/>
          <p:cNvPicPr preferRelativeResize="0"/>
          <p:nvPr/>
        </p:nvPicPr>
        <p:blipFill rotWithShape="1">
          <a:blip r:embed="rId3">
            <a:alphaModFix/>
          </a:blip>
          <a:srcRect b="3369" l="0" r="0" t="67981"/>
          <a:stretch/>
        </p:blipFill>
        <p:spPr>
          <a:xfrm>
            <a:off x="874441" y="4813038"/>
            <a:ext cx="6470757" cy="1667337"/>
          </a:xfrm>
          <a:prstGeom prst="rect">
            <a:avLst/>
          </a:prstGeom>
          <a:noFill/>
          <a:ln>
            <a:noFill/>
          </a:ln>
        </p:spPr>
      </p:pic>
      <p:sp>
        <p:nvSpPr>
          <p:cNvPr id="134" name="Google Shape;134;p14"/>
          <p:cNvSpPr/>
          <p:nvPr/>
        </p:nvSpPr>
        <p:spPr>
          <a:xfrm>
            <a:off x="1803252" y="720017"/>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5" name="Google Shape;135;p14"/>
          <p:cNvSpPr/>
          <p:nvPr/>
        </p:nvSpPr>
        <p:spPr>
          <a:xfrm>
            <a:off x="1860960" y="2195137"/>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6" name="Google Shape;136;p14"/>
          <p:cNvSpPr/>
          <p:nvPr/>
        </p:nvSpPr>
        <p:spPr>
          <a:xfrm>
            <a:off x="1845362" y="3760155"/>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7" name="Google Shape;137;p14"/>
          <p:cNvSpPr/>
          <p:nvPr/>
        </p:nvSpPr>
        <p:spPr>
          <a:xfrm>
            <a:off x="4747939" y="3736943"/>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8" name="Google Shape;138;p14"/>
          <p:cNvSpPr/>
          <p:nvPr/>
        </p:nvSpPr>
        <p:spPr>
          <a:xfrm>
            <a:off x="4747939" y="2204370"/>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9" name="Google Shape;139;p14"/>
          <p:cNvSpPr/>
          <p:nvPr/>
        </p:nvSpPr>
        <p:spPr>
          <a:xfrm>
            <a:off x="4743039" y="720016"/>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0" name="Google Shape;140;p14"/>
          <p:cNvSpPr/>
          <p:nvPr/>
        </p:nvSpPr>
        <p:spPr>
          <a:xfrm>
            <a:off x="2025188" y="961012"/>
            <a:ext cx="117051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Antimalware</a:t>
            </a:r>
            <a:endParaRPr b="0" i="0" sz="1400" u="none" cap="none" strike="noStrike">
              <a:solidFill>
                <a:srgbClr val="000000"/>
              </a:solidFill>
              <a:latin typeface="Arial"/>
              <a:ea typeface="Arial"/>
              <a:cs typeface="Arial"/>
              <a:sym typeface="Arial"/>
            </a:endParaRPr>
          </a:p>
        </p:txBody>
      </p:sp>
      <p:sp>
        <p:nvSpPr>
          <p:cNvPr id="141" name="Google Shape;141;p14"/>
          <p:cNvSpPr/>
          <p:nvPr/>
        </p:nvSpPr>
        <p:spPr>
          <a:xfrm>
            <a:off x="5133700" y="979646"/>
            <a:ext cx="931665" cy="340053"/>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Antispam</a:t>
            </a:r>
            <a:endParaRPr b="0" i="1" sz="1800" u="none" cap="none" strike="noStrike">
              <a:solidFill>
                <a:srgbClr val="000000"/>
              </a:solidFill>
              <a:latin typeface="Arial"/>
              <a:ea typeface="Arial"/>
              <a:cs typeface="Arial"/>
              <a:sym typeface="Arial"/>
            </a:endParaRPr>
          </a:p>
        </p:txBody>
      </p:sp>
      <p:sp>
        <p:nvSpPr>
          <p:cNvPr id="142" name="Google Shape;142;p14"/>
          <p:cNvSpPr/>
          <p:nvPr/>
        </p:nvSpPr>
        <p:spPr>
          <a:xfrm>
            <a:off x="2065263" y="2501611"/>
            <a:ext cx="1130438" cy="318998"/>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Sandboxing</a:t>
            </a:r>
            <a:endParaRPr b="0" i="0" sz="1800" u="none" cap="none" strike="noStrike">
              <a:solidFill>
                <a:srgbClr val="000000"/>
              </a:solidFill>
              <a:latin typeface="Arial"/>
              <a:ea typeface="Arial"/>
              <a:cs typeface="Arial"/>
              <a:sym typeface="Arial"/>
            </a:endParaRPr>
          </a:p>
        </p:txBody>
      </p:sp>
      <p:sp>
        <p:nvSpPr>
          <p:cNvPr id="143" name="Google Shape;143;p14"/>
          <p:cNvSpPr/>
          <p:nvPr/>
        </p:nvSpPr>
        <p:spPr>
          <a:xfrm>
            <a:off x="4861842" y="2435426"/>
            <a:ext cx="1550207" cy="587813"/>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Firewall</a:t>
            </a:r>
            <a:r>
              <a:rPr b="0" i="0" lang="es-ES" sz="1400" u="none" cap="none" strike="noStrike">
                <a:solidFill>
                  <a:srgbClr val="000000"/>
                </a:solidFill>
                <a:latin typeface="Arial"/>
                <a:ea typeface="Arial"/>
                <a:cs typeface="Arial"/>
                <a:sym typeface="Arial"/>
              </a:rPr>
              <a:t> de base de datos</a:t>
            </a:r>
            <a:endParaRPr b="0" i="0" sz="1800" u="none" cap="none" strike="noStrike">
              <a:solidFill>
                <a:srgbClr val="000000"/>
              </a:solidFill>
              <a:latin typeface="Arial"/>
              <a:ea typeface="Arial"/>
              <a:cs typeface="Arial"/>
              <a:sym typeface="Arial"/>
            </a:endParaRPr>
          </a:p>
        </p:txBody>
      </p:sp>
      <p:sp>
        <p:nvSpPr>
          <p:cNvPr id="144" name="Google Shape;144;p14"/>
          <p:cNvSpPr/>
          <p:nvPr/>
        </p:nvSpPr>
        <p:spPr>
          <a:xfrm>
            <a:off x="1845362" y="5241043"/>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5" name="Google Shape;145;p14"/>
          <p:cNvSpPr/>
          <p:nvPr/>
        </p:nvSpPr>
        <p:spPr>
          <a:xfrm>
            <a:off x="4747939" y="5217831"/>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6" name="Google Shape;146;p14"/>
          <p:cNvSpPr/>
          <p:nvPr/>
        </p:nvSpPr>
        <p:spPr>
          <a:xfrm>
            <a:off x="2390817" y="4023661"/>
            <a:ext cx="534121" cy="318998"/>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DLP</a:t>
            </a:r>
            <a:endParaRPr b="0" i="0" sz="1800" u="none" cap="none" strike="noStrike">
              <a:solidFill>
                <a:srgbClr val="000000"/>
              </a:solidFill>
              <a:latin typeface="Arial"/>
              <a:ea typeface="Arial"/>
              <a:cs typeface="Arial"/>
              <a:sym typeface="Arial"/>
            </a:endParaRPr>
          </a:p>
        </p:txBody>
      </p:sp>
      <p:sp>
        <p:nvSpPr>
          <p:cNvPr id="147" name="Google Shape;147;p14"/>
          <p:cNvSpPr/>
          <p:nvPr/>
        </p:nvSpPr>
        <p:spPr>
          <a:xfrm>
            <a:off x="5354656" y="4034183"/>
            <a:ext cx="564578" cy="318998"/>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NAC</a:t>
            </a:r>
            <a:endParaRPr b="0" i="0" sz="1800" u="none" cap="none" strike="noStrike">
              <a:solidFill>
                <a:srgbClr val="000000"/>
              </a:solidFill>
              <a:latin typeface="Arial"/>
              <a:ea typeface="Arial"/>
              <a:cs typeface="Arial"/>
              <a:sym typeface="Arial"/>
            </a:endParaRPr>
          </a:p>
        </p:txBody>
      </p:sp>
      <p:sp>
        <p:nvSpPr>
          <p:cNvPr id="148" name="Google Shape;148;p1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9" name="Google Shape;149;p1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50" name="Google Shape;150;p14"/>
          <p:cNvSpPr/>
          <p:nvPr/>
        </p:nvSpPr>
        <p:spPr>
          <a:xfrm>
            <a:off x="8253350" y="5530799"/>
            <a:ext cx="3948174" cy="132719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Referencias de las imágenes: https://www.freepik.es/vector-gratis/plantilla-infografia-profesional-diseno-grafico-negocio_18902953.htm#query=infograf%C3%ADa%20seis&amp;position=0&amp;from_view=search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 name="Google Shape;151;p14"/>
          <p:cNvSpPr/>
          <p:nvPr/>
        </p:nvSpPr>
        <p:spPr>
          <a:xfrm>
            <a:off x="1891337" y="5538283"/>
            <a:ext cx="1478290" cy="318998"/>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Parchado virtual</a:t>
            </a:r>
            <a:endParaRPr b="0" i="0" sz="1800" u="none" cap="none" strike="noStrike">
              <a:solidFill>
                <a:srgbClr val="000000"/>
              </a:solidFill>
              <a:latin typeface="Arial"/>
              <a:ea typeface="Arial"/>
              <a:cs typeface="Arial"/>
              <a:sym typeface="Arial"/>
            </a:endParaRPr>
          </a:p>
        </p:txBody>
      </p:sp>
      <p:sp>
        <p:nvSpPr>
          <p:cNvPr id="152" name="Google Shape;152;p14"/>
          <p:cNvSpPr/>
          <p:nvPr/>
        </p:nvSpPr>
        <p:spPr>
          <a:xfrm>
            <a:off x="4785880" y="5414403"/>
            <a:ext cx="1539349" cy="587813"/>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File Integrity Monitoring</a:t>
            </a:r>
            <a:endParaRPr b="0" i="1" sz="1800" u="none" cap="none" strike="noStrike">
              <a:solidFill>
                <a:srgbClr val="000000"/>
              </a:solidFill>
              <a:latin typeface="Arial"/>
              <a:ea typeface="Arial"/>
              <a:cs typeface="Arial"/>
              <a:sym typeface="Arial"/>
            </a:endParaRPr>
          </a:p>
        </p:txBody>
      </p:sp>
      <p:sp>
        <p:nvSpPr>
          <p:cNvPr id="153" name="Google Shape;153;p14"/>
          <p:cNvSpPr/>
          <p:nvPr/>
        </p:nvSpPr>
        <p:spPr>
          <a:xfrm>
            <a:off x="98457" y="322643"/>
            <a:ext cx="4078841" cy="5208155"/>
          </a:xfrm>
          <a:prstGeom prst="wedgeRoundRectCallout">
            <a:avLst>
              <a:gd fmla="val 61534" name="adj1"/>
              <a:gd fmla="val -30567" name="adj2"/>
              <a:gd fmla="val 16667" name="adj3"/>
            </a:avLst>
          </a:prstGeom>
          <a:solidFill>
            <a:schemeClr val="lt1"/>
          </a:solidFill>
          <a:ln cap="flat" cmpd="sng" w="38100">
            <a:solidFill>
              <a:srgbClr val="EE512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4" name="Google Shape;154;p14"/>
          <p:cNvSpPr/>
          <p:nvPr/>
        </p:nvSpPr>
        <p:spPr>
          <a:xfrm>
            <a:off x="461272" y="720016"/>
            <a:ext cx="3492418" cy="4533933"/>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Es un servicio que suele instalarse en los servidores de correo electrónico y no permite que lleguen correos no deseados o con contenido no confiable.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En la actualidad, casi todos los servicios de mensajería de correo electrónico aplican este tipo de servicios, aunque se puede llegar a pensar que solo rechazan o clasifican correos electrónicos. Esto llega a ser, en algunas ocasiones, más grave de lo que parece, puesto que los mensajes de dudosa procedencia son los que permiten un ataque informático llamado </a:t>
            </a:r>
            <a:r>
              <a:rPr b="0" i="1" lang="es-ES" sz="1200" u="none" cap="none" strike="noStrike">
                <a:solidFill>
                  <a:srgbClr val="000000"/>
                </a:solidFill>
                <a:latin typeface="Arial"/>
                <a:ea typeface="Arial"/>
                <a:cs typeface="Arial"/>
                <a:sym typeface="Arial"/>
              </a:rPr>
              <a:t>phishing,</a:t>
            </a:r>
            <a:r>
              <a:rPr b="0" i="0" lang="es-ES" sz="1200" u="none" cap="none" strike="noStrike">
                <a:solidFill>
                  <a:srgbClr val="000000"/>
                </a:solidFill>
                <a:latin typeface="Arial"/>
                <a:ea typeface="Arial"/>
                <a:cs typeface="Arial"/>
                <a:sym typeface="Arial"/>
              </a:rPr>
              <a:t> el cual tiene como objetivo capturar la información y hacerse pasar por otra persona o compañía para robar la información de los usuarios.</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El </a:t>
            </a:r>
            <a:r>
              <a:rPr b="0" i="1" lang="es-ES" sz="1200" u="none" cap="none" strike="noStrike">
                <a:solidFill>
                  <a:srgbClr val="000000"/>
                </a:solidFill>
                <a:latin typeface="Arial"/>
                <a:ea typeface="Arial"/>
                <a:cs typeface="Arial"/>
                <a:sym typeface="Arial"/>
              </a:rPr>
              <a:t>antispam</a:t>
            </a:r>
            <a:r>
              <a:rPr b="0" i="0" lang="es-ES" sz="1200" u="none" cap="none" strike="noStrike">
                <a:solidFill>
                  <a:srgbClr val="000000"/>
                </a:solidFill>
                <a:latin typeface="Arial"/>
                <a:ea typeface="Arial"/>
                <a:cs typeface="Arial"/>
                <a:sym typeface="Arial"/>
              </a:rPr>
              <a:t> es un servicio muy útil en las organizaciones para prevenir este tipo de fraude informático.</a:t>
            </a:r>
            <a:endParaRPr b="0" i="0" sz="1600" u="none" cap="none" strike="noStrike">
              <a:solidFill>
                <a:srgbClr val="000000"/>
              </a:solidFill>
              <a:latin typeface="Arial"/>
              <a:ea typeface="Arial"/>
              <a:cs typeface="Arial"/>
              <a:sym typeface="Arial"/>
            </a:endParaRPr>
          </a:p>
        </p:txBody>
      </p:sp>
      <p:sp>
        <p:nvSpPr>
          <p:cNvPr id="155" name="Google Shape;155;p14"/>
          <p:cNvSpPr/>
          <p:nvPr/>
        </p:nvSpPr>
        <p:spPr>
          <a:xfrm>
            <a:off x="101657" y="281422"/>
            <a:ext cx="403787" cy="371475"/>
          </a:xfrm>
          <a:prstGeom prst="ellipse">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chemeClr val="lt1"/>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156" name="Google Shape;156;p14"/>
          <p:cNvSpPr txBox="1"/>
          <p:nvPr/>
        </p:nvSpPr>
        <p:spPr>
          <a:xfrm>
            <a:off x="8578119" y="927326"/>
            <a:ext cx="333589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Este contenido corresponde al botón: Antispam</a:t>
            </a:r>
            <a:endParaRPr b="0" i="0" sz="1400" u="none" cap="none" strike="noStrike">
              <a:solidFill>
                <a:schemeClr val="dk1"/>
              </a:solidFill>
              <a:latin typeface="Arial"/>
              <a:ea typeface="Arial"/>
              <a:cs typeface="Arial"/>
              <a:sym typeface="Arial"/>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descr="Plantilla de infografía profesional diseño de gráfico de negocio vector gratuito" id="161" name="Google Shape;161;p15"/>
          <p:cNvPicPr preferRelativeResize="0"/>
          <p:nvPr/>
        </p:nvPicPr>
        <p:blipFill rotWithShape="1">
          <a:blip r:embed="rId3">
            <a:alphaModFix/>
          </a:blip>
          <a:srcRect b="3371" l="0" r="0" t="17228"/>
          <a:stretch/>
        </p:blipFill>
        <p:spPr>
          <a:xfrm>
            <a:off x="864991" y="371474"/>
            <a:ext cx="6470757" cy="4621158"/>
          </a:xfrm>
          <a:prstGeom prst="rect">
            <a:avLst/>
          </a:prstGeom>
          <a:noFill/>
          <a:ln>
            <a:noFill/>
          </a:ln>
        </p:spPr>
      </p:pic>
      <p:pic>
        <p:nvPicPr>
          <p:cNvPr descr="Plantilla de infografía profesional diseño de gráfico de negocio vector gratuito" id="162" name="Google Shape;162;p15"/>
          <p:cNvPicPr preferRelativeResize="0"/>
          <p:nvPr/>
        </p:nvPicPr>
        <p:blipFill rotWithShape="1">
          <a:blip r:embed="rId3">
            <a:alphaModFix/>
          </a:blip>
          <a:srcRect b="3369" l="0" r="0" t="67981"/>
          <a:stretch/>
        </p:blipFill>
        <p:spPr>
          <a:xfrm>
            <a:off x="874441" y="4813038"/>
            <a:ext cx="6470757" cy="1667337"/>
          </a:xfrm>
          <a:prstGeom prst="rect">
            <a:avLst/>
          </a:prstGeom>
          <a:noFill/>
          <a:ln>
            <a:noFill/>
          </a:ln>
        </p:spPr>
      </p:pic>
      <p:sp>
        <p:nvSpPr>
          <p:cNvPr id="163" name="Google Shape;163;p15"/>
          <p:cNvSpPr/>
          <p:nvPr/>
        </p:nvSpPr>
        <p:spPr>
          <a:xfrm>
            <a:off x="1803252" y="720017"/>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4" name="Google Shape;164;p15"/>
          <p:cNvSpPr/>
          <p:nvPr/>
        </p:nvSpPr>
        <p:spPr>
          <a:xfrm>
            <a:off x="1860960" y="2195137"/>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5" name="Google Shape;165;p15"/>
          <p:cNvSpPr/>
          <p:nvPr/>
        </p:nvSpPr>
        <p:spPr>
          <a:xfrm>
            <a:off x="1845362" y="3760155"/>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6" name="Google Shape;166;p15"/>
          <p:cNvSpPr/>
          <p:nvPr/>
        </p:nvSpPr>
        <p:spPr>
          <a:xfrm>
            <a:off x="4747939" y="3736943"/>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7" name="Google Shape;167;p15"/>
          <p:cNvSpPr/>
          <p:nvPr/>
        </p:nvSpPr>
        <p:spPr>
          <a:xfrm>
            <a:off x="4747939" y="2204370"/>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8" name="Google Shape;168;p15"/>
          <p:cNvSpPr/>
          <p:nvPr/>
        </p:nvSpPr>
        <p:spPr>
          <a:xfrm>
            <a:off x="4743039" y="720016"/>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9" name="Google Shape;169;p15"/>
          <p:cNvSpPr/>
          <p:nvPr/>
        </p:nvSpPr>
        <p:spPr>
          <a:xfrm>
            <a:off x="2025188" y="961012"/>
            <a:ext cx="117051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Antimalware</a:t>
            </a:r>
            <a:endParaRPr b="0" i="1" sz="1400" u="none" cap="none" strike="noStrike">
              <a:solidFill>
                <a:srgbClr val="000000"/>
              </a:solidFill>
              <a:latin typeface="Arial"/>
              <a:ea typeface="Arial"/>
              <a:cs typeface="Arial"/>
              <a:sym typeface="Arial"/>
            </a:endParaRPr>
          </a:p>
        </p:txBody>
      </p:sp>
      <p:sp>
        <p:nvSpPr>
          <p:cNvPr id="170" name="Google Shape;170;p15"/>
          <p:cNvSpPr/>
          <p:nvPr/>
        </p:nvSpPr>
        <p:spPr>
          <a:xfrm>
            <a:off x="5133700" y="979646"/>
            <a:ext cx="931665" cy="340053"/>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Antispam</a:t>
            </a:r>
            <a:endParaRPr b="0" i="1" sz="1800" u="none" cap="none" strike="noStrike">
              <a:solidFill>
                <a:srgbClr val="000000"/>
              </a:solidFill>
              <a:latin typeface="Arial"/>
              <a:ea typeface="Arial"/>
              <a:cs typeface="Arial"/>
              <a:sym typeface="Arial"/>
            </a:endParaRPr>
          </a:p>
        </p:txBody>
      </p:sp>
      <p:sp>
        <p:nvSpPr>
          <p:cNvPr id="171" name="Google Shape;171;p15"/>
          <p:cNvSpPr/>
          <p:nvPr/>
        </p:nvSpPr>
        <p:spPr>
          <a:xfrm>
            <a:off x="2065263" y="2501611"/>
            <a:ext cx="1130438" cy="340053"/>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Sandboxing</a:t>
            </a:r>
            <a:endParaRPr b="0" i="1" sz="1800" u="none" cap="none" strike="noStrike">
              <a:solidFill>
                <a:srgbClr val="000000"/>
              </a:solidFill>
              <a:latin typeface="Arial"/>
              <a:ea typeface="Arial"/>
              <a:cs typeface="Arial"/>
              <a:sym typeface="Arial"/>
            </a:endParaRPr>
          </a:p>
        </p:txBody>
      </p:sp>
      <p:sp>
        <p:nvSpPr>
          <p:cNvPr id="172" name="Google Shape;172;p15"/>
          <p:cNvSpPr/>
          <p:nvPr/>
        </p:nvSpPr>
        <p:spPr>
          <a:xfrm>
            <a:off x="4861842" y="2435426"/>
            <a:ext cx="1550207" cy="566758"/>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Firewall de base de datos</a:t>
            </a:r>
            <a:endParaRPr b="0" i="0" sz="1800" u="none" cap="none" strike="noStrike">
              <a:solidFill>
                <a:srgbClr val="000000"/>
              </a:solidFill>
              <a:latin typeface="Arial"/>
              <a:ea typeface="Arial"/>
              <a:cs typeface="Arial"/>
              <a:sym typeface="Arial"/>
            </a:endParaRPr>
          </a:p>
        </p:txBody>
      </p:sp>
      <p:sp>
        <p:nvSpPr>
          <p:cNvPr id="173" name="Google Shape;173;p15"/>
          <p:cNvSpPr/>
          <p:nvPr/>
        </p:nvSpPr>
        <p:spPr>
          <a:xfrm>
            <a:off x="1845362" y="5241043"/>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4" name="Google Shape;174;p15"/>
          <p:cNvSpPr/>
          <p:nvPr/>
        </p:nvSpPr>
        <p:spPr>
          <a:xfrm>
            <a:off x="4747939" y="5217831"/>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5" name="Google Shape;175;p15"/>
          <p:cNvSpPr/>
          <p:nvPr/>
        </p:nvSpPr>
        <p:spPr>
          <a:xfrm>
            <a:off x="2390817" y="4023661"/>
            <a:ext cx="534121" cy="318998"/>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DLP</a:t>
            </a:r>
            <a:endParaRPr b="0" i="0" sz="1800" u="none" cap="none" strike="noStrike">
              <a:solidFill>
                <a:srgbClr val="000000"/>
              </a:solidFill>
              <a:latin typeface="Arial"/>
              <a:ea typeface="Arial"/>
              <a:cs typeface="Arial"/>
              <a:sym typeface="Arial"/>
            </a:endParaRPr>
          </a:p>
        </p:txBody>
      </p:sp>
      <p:sp>
        <p:nvSpPr>
          <p:cNvPr id="176" name="Google Shape;176;p15"/>
          <p:cNvSpPr/>
          <p:nvPr/>
        </p:nvSpPr>
        <p:spPr>
          <a:xfrm>
            <a:off x="5354656" y="4034183"/>
            <a:ext cx="564578" cy="318998"/>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NAC</a:t>
            </a:r>
            <a:endParaRPr b="0" i="0" sz="1800" u="none" cap="none" strike="noStrike">
              <a:solidFill>
                <a:srgbClr val="000000"/>
              </a:solidFill>
              <a:latin typeface="Arial"/>
              <a:ea typeface="Arial"/>
              <a:cs typeface="Arial"/>
              <a:sym typeface="Arial"/>
            </a:endParaRPr>
          </a:p>
        </p:txBody>
      </p:sp>
      <p:sp>
        <p:nvSpPr>
          <p:cNvPr id="177" name="Google Shape;177;p1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8" name="Google Shape;178;p1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79" name="Google Shape;179;p15"/>
          <p:cNvSpPr/>
          <p:nvPr/>
        </p:nvSpPr>
        <p:spPr>
          <a:xfrm>
            <a:off x="8253350" y="5530799"/>
            <a:ext cx="3948174" cy="132719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Referencias de las imágenes: https://www.freepik.es/vector-gratis/plantilla-infografia-profesional-diseno-grafico-negocio_18902953.htm#query=infograf%C3%ADa%20seis&amp;position=0&amp;from_view=search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0" name="Google Shape;180;p15"/>
          <p:cNvSpPr/>
          <p:nvPr/>
        </p:nvSpPr>
        <p:spPr>
          <a:xfrm>
            <a:off x="1891337" y="5538283"/>
            <a:ext cx="1478290" cy="318998"/>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Parchado virtual</a:t>
            </a:r>
            <a:endParaRPr b="0" i="0" sz="1800" u="none" cap="none" strike="noStrike">
              <a:solidFill>
                <a:srgbClr val="000000"/>
              </a:solidFill>
              <a:latin typeface="Arial"/>
              <a:ea typeface="Arial"/>
              <a:cs typeface="Arial"/>
              <a:sym typeface="Arial"/>
            </a:endParaRPr>
          </a:p>
        </p:txBody>
      </p:sp>
      <p:sp>
        <p:nvSpPr>
          <p:cNvPr id="181" name="Google Shape;181;p15"/>
          <p:cNvSpPr/>
          <p:nvPr/>
        </p:nvSpPr>
        <p:spPr>
          <a:xfrm>
            <a:off x="4785880" y="5414403"/>
            <a:ext cx="1539349" cy="587813"/>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File Integrity Monitoring</a:t>
            </a:r>
            <a:endParaRPr b="0" i="1" sz="1800" u="none" cap="none" strike="noStrike">
              <a:solidFill>
                <a:srgbClr val="000000"/>
              </a:solidFill>
              <a:latin typeface="Arial"/>
              <a:ea typeface="Arial"/>
              <a:cs typeface="Arial"/>
              <a:sym typeface="Arial"/>
            </a:endParaRPr>
          </a:p>
        </p:txBody>
      </p:sp>
      <p:sp>
        <p:nvSpPr>
          <p:cNvPr id="182" name="Google Shape;182;p15"/>
          <p:cNvSpPr/>
          <p:nvPr/>
        </p:nvSpPr>
        <p:spPr>
          <a:xfrm>
            <a:off x="3842540" y="1475983"/>
            <a:ext cx="4078841" cy="2558199"/>
          </a:xfrm>
          <a:prstGeom prst="wedgeRoundRectCallout">
            <a:avLst>
              <a:gd fmla="val -56602" name="adj1"/>
              <a:gd fmla="val -14190" name="adj2"/>
              <a:gd fmla="val 16667" name="adj3"/>
            </a:avLst>
          </a:prstGeom>
          <a:solidFill>
            <a:schemeClr val="lt1"/>
          </a:solidFill>
          <a:ln cap="flat" cmpd="sng" w="38100">
            <a:solidFill>
              <a:srgbClr val="D52C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3" name="Google Shape;183;p15"/>
          <p:cNvSpPr/>
          <p:nvPr/>
        </p:nvSpPr>
        <p:spPr>
          <a:xfrm>
            <a:off x="4127185" y="1796111"/>
            <a:ext cx="3540532" cy="1985544"/>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Es un proceso que se utiliza en las organizaciones para ejecutar aplicaciones o códigos en forma aislada del sistema original. Es decir, se realiza de manera controlada para que no afecte al sistema principal.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Esta técnica es muy utilizada, sobre todo cuando se tiene un flujo alto de aplicaciones y procesos dentro de las organizaciones.</a:t>
            </a:r>
            <a:endParaRPr b="0" i="0" sz="1600" u="none" cap="none" strike="noStrike">
              <a:solidFill>
                <a:srgbClr val="000000"/>
              </a:solidFill>
              <a:latin typeface="Arial"/>
              <a:ea typeface="Arial"/>
              <a:cs typeface="Arial"/>
              <a:sym typeface="Arial"/>
            </a:endParaRPr>
          </a:p>
        </p:txBody>
      </p:sp>
      <p:sp>
        <p:nvSpPr>
          <p:cNvPr id="184" name="Google Shape;184;p15"/>
          <p:cNvSpPr/>
          <p:nvPr/>
        </p:nvSpPr>
        <p:spPr>
          <a:xfrm>
            <a:off x="7522356" y="1357846"/>
            <a:ext cx="403787" cy="371475"/>
          </a:xfrm>
          <a:prstGeom prst="ellipse">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chemeClr val="lt1"/>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185" name="Google Shape;185;p15"/>
          <p:cNvSpPr txBox="1"/>
          <p:nvPr/>
        </p:nvSpPr>
        <p:spPr>
          <a:xfrm>
            <a:off x="8578119" y="927326"/>
            <a:ext cx="333589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Este contenido corresponde al botón: Sandboxing</a:t>
            </a:r>
            <a:endParaRPr b="0" i="0" sz="1400" u="none" cap="none" strike="noStrike">
              <a:solidFill>
                <a:schemeClr val="dk1"/>
              </a:solidFill>
              <a:latin typeface="Arial"/>
              <a:ea typeface="Arial"/>
              <a:cs typeface="Arial"/>
              <a:sym typeface="Arial"/>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descr="Plantilla de infografía profesional diseño de gráfico de negocio vector gratuito" id="190" name="Google Shape;190;p16"/>
          <p:cNvPicPr preferRelativeResize="0"/>
          <p:nvPr/>
        </p:nvPicPr>
        <p:blipFill rotWithShape="1">
          <a:blip r:embed="rId3">
            <a:alphaModFix/>
          </a:blip>
          <a:srcRect b="3371" l="0" r="0" t="17228"/>
          <a:stretch/>
        </p:blipFill>
        <p:spPr>
          <a:xfrm>
            <a:off x="864991" y="371474"/>
            <a:ext cx="6470757" cy="4621158"/>
          </a:xfrm>
          <a:prstGeom prst="rect">
            <a:avLst/>
          </a:prstGeom>
          <a:noFill/>
          <a:ln>
            <a:noFill/>
          </a:ln>
        </p:spPr>
      </p:pic>
      <p:pic>
        <p:nvPicPr>
          <p:cNvPr descr="Plantilla de infografía profesional diseño de gráfico de negocio vector gratuito" id="191" name="Google Shape;191;p16"/>
          <p:cNvPicPr preferRelativeResize="0"/>
          <p:nvPr/>
        </p:nvPicPr>
        <p:blipFill rotWithShape="1">
          <a:blip r:embed="rId3">
            <a:alphaModFix/>
          </a:blip>
          <a:srcRect b="3369" l="0" r="0" t="67981"/>
          <a:stretch/>
        </p:blipFill>
        <p:spPr>
          <a:xfrm>
            <a:off x="874441" y="4813038"/>
            <a:ext cx="6470757" cy="1667337"/>
          </a:xfrm>
          <a:prstGeom prst="rect">
            <a:avLst/>
          </a:prstGeom>
          <a:noFill/>
          <a:ln>
            <a:noFill/>
          </a:ln>
        </p:spPr>
      </p:pic>
      <p:sp>
        <p:nvSpPr>
          <p:cNvPr id="192" name="Google Shape;192;p16"/>
          <p:cNvSpPr/>
          <p:nvPr/>
        </p:nvSpPr>
        <p:spPr>
          <a:xfrm>
            <a:off x="1803252" y="720017"/>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3" name="Google Shape;193;p16"/>
          <p:cNvSpPr/>
          <p:nvPr/>
        </p:nvSpPr>
        <p:spPr>
          <a:xfrm>
            <a:off x="1860960" y="2195137"/>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4" name="Google Shape;194;p16"/>
          <p:cNvSpPr/>
          <p:nvPr/>
        </p:nvSpPr>
        <p:spPr>
          <a:xfrm>
            <a:off x="1845362" y="3760155"/>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5" name="Google Shape;195;p16"/>
          <p:cNvSpPr/>
          <p:nvPr/>
        </p:nvSpPr>
        <p:spPr>
          <a:xfrm>
            <a:off x="4747939" y="3736943"/>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6" name="Google Shape;196;p16"/>
          <p:cNvSpPr/>
          <p:nvPr/>
        </p:nvSpPr>
        <p:spPr>
          <a:xfrm>
            <a:off x="4747939" y="2204370"/>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7" name="Google Shape;197;p16"/>
          <p:cNvSpPr/>
          <p:nvPr/>
        </p:nvSpPr>
        <p:spPr>
          <a:xfrm>
            <a:off x="4743039" y="720016"/>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8" name="Google Shape;198;p16"/>
          <p:cNvSpPr/>
          <p:nvPr/>
        </p:nvSpPr>
        <p:spPr>
          <a:xfrm>
            <a:off x="2025188" y="961012"/>
            <a:ext cx="117051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Antimalware</a:t>
            </a:r>
            <a:endParaRPr b="0" i="1" sz="1400" u="none" cap="none" strike="noStrike">
              <a:solidFill>
                <a:srgbClr val="000000"/>
              </a:solidFill>
              <a:latin typeface="Arial"/>
              <a:ea typeface="Arial"/>
              <a:cs typeface="Arial"/>
              <a:sym typeface="Arial"/>
            </a:endParaRPr>
          </a:p>
        </p:txBody>
      </p:sp>
      <p:sp>
        <p:nvSpPr>
          <p:cNvPr id="199" name="Google Shape;199;p16"/>
          <p:cNvSpPr/>
          <p:nvPr/>
        </p:nvSpPr>
        <p:spPr>
          <a:xfrm>
            <a:off x="5133700" y="979646"/>
            <a:ext cx="931665" cy="340053"/>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Antispam</a:t>
            </a:r>
            <a:endParaRPr b="0" i="1" sz="1800" u="none" cap="none" strike="noStrike">
              <a:solidFill>
                <a:srgbClr val="000000"/>
              </a:solidFill>
              <a:latin typeface="Arial"/>
              <a:ea typeface="Arial"/>
              <a:cs typeface="Arial"/>
              <a:sym typeface="Arial"/>
            </a:endParaRPr>
          </a:p>
        </p:txBody>
      </p:sp>
      <p:sp>
        <p:nvSpPr>
          <p:cNvPr id="200" name="Google Shape;200;p16"/>
          <p:cNvSpPr/>
          <p:nvPr/>
        </p:nvSpPr>
        <p:spPr>
          <a:xfrm>
            <a:off x="2065263" y="2501611"/>
            <a:ext cx="1130438" cy="318998"/>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Sandboxing</a:t>
            </a:r>
            <a:endParaRPr b="0" i="0" sz="1800" u="none" cap="none" strike="noStrike">
              <a:solidFill>
                <a:srgbClr val="000000"/>
              </a:solidFill>
              <a:latin typeface="Arial"/>
              <a:ea typeface="Arial"/>
              <a:cs typeface="Arial"/>
              <a:sym typeface="Arial"/>
            </a:endParaRPr>
          </a:p>
        </p:txBody>
      </p:sp>
      <p:sp>
        <p:nvSpPr>
          <p:cNvPr id="201" name="Google Shape;201;p16"/>
          <p:cNvSpPr/>
          <p:nvPr/>
        </p:nvSpPr>
        <p:spPr>
          <a:xfrm>
            <a:off x="4861842" y="2435426"/>
            <a:ext cx="1550207" cy="587813"/>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Firewall</a:t>
            </a:r>
            <a:r>
              <a:rPr b="0" i="0" lang="es-ES" sz="1400" u="none" cap="none" strike="noStrike">
                <a:solidFill>
                  <a:srgbClr val="000000"/>
                </a:solidFill>
                <a:latin typeface="Arial"/>
                <a:ea typeface="Arial"/>
                <a:cs typeface="Arial"/>
                <a:sym typeface="Arial"/>
              </a:rPr>
              <a:t> de base de datos</a:t>
            </a:r>
            <a:endParaRPr b="0" i="0" sz="1800" u="none" cap="none" strike="noStrike">
              <a:solidFill>
                <a:srgbClr val="000000"/>
              </a:solidFill>
              <a:latin typeface="Arial"/>
              <a:ea typeface="Arial"/>
              <a:cs typeface="Arial"/>
              <a:sym typeface="Arial"/>
            </a:endParaRPr>
          </a:p>
        </p:txBody>
      </p:sp>
      <p:sp>
        <p:nvSpPr>
          <p:cNvPr id="202" name="Google Shape;202;p16"/>
          <p:cNvSpPr/>
          <p:nvPr/>
        </p:nvSpPr>
        <p:spPr>
          <a:xfrm>
            <a:off x="1845362" y="5241043"/>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3" name="Google Shape;203;p16"/>
          <p:cNvSpPr/>
          <p:nvPr/>
        </p:nvSpPr>
        <p:spPr>
          <a:xfrm>
            <a:off x="4747939" y="5217831"/>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4" name="Google Shape;204;p16"/>
          <p:cNvSpPr/>
          <p:nvPr/>
        </p:nvSpPr>
        <p:spPr>
          <a:xfrm>
            <a:off x="2390817" y="4023661"/>
            <a:ext cx="534121" cy="318998"/>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DLP</a:t>
            </a:r>
            <a:endParaRPr b="0" i="0" sz="1800" u="none" cap="none" strike="noStrike">
              <a:solidFill>
                <a:srgbClr val="000000"/>
              </a:solidFill>
              <a:latin typeface="Arial"/>
              <a:ea typeface="Arial"/>
              <a:cs typeface="Arial"/>
              <a:sym typeface="Arial"/>
            </a:endParaRPr>
          </a:p>
        </p:txBody>
      </p:sp>
      <p:sp>
        <p:nvSpPr>
          <p:cNvPr id="205" name="Google Shape;205;p16"/>
          <p:cNvSpPr/>
          <p:nvPr/>
        </p:nvSpPr>
        <p:spPr>
          <a:xfrm>
            <a:off x="5354656" y="4034183"/>
            <a:ext cx="564578" cy="318998"/>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NAC</a:t>
            </a:r>
            <a:endParaRPr b="0" i="0" sz="1800" u="none" cap="none" strike="noStrike">
              <a:solidFill>
                <a:srgbClr val="000000"/>
              </a:solidFill>
              <a:latin typeface="Arial"/>
              <a:ea typeface="Arial"/>
              <a:cs typeface="Arial"/>
              <a:sym typeface="Arial"/>
            </a:endParaRPr>
          </a:p>
        </p:txBody>
      </p:sp>
      <p:sp>
        <p:nvSpPr>
          <p:cNvPr id="206" name="Google Shape;206;p16"/>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7" name="Google Shape;207;p1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08" name="Google Shape;208;p16"/>
          <p:cNvSpPr/>
          <p:nvPr/>
        </p:nvSpPr>
        <p:spPr>
          <a:xfrm>
            <a:off x="8253350" y="5530799"/>
            <a:ext cx="3948174" cy="132719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Referencias de las imágenes: https://www.freepik.es/vector-gratis/plantilla-infografia-profesional-diseno-grafico-negocio_18902953.htm#query=infograf%C3%ADa%20seis&amp;position=0&amp;from_view=search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9" name="Google Shape;209;p16"/>
          <p:cNvSpPr/>
          <p:nvPr/>
        </p:nvSpPr>
        <p:spPr>
          <a:xfrm>
            <a:off x="1891337" y="5538283"/>
            <a:ext cx="1478290" cy="318998"/>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Parchado virtual</a:t>
            </a:r>
            <a:endParaRPr b="0" i="0" sz="1800" u="none" cap="none" strike="noStrike">
              <a:solidFill>
                <a:srgbClr val="000000"/>
              </a:solidFill>
              <a:latin typeface="Arial"/>
              <a:ea typeface="Arial"/>
              <a:cs typeface="Arial"/>
              <a:sym typeface="Arial"/>
            </a:endParaRPr>
          </a:p>
        </p:txBody>
      </p:sp>
      <p:sp>
        <p:nvSpPr>
          <p:cNvPr id="210" name="Google Shape;210;p16"/>
          <p:cNvSpPr/>
          <p:nvPr/>
        </p:nvSpPr>
        <p:spPr>
          <a:xfrm>
            <a:off x="4785880" y="5414403"/>
            <a:ext cx="1539349" cy="587813"/>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File Integrity Monitoring</a:t>
            </a:r>
            <a:endParaRPr b="0" i="1" sz="1800" u="none" cap="none" strike="noStrike">
              <a:solidFill>
                <a:srgbClr val="000000"/>
              </a:solidFill>
              <a:latin typeface="Arial"/>
              <a:ea typeface="Arial"/>
              <a:cs typeface="Arial"/>
              <a:sym typeface="Arial"/>
            </a:endParaRPr>
          </a:p>
        </p:txBody>
      </p:sp>
      <p:sp>
        <p:nvSpPr>
          <p:cNvPr id="211" name="Google Shape;211;p16"/>
          <p:cNvSpPr/>
          <p:nvPr/>
        </p:nvSpPr>
        <p:spPr>
          <a:xfrm>
            <a:off x="203016" y="1674297"/>
            <a:ext cx="4078841" cy="2558199"/>
          </a:xfrm>
          <a:prstGeom prst="wedgeRoundRectCallout">
            <a:avLst>
              <a:gd fmla="val 59267" name="adj1"/>
              <a:gd fmla="val -10977" name="adj2"/>
              <a:gd fmla="val 16667" name="adj3"/>
            </a:avLst>
          </a:prstGeom>
          <a:solidFill>
            <a:schemeClr val="lt1"/>
          </a:solidFill>
          <a:ln cap="flat" cmpd="sng" w="38100">
            <a:solidFill>
              <a:srgbClr val="D52C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2" name="Google Shape;212;p16"/>
          <p:cNvSpPr/>
          <p:nvPr/>
        </p:nvSpPr>
        <p:spPr>
          <a:xfrm>
            <a:off x="487661" y="1994425"/>
            <a:ext cx="3540532" cy="1985544"/>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Es un </a:t>
            </a:r>
            <a:r>
              <a:rPr b="0" i="1" lang="es-ES" sz="1200" u="none" cap="none" strike="noStrike">
                <a:solidFill>
                  <a:srgbClr val="000000"/>
                </a:solidFill>
                <a:latin typeface="Arial"/>
                <a:ea typeface="Arial"/>
                <a:cs typeface="Arial"/>
                <a:sym typeface="Arial"/>
              </a:rPr>
              <a:t>software</a:t>
            </a:r>
            <a:r>
              <a:rPr b="0" i="0" lang="es-ES" sz="1200" u="none" cap="none" strike="noStrike">
                <a:solidFill>
                  <a:srgbClr val="000000"/>
                </a:solidFill>
                <a:latin typeface="Arial"/>
                <a:ea typeface="Arial"/>
                <a:cs typeface="Arial"/>
                <a:sym typeface="Arial"/>
              </a:rPr>
              <a:t> que se utiliza para conectar las reglas de negocio y seguridad, de tal manera que sólo permita el acceso a aplicaciones, servicios e información que hace parte del negocio. Este tipo de </a:t>
            </a:r>
            <a:r>
              <a:rPr b="0" i="1" lang="es-ES" sz="1200" u="none" cap="none" strike="noStrike">
                <a:solidFill>
                  <a:srgbClr val="000000"/>
                </a:solidFill>
                <a:latin typeface="Arial"/>
                <a:ea typeface="Arial"/>
                <a:cs typeface="Arial"/>
                <a:sym typeface="Arial"/>
              </a:rPr>
              <a:t>software</a:t>
            </a:r>
            <a:r>
              <a:rPr b="0" i="0" lang="es-ES" sz="1200" u="none" cap="none" strike="noStrike">
                <a:solidFill>
                  <a:srgbClr val="000000"/>
                </a:solidFill>
                <a:latin typeface="Arial"/>
                <a:ea typeface="Arial"/>
                <a:cs typeface="Arial"/>
                <a:sym typeface="Arial"/>
              </a:rPr>
              <a:t> integra una base de datos donde se le configuran las políticas que debe ejecutar y permite el acceso o negación a todo aquello que no está incluido dentro de la regla de negocio o política configurada.</a:t>
            </a:r>
            <a:endParaRPr b="0" i="0" sz="1600" u="none" cap="none" strike="noStrike">
              <a:solidFill>
                <a:srgbClr val="000000"/>
              </a:solidFill>
              <a:latin typeface="Arial"/>
              <a:ea typeface="Arial"/>
              <a:cs typeface="Arial"/>
              <a:sym typeface="Arial"/>
            </a:endParaRPr>
          </a:p>
        </p:txBody>
      </p:sp>
      <p:sp>
        <p:nvSpPr>
          <p:cNvPr id="213" name="Google Shape;213;p16"/>
          <p:cNvSpPr/>
          <p:nvPr/>
        </p:nvSpPr>
        <p:spPr>
          <a:xfrm>
            <a:off x="184116" y="1602549"/>
            <a:ext cx="403787" cy="371475"/>
          </a:xfrm>
          <a:prstGeom prst="ellipse">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chemeClr val="lt1"/>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214" name="Google Shape;214;p16"/>
          <p:cNvSpPr txBox="1"/>
          <p:nvPr/>
        </p:nvSpPr>
        <p:spPr>
          <a:xfrm>
            <a:off x="8578119" y="927326"/>
            <a:ext cx="333589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Este contenido corresponde al botón: Firewall de base de datos.</a:t>
            </a:r>
            <a:endParaRPr b="0" i="0" sz="1400" u="none" cap="none" strike="noStrike">
              <a:solidFill>
                <a:schemeClr val="dk1"/>
              </a:solidFill>
              <a:latin typeface="Arial"/>
              <a:ea typeface="Arial"/>
              <a:cs typeface="Arial"/>
              <a:sym typeface="Arial"/>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descr="Plantilla de infografía profesional diseño de gráfico de negocio vector gratuito" id="219" name="Google Shape;219;p17"/>
          <p:cNvPicPr preferRelativeResize="0"/>
          <p:nvPr/>
        </p:nvPicPr>
        <p:blipFill rotWithShape="1">
          <a:blip r:embed="rId3">
            <a:alphaModFix/>
          </a:blip>
          <a:srcRect b="3371" l="0" r="0" t="17228"/>
          <a:stretch/>
        </p:blipFill>
        <p:spPr>
          <a:xfrm>
            <a:off x="864991" y="371474"/>
            <a:ext cx="6470757" cy="4621158"/>
          </a:xfrm>
          <a:prstGeom prst="rect">
            <a:avLst/>
          </a:prstGeom>
          <a:noFill/>
          <a:ln>
            <a:noFill/>
          </a:ln>
        </p:spPr>
      </p:pic>
      <p:pic>
        <p:nvPicPr>
          <p:cNvPr descr="Plantilla de infografía profesional diseño de gráfico de negocio vector gratuito" id="220" name="Google Shape;220;p17"/>
          <p:cNvPicPr preferRelativeResize="0"/>
          <p:nvPr/>
        </p:nvPicPr>
        <p:blipFill rotWithShape="1">
          <a:blip r:embed="rId3">
            <a:alphaModFix/>
          </a:blip>
          <a:srcRect b="3369" l="0" r="0" t="67981"/>
          <a:stretch/>
        </p:blipFill>
        <p:spPr>
          <a:xfrm>
            <a:off x="874441" y="4813038"/>
            <a:ext cx="6470757" cy="1667337"/>
          </a:xfrm>
          <a:prstGeom prst="rect">
            <a:avLst/>
          </a:prstGeom>
          <a:noFill/>
          <a:ln>
            <a:noFill/>
          </a:ln>
        </p:spPr>
      </p:pic>
      <p:sp>
        <p:nvSpPr>
          <p:cNvPr id="221" name="Google Shape;221;p17"/>
          <p:cNvSpPr/>
          <p:nvPr/>
        </p:nvSpPr>
        <p:spPr>
          <a:xfrm>
            <a:off x="1803252" y="720017"/>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2" name="Google Shape;222;p17"/>
          <p:cNvSpPr/>
          <p:nvPr/>
        </p:nvSpPr>
        <p:spPr>
          <a:xfrm>
            <a:off x="1860960" y="2195137"/>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3" name="Google Shape;223;p17"/>
          <p:cNvSpPr/>
          <p:nvPr/>
        </p:nvSpPr>
        <p:spPr>
          <a:xfrm>
            <a:off x="1845362" y="3760155"/>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4" name="Google Shape;224;p17"/>
          <p:cNvSpPr/>
          <p:nvPr/>
        </p:nvSpPr>
        <p:spPr>
          <a:xfrm>
            <a:off x="4747939" y="3736943"/>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5" name="Google Shape;225;p17"/>
          <p:cNvSpPr/>
          <p:nvPr/>
        </p:nvSpPr>
        <p:spPr>
          <a:xfrm>
            <a:off x="4747939" y="2204370"/>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6" name="Google Shape;226;p17"/>
          <p:cNvSpPr/>
          <p:nvPr/>
        </p:nvSpPr>
        <p:spPr>
          <a:xfrm>
            <a:off x="4743039" y="720016"/>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7" name="Google Shape;227;p17"/>
          <p:cNvSpPr/>
          <p:nvPr/>
        </p:nvSpPr>
        <p:spPr>
          <a:xfrm>
            <a:off x="2025188" y="961012"/>
            <a:ext cx="117051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Antimalware</a:t>
            </a:r>
            <a:endParaRPr b="0" i="1" sz="1400" u="none" cap="none" strike="noStrike">
              <a:solidFill>
                <a:srgbClr val="000000"/>
              </a:solidFill>
              <a:latin typeface="Arial"/>
              <a:ea typeface="Arial"/>
              <a:cs typeface="Arial"/>
              <a:sym typeface="Arial"/>
            </a:endParaRPr>
          </a:p>
        </p:txBody>
      </p:sp>
      <p:sp>
        <p:nvSpPr>
          <p:cNvPr id="228" name="Google Shape;228;p17"/>
          <p:cNvSpPr/>
          <p:nvPr/>
        </p:nvSpPr>
        <p:spPr>
          <a:xfrm>
            <a:off x="5133700" y="979646"/>
            <a:ext cx="931665" cy="340053"/>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Antispam</a:t>
            </a:r>
            <a:endParaRPr b="0" i="1" sz="1800" u="none" cap="none" strike="noStrike">
              <a:solidFill>
                <a:srgbClr val="000000"/>
              </a:solidFill>
              <a:latin typeface="Arial"/>
              <a:ea typeface="Arial"/>
              <a:cs typeface="Arial"/>
              <a:sym typeface="Arial"/>
            </a:endParaRPr>
          </a:p>
        </p:txBody>
      </p:sp>
      <p:sp>
        <p:nvSpPr>
          <p:cNvPr id="229" name="Google Shape;229;p17"/>
          <p:cNvSpPr/>
          <p:nvPr/>
        </p:nvSpPr>
        <p:spPr>
          <a:xfrm>
            <a:off x="2065263" y="2501611"/>
            <a:ext cx="1130438" cy="340053"/>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Sandboxing</a:t>
            </a:r>
            <a:endParaRPr b="0" i="1" sz="1800" u="none" cap="none" strike="noStrike">
              <a:solidFill>
                <a:srgbClr val="000000"/>
              </a:solidFill>
              <a:latin typeface="Arial"/>
              <a:ea typeface="Arial"/>
              <a:cs typeface="Arial"/>
              <a:sym typeface="Arial"/>
            </a:endParaRPr>
          </a:p>
        </p:txBody>
      </p:sp>
      <p:sp>
        <p:nvSpPr>
          <p:cNvPr id="230" name="Google Shape;230;p17"/>
          <p:cNvSpPr/>
          <p:nvPr/>
        </p:nvSpPr>
        <p:spPr>
          <a:xfrm>
            <a:off x="4861842" y="2435426"/>
            <a:ext cx="1550207" cy="587813"/>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Firewall</a:t>
            </a:r>
            <a:r>
              <a:rPr b="0" i="0" lang="es-ES" sz="1400" u="none" cap="none" strike="noStrike">
                <a:solidFill>
                  <a:srgbClr val="000000"/>
                </a:solidFill>
                <a:latin typeface="Arial"/>
                <a:ea typeface="Arial"/>
                <a:cs typeface="Arial"/>
                <a:sym typeface="Arial"/>
              </a:rPr>
              <a:t> de base de datos</a:t>
            </a:r>
            <a:endParaRPr b="0" i="0" sz="1800" u="none" cap="none" strike="noStrike">
              <a:solidFill>
                <a:srgbClr val="000000"/>
              </a:solidFill>
              <a:latin typeface="Arial"/>
              <a:ea typeface="Arial"/>
              <a:cs typeface="Arial"/>
              <a:sym typeface="Arial"/>
            </a:endParaRPr>
          </a:p>
        </p:txBody>
      </p:sp>
      <p:sp>
        <p:nvSpPr>
          <p:cNvPr id="231" name="Google Shape;231;p17"/>
          <p:cNvSpPr/>
          <p:nvPr/>
        </p:nvSpPr>
        <p:spPr>
          <a:xfrm>
            <a:off x="1845362" y="5241043"/>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2" name="Google Shape;232;p17"/>
          <p:cNvSpPr/>
          <p:nvPr/>
        </p:nvSpPr>
        <p:spPr>
          <a:xfrm>
            <a:off x="4747939" y="5217831"/>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3" name="Google Shape;233;p17"/>
          <p:cNvSpPr/>
          <p:nvPr/>
        </p:nvSpPr>
        <p:spPr>
          <a:xfrm>
            <a:off x="2390817" y="4023661"/>
            <a:ext cx="534121" cy="318998"/>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DLP</a:t>
            </a:r>
            <a:endParaRPr b="0" i="0" sz="1800" u="none" cap="none" strike="noStrike">
              <a:solidFill>
                <a:srgbClr val="000000"/>
              </a:solidFill>
              <a:latin typeface="Arial"/>
              <a:ea typeface="Arial"/>
              <a:cs typeface="Arial"/>
              <a:sym typeface="Arial"/>
            </a:endParaRPr>
          </a:p>
        </p:txBody>
      </p:sp>
      <p:sp>
        <p:nvSpPr>
          <p:cNvPr id="234" name="Google Shape;234;p17"/>
          <p:cNvSpPr/>
          <p:nvPr/>
        </p:nvSpPr>
        <p:spPr>
          <a:xfrm>
            <a:off x="5354656" y="4034183"/>
            <a:ext cx="564578" cy="318998"/>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NAC</a:t>
            </a:r>
            <a:endParaRPr b="0" i="0" sz="1800" u="none" cap="none" strike="noStrike">
              <a:solidFill>
                <a:srgbClr val="000000"/>
              </a:solidFill>
              <a:latin typeface="Arial"/>
              <a:ea typeface="Arial"/>
              <a:cs typeface="Arial"/>
              <a:sym typeface="Arial"/>
            </a:endParaRPr>
          </a:p>
        </p:txBody>
      </p:sp>
      <p:sp>
        <p:nvSpPr>
          <p:cNvPr id="235" name="Google Shape;235;p17"/>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p17"/>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37" name="Google Shape;237;p17"/>
          <p:cNvSpPr/>
          <p:nvPr/>
        </p:nvSpPr>
        <p:spPr>
          <a:xfrm>
            <a:off x="8253350" y="5530799"/>
            <a:ext cx="3948174" cy="132719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Referencias de las imágenes: https://www.freepik.es/vector-gratis/plantilla-infografia-profesional-diseno-grafico-negocio_18902953.htm#query=infograf%C3%ADa%20seis&amp;position=0&amp;from_view=search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8" name="Google Shape;238;p17"/>
          <p:cNvSpPr/>
          <p:nvPr/>
        </p:nvSpPr>
        <p:spPr>
          <a:xfrm>
            <a:off x="1891337" y="5538283"/>
            <a:ext cx="1478290" cy="318998"/>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Parchado virtual</a:t>
            </a:r>
            <a:endParaRPr b="0" i="0" sz="1800" u="none" cap="none" strike="noStrike">
              <a:solidFill>
                <a:srgbClr val="000000"/>
              </a:solidFill>
              <a:latin typeface="Arial"/>
              <a:ea typeface="Arial"/>
              <a:cs typeface="Arial"/>
              <a:sym typeface="Arial"/>
            </a:endParaRPr>
          </a:p>
        </p:txBody>
      </p:sp>
      <p:sp>
        <p:nvSpPr>
          <p:cNvPr id="239" name="Google Shape;239;p17"/>
          <p:cNvSpPr/>
          <p:nvPr/>
        </p:nvSpPr>
        <p:spPr>
          <a:xfrm>
            <a:off x="4785880" y="5414403"/>
            <a:ext cx="1539349" cy="566758"/>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File Integrity Monitoring</a:t>
            </a:r>
            <a:endParaRPr b="0" i="0" sz="1800" u="none" cap="none" strike="noStrike">
              <a:solidFill>
                <a:srgbClr val="000000"/>
              </a:solidFill>
              <a:latin typeface="Arial"/>
              <a:ea typeface="Arial"/>
              <a:cs typeface="Arial"/>
              <a:sym typeface="Arial"/>
            </a:endParaRPr>
          </a:p>
        </p:txBody>
      </p:sp>
      <p:sp>
        <p:nvSpPr>
          <p:cNvPr id="240" name="Google Shape;240;p17"/>
          <p:cNvSpPr/>
          <p:nvPr/>
        </p:nvSpPr>
        <p:spPr>
          <a:xfrm>
            <a:off x="3797600" y="3002184"/>
            <a:ext cx="4078841" cy="3295207"/>
          </a:xfrm>
          <a:prstGeom prst="wedgeRoundRectCallout">
            <a:avLst>
              <a:gd fmla="val -56602" name="adj1"/>
              <a:gd fmla="val -14190" name="adj2"/>
              <a:gd fmla="val 16667" name="adj3"/>
            </a:avLst>
          </a:prstGeom>
          <a:solidFill>
            <a:schemeClr val="lt1"/>
          </a:solidFill>
          <a:ln cap="flat" cmpd="sng" w="38100">
            <a:solidFill>
              <a:srgbClr val="753A8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1" name="Google Shape;241;p17"/>
          <p:cNvSpPr/>
          <p:nvPr/>
        </p:nvSpPr>
        <p:spPr>
          <a:xfrm>
            <a:off x="4116274" y="3415128"/>
            <a:ext cx="3540532" cy="2622641"/>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Son soluciones que se integran a los sistemas de información y redes de datos para la prevención de la pérdida de datos que se pueda presentar.</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Esto se realiza tanto en la transmisión de datos como en los sistemas de almacenamiento. Adicionalmente, ofrecen un interesante sistema de recuperación, el cual puede ser utilizado para mejorar los procesos de resguardo de información, entre otros procesos, y puede realizarlo en cualquier espacio de la infraestructura, ya sea local, remoto o en la nube.</a:t>
            </a:r>
            <a:endParaRPr b="0" i="0" sz="1600" u="none" cap="none" strike="noStrike">
              <a:solidFill>
                <a:srgbClr val="000000"/>
              </a:solidFill>
              <a:latin typeface="Arial"/>
              <a:ea typeface="Arial"/>
              <a:cs typeface="Arial"/>
              <a:sym typeface="Arial"/>
            </a:endParaRPr>
          </a:p>
        </p:txBody>
      </p:sp>
      <p:sp>
        <p:nvSpPr>
          <p:cNvPr id="242" name="Google Shape;242;p17"/>
          <p:cNvSpPr/>
          <p:nvPr/>
        </p:nvSpPr>
        <p:spPr>
          <a:xfrm>
            <a:off x="7445462" y="2959884"/>
            <a:ext cx="403787" cy="371475"/>
          </a:xfrm>
          <a:prstGeom prst="ellipse">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chemeClr val="lt1"/>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243" name="Google Shape;243;p17"/>
          <p:cNvSpPr txBox="1"/>
          <p:nvPr/>
        </p:nvSpPr>
        <p:spPr>
          <a:xfrm>
            <a:off x="8578119" y="927326"/>
            <a:ext cx="333589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Este contenido corresponde al botón: DLP</a:t>
            </a:r>
            <a:endParaRPr b="0" i="0" sz="1400" u="none" cap="none" strike="noStrike">
              <a:solidFill>
                <a:schemeClr val="dk1"/>
              </a:solidFill>
              <a:latin typeface="Arial"/>
              <a:ea typeface="Arial"/>
              <a:cs typeface="Arial"/>
              <a:sym typeface="Arial"/>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descr="Plantilla de infografía profesional diseño de gráfico de negocio vector gratuito" id="248" name="Google Shape;248;p18"/>
          <p:cNvPicPr preferRelativeResize="0"/>
          <p:nvPr/>
        </p:nvPicPr>
        <p:blipFill rotWithShape="1">
          <a:blip r:embed="rId3">
            <a:alphaModFix/>
          </a:blip>
          <a:srcRect b="3371" l="0" r="0" t="17228"/>
          <a:stretch/>
        </p:blipFill>
        <p:spPr>
          <a:xfrm>
            <a:off x="864991" y="371474"/>
            <a:ext cx="6470757" cy="4621158"/>
          </a:xfrm>
          <a:prstGeom prst="rect">
            <a:avLst/>
          </a:prstGeom>
          <a:noFill/>
          <a:ln>
            <a:noFill/>
          </a:ln>
        </p:spPr>
      </p:pic>
      <p:pic>
        <p:nvPicPr>
          <p:cNvPr descr="Plantilla de infografía profesional diseño de gráfico de negocio vector gratuito" id="249" name="Google Shape;249;p18"/>
          <p:cNvPicPr preferRelativeResize="0"/>
          <p:nvPr/>
        </p:nvPicPr>
        <p:blipFill rotWithShape="1">
          <a:blip r:embed="rId3">
            <a:alphaModFix/>
          </a:blip>
          <a:srcRect b="3369" l="0" r="0" t="67981"/>
          <a:stretch/>
        </p:blipFill>
        <p:spPr>
          <a:xfrm>
            <a:off x="874441" y="4813038"/>
            <a:ext cx="6470757" cy="1667337"/>
          </a:xfrm>
          <a:prstGeom prst="rect">
            <a:avLst/>
          </a:prstGeom>
          <a:noFill/>
          <a:ln>
            <a:noFill/>
          </a:ln>
        </p:spPr>
      </p:pic>
      <p:sp>
        <p:nvSpPr>
          <p:cNvPr id="250" name="Google Shape;250;p18"/>
          <p:cNvSpPr/>
          <p:nvPr/>
        </p:nvSpPr>
        <p:spPr>
          <a:xfrm>
            <a:off x="1803252" y="720017"/>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1" name="Google Shape;251;p18"/>
          <p:cNvSpPr/>
          <p:nvPr/>
        </p:nvSpPr>
        <p:spPr>
          <a:xfrm>
            <a:off x="1860960" y="2195137"/>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2" name="Google Shape;252;p18"/>
          <p:cNvSpPr/>
          <p:nvPr/>
        </p:nvSpPr>
        <p:spPr>
          <a:xfrm>
            <a:off x="1845362" y="3760155"/>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3" name="Google Shape;253;p18"/>
          <p:cNvSpPr/>
          <p:nvPr/>
        </p:nvSpPr>
        <p:spPr>
          <a:xfrm>
            <a:off x="4747939" y="3736943"/>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4" name="Google Shape;254;p18"/>
          <p:cNvSpPr/>
          <p:nvPr/>
        </p:nvSpPr>
        <p:spPr>
          <a:xfrm>
            <a:off x="4747939" y="2204370"/>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5" name="Google Shape;255;p18"/>
          <p:cNvSpPr/>
          <p:nvPr/>
        </p:nvSpPr>
        <p:spPr>
          <a:xfrm>
            <a:off x="4743039" y="720016"/>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6" name="Google Shape;256;p18"/>
          <p:cNvSpPr/>
          <p:nvPr/>
        </p:nvSpPr>
        <p:spPr>
          <a:xfrm>
            <a:off x="2025188" y="961012"/>
            <a:ext cx="117051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Antimalware</a:t>
            </a:r>
            <a:endParaRPr b="0" i="1" sz="1400" u="none" cap="none" strike="noStrike">
              <a:solidFill>
                <a:srgbClr val="000000"/>
              </a:solidFill>
              <a:latin typeface="Arial"/>
              <a:ea typeface="Arial"/>
              <a:cs typeface="Arial"/>
              <a:sym typeface="Arial"/>
            </a:endParaRPr>
          </a:p>
        </p:txBody>
      </p:sp>
      <p:sp>
        <p:nvSpPr>
          <p:cNvPr id="257" name="Google Shape;257;p18"/>
          <p:cNvSpPr/>
          <p:nvPr/>
        </p:nvSpPr>
        <p:spPr>
          <a:xfrm>
            <a:off x="5133700" y="979646"/>
            <a:ext cx="931665" cy="340053"/>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Antispam</a:t>
            </a:r>
            <a:endParaRPr b="0" i="1" sz="1800" u="none" cap="none" strike="noStrike">
              <a:solidFill>
                <a:srgbClr val="000000"/>
              </a:solidFill>
              <a:latin typeface="Arial"/>
              <a:ea typeface="Arial"/>
              <a:cs typeface="Arial"/>
              <a:sym typeface="Arial"/>
            </a:endParaRPr>
          </a:p>
        </p:txBody>
      </p:sp>
      <p:sp>
        <p:nvSpPr>
          <p:cNvPr id="258" name="Google Shape;258;p18"/>
          <p:cNvSpPr/>
          <p:nvPr/>
        </p:nvSpPr>
        <p:spPr>
          <a:xfrm>
            <a:off x="2065263" y="2501611"/>
            <a:ext cx="1130438" cy="340053"/>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Sandboxing</a:t>
            </a:r>
            <a:endParaRPr b="0" i="1" sz="1800" u="none" cap="none" strike="noStrike">
              <a:solidFill>
                <a:srgbClr val="000000"/>
              </a:solidFill>
              <a:latin typeface="Arial"/>
              <a:ea typeface="Arial"/>
              <a:cs typeface="Arial"/>
              <a:sym typeface="Arial"/>
            </a:endParaRPr>
          </a:p>
        </p:txBody>
      </p:sp>
      <p:sp>
        <p:nvSpPr>
          <p:cNvPr id="259" name="Google Shape;259;p18"/>
          <p:cNvSpPr/>
          <p:nvPr/>
        </p:nvSpPr>
        <p:spPr>
          <a:xfrm>
            <a:off x="4861842" y="2435426"/>
            <a:ext cx="1550207" cy="587813"/>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Firewall</a:t>
            </a:r>
            <a:r>
              <a:rPr b="0" i="0" lang="es-ES" sz="1400" u="none" cap="none" strike="noStrike">
                <a:solidFill>
                  <a:srgbClr val="000000"/>
                </a:solidFill>
                <a:latin typeface="Arial"/>
                <a:ea typeface="Arial"/>
                <a:cs typeface="Arial"/>
                <a:sym typeface="Arial"/>
              </a:rPr>
              <a:t> de base de datos</a:t>
            </a:r>
            <a:endParaRPr b="0" i="0" sz="1800" u="none" cap="none" strike="noStrike">
              <a:solidFill>
                <a:srgbClr val="000000"/>
              </a:solidFill>
              <a:latin typeface="Arial"/>
              <a:ea typeface="Arial"/>
              <a:cs typeface="Arial"/>
              <a:sym typeface="Arial"/>
            </a:endParaRPr>
          </a:p>
        </p:txBody>
      </p:sp>
      <p:sp>
        <p:nvSpPr>
          <p:cNvPr id="260" name="Google Shape;260;p18"/>
          <p:cNvSpPr/>
          <p:nvPr/>
        </p:nvSpPr>
        <p:spPr>
          <a:xfrm>
            <a:off x="1845362" y="5241043"/>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1" name="Google Shape;261;p18"/>
          <p:cNvSpPr/>
          <p:nvPr/>
        </p:nvSpPr>
        <p:spPr>
          <a:xfrm>
            <a:off x="4747939" y="5217831"/>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2" name="Google Shape;262;p18"/>
          <p:cNvSpPr/>
          <p:nvPr/>
        </p:nvSpPr>
        <p:spPr>
          <a:xfrm>
            <a:off x="2390817" y="4023661"/>
            <a:ext cx="534121" cy="318998"/>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DLP</a:t>
            </a:r>
            <a:endParaRPr b="0" i="0" sz="1800" u="none" cap="none" strike="noStrike">
              <a:solidFill>
                <a:srgbClr val="000000"/>
              </a:solidFill>
              <a:latin typeface="Arial"/>
              <a:ea typeface="Arial"/>
              <a:cs typeface="Arial"/>
              <a:sym typeface="Arial"/>
            </a:endParaRPr>
          </a:p>
        </p:txBody>
      </p:sp>
      <p:sp>
        <p:nvSpPr>
          <p:cNvPr id="263" name="Google Shape;263;p18"/>
          <p:cNvSpPr/>
          <p:nvPr/>
        </p:nvSpPr>
        <p:spPr>
          <a:xfrm>
            <a:off x="5354656" y="4034183"/>
            <a:ext cx="564578" cy="318998"/>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NAC</a:t>
            </a:r>
            <a:endParaRPr b="0" i="0" sz="1800" u="none" cap="none" strike="noStrike">
              <a:solidFill>
                <a:srgbClr val="000000"/>
              </a:solidFill>
              <a:latin typeface="Arial"/>
              <a:ea typeface="Arial"/>
              <a:cs typeface="Arial"/>
              <a:sym typeface="Arial"/>
            </a:endParaRPr>
          </a:p>
        </p:txBody>
      </p:sp>
      <p:sp>
        <p:nvSpPr>
          <p:cNvPr id="264" name="Google Shape;264;p18"/>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5" name="Google Shape;265;p18"/>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66" name="Google Shape;266;p18"/>
          <p:cNvSpPr/>
          <p:nvPr/>
        </p:nvSpPr>
        <p:spPr>
          <a:xfrm>
            <a:off x="8253350" y="5530799"/>
            <a:ext cx="3948174" cy="132719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Referencias de las imágenes: https://www.freepik.es/vector-gratis/plantilla-infografia-profesional-diseno-grafico-negocio_18902953.htm#query=infograf%C3%ADa%20seis&amp;position=0&amp;from_view=search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7" name="Google Shape;267;p18"/>
          <p:cNvSpPr/>
          <p:nvPr/>
        </p:nvSpPr>
        <p:spPr>
          <a:xfrm>
            <a:off x="1891337" y="5538283"/>
            <a:ext cx="1478290" cy="318998"/>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Parchado virtual</a:t>
            </a:r>
            <a:endParaRPr b="0" i="0" sz="1800" u="none" cap="none" strike="noStrike">
              <a:solidFill>
                <a:srgbClr val="000000"/>
              </a:solidFill>
              <a:latin typeface="Arial"/>
              <a:ea typeface="Arial"/>
              <a:cs typeface="Arial"/>
              <a:sym typeface="Arial"/>
            </a:endParaRPr>
          </a:p>
        </p:txBody>
      </p:sp>
      <p:sp>
        <p:nvSpPr>
          <p:cNvPr id="268" name="Google Shape;268;p18"/>
          <p:cNvSpPr/>
          <p:nvPr/>
        </p:nvSpPr>
        <p:spPr>
          <a:xfrm>
            <a:off x="4785880" y="5414403"/>
            <a:ext cx="1539349" cy="587813"/>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File Integrity Monitoring</a:t>
            </a:r>
            <a:endParaRPr b="0" i="1" sz="1800" u="none" cap="none" strike="noStrike">
              <a:solidFill>
                <a:srgbClr val="000000"/>
              </a:solidFill>
              <a:latin typeface="Arial"/>
              <a:ea typeface="Arial"/>
              <a:cs typeface="Arial"/>
              <a:sym typeface="Arial"/>
            </a:endParaRPr>
          </a:p>
        </p:txBody>
      </p:sp>
      <p:sp>
        <p:nvSpPr>
          <p:cNvPr id="269" name="Google Shape;269;p18"/>
          <p:cNvSpPr/>
          <p:nvPr/>
        </p:nvSpPr>
        <p:spPr>
          <a:xfrm>
            <a:off x="210297" y="3185168"/>
            <a:ext cx="4078841" cy="3295207"/>
          </a:xfrm>
          <a:prstGeom prst="wedgeRoundRectCallout">
            <a:avLst>
              <a:gd fmla="val 57756" name="adj1"/>
              <a:gd fmla="val -19179" name="adj2"/>
              <a:gd fmla="val 16667" name="adj3"/>
            </a:avLst>
          </a:prstGeom>
          <a:solidFill>
            <a:schemeClr val="lt1"/>
          </a:solidFill>
          <a:ln cap="flat" cmpd="sng" w="38100">
            <a:solidFill>
              <a:srgbClr val="753A8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70" name="Google Shape;270;p18"/>
          <p:cNvSpPr/>
          <p:nvPr/>
        </p:nvSpPr>
        <p:spPr>
          <a:xfrm>
            <a:off x="619204" y="3829483"/>
            <a:ext cx="3263719" cy="1985544"/>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Son controles de acceso que se implementan en los equipos finales donde se resguarda y procesa la información, con el propósito de reforzar procesos como la autenticación de usuarios y el acceso a la red de la organización. En otro sentido, es la manera como se unen diferentes tecnologías para un fin común, el cual es la seguridad de la información de la organización.</a:t>
            </a:r>
            <a:endParaRPr b="0" i="0" sz="1600" u="none" cap="none" strike="noStrike">
              <a:solidFill>
                <a:srgbClr val="000000"/>
              </a:solidFill>
              <a:latin typeface="Arial"/>
              <a:ea typeface="Arial"/>
              <a:cs typeface="Arial"/>
              <a:sym typeface="Arial"/>
            </a:endParaRPr>
          </a:p>
        </p:txBody>
      </p:sp>
      <p:sp>
        <p:nvSpPr>
          <p:cNvPr id="271" name="Google Shape;271;p18"/>
          <p:cNvSpPr/>
          <p:nvPr/>
        </p:nvSpPr>
        <p:spPr>
          <a:xfrm>
            <a:off x="200772" y="3152752"/>
            <a:ext cx="403787" cy="371475"/>
          </a:xfrm>
          <a:prstGeom prst="ellipse">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chemeClr val="lt1"/>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272" name="Google Shape;272;p18"/>
          <p:cNvSpPr txBox="1"/>
          <p:nvPr/>
        </p:nvSpPr>
        <p:spPr>
          <a:xfrm>
            <a:off x="8578119" y="927326"/>
            <a:ext cx="333589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Este contenido corresponde al botón: NAC</a:t>
            </a:r>
            <a:endParaRPr b="0" i="0" sz="1400" u="none" cap="none" strike="noStrike">
              <a:solidFill>
                <a:schemeClr val="dk1"/>
              </a:solidFill>
              <a:latin typeface="Arial"/>
              <a:ea typeface="Arial"/>
              <a:cs typeface="Arial"/>
              <a:sym typeface="Arial"/>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descr="Plantilla de infografía profesional diseño de gráfico de negocio vector gratuito" id="277" name="Google Shape;277;p19"/>
          <p:cNvPicPr preferRelativeResize="0"/>
          <p:nvPr/>
        </p:nvPicPr>
        <p:blipFill rotWithShape="1">
          <a:blip r:embed="rId3">
            <a:alphaModFix/>
          </a:blip>
          <a:srcRect b="3371" l="0" r="0" t="17228"/>
          <a:stretch/>
        </p:blipFill>
        <p:spPr>
          <a:xfrm>
            <a:off x="864991" y="371474"/>
            <a:ext cx="6470757" cy="4621158"/>
          </a:xfrm>
          <a:prstGeom prst="rect">
            <a:avLst/>
          </a:prstGeom>
          <a:noFill/>
          <a:ln>
            <a:noFill/>
          </a:ln>
        </p:spPr>
      </p:pic>
      <p:pic>
        <p:nvPicPr>
          <p:cNvPr descr="Plantilla de infografía profesional diseño de gráfico de negocio vector gratuito" id="278" name="Google Shape;278;p19"/>
          <p:cNvPicPr preferRelativeResize="0"/>
          <p:nvPr/>
        </p:nvPicPr>
        <p:blipFill rotWithShape="1">
          <a:blip r:embed="rId3">
            <a:alphaModFix/>
          </a:blip>
          <a:srcRect b="3369" l="0" r="0" t="67981"/>
          <a:stretch/>
        </p:blipFill>
        <p:spPr>
          <a:xfrm>
            <a:off x="874441" y="4813038"/>
            <a:ext cx="6470757" cy="1667337"/>
          </a:xfrm>
          <a:prstGeom prst="rect">
            <a:avLst/>
          </a:prstGeom>
          <a:noFill/>
          <a:ln>
            <a:noFill/>
          </a:ln>
        </p:spPr>
      </p:pic>
      <p:sp>
        <p:nvSpPr>
          <p:cNvPr id="279" name="Google Shape;279;p19"/>
          <p:cNvSpPr/>
          <p:nvPr/>
        </p:nvSpPr>
        <p:spPr>
          <a:xfrm>
            <a:off x="1803252" y="720017"/>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80" name="Google Shape;280;p19"/>
          <p:cNvSpPr/>
          <p:nvPr/>
        </p:nvSpPr>
        <p:spPr>
          <a:xfrm>
            <a:off x="1860960" y="2195137"/>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81" name="Google Shape;281;p19"/>
          <p:cNvSpPr/>
          <p:nvPr/>
        </p:nvSpPr>
        <p:spPr>
          <a:xfrm>
            <a:off x="1845362" y="3760155"/>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82" name="Google Shape;282;p19"/>
          <p:cNvSpPr/>
          <p:nvPr/>
        </p:nvSpPr>
        <p:spPr>
          <a:xfrm>
            <a:off x="4747939" y="3736943"/>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83" name="Google Shape;283;p19"/>
          <p:cNvSpPr/>
          <p:nvPr/>
        </p:nvSpPr>
        <p:spPr>
          <a:xfrm>
            <a:off x="4747939" y="2204370"/>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84" name="Google Shape;284;p19"/>
          <p:cNvSpPr/>
          <p:nvPr/>
        </p:nvSpPr>
        <p:spPr>
          <a:xfrm>
            <a:off x="4743039" y="720016"/>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85" name="Google Shape;285;p19"/>
          <p:cNvSpPr/>
          <p:nvPr/>
        </p:nvSpPr>
        <p:spPr>
          <a:xfrm>
            <a:off x="2025188" y="961012"/>
            <a:ext cx="117051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Antimalware</a:t>
            </a:r>
            <a:endParaRPr b="0" i="1" sz="1400" u="none" cap="none" strike="noStrike">
              <a:solidFill>
                <a:srgbClr val="000000"/>
              </a:solidFill>
              <a:latin typeface="Arial"/>
              <a:ea typeface="Arial"/>
              <a:cs typeface="Arial"/>
              <a:sym typeface="Arial"/>
            </a:endParaRPr>
          </a:p>
        </p:txBody>
      </p:sp>
      <p:sp>
        <p:nvSpPr>
          <p:cNvPr id="286" name="Google Shape;286;p19"/>
          <p:cNvSpPr/>
          <p:nvPr/>
        </p:nvSpPr>
        <p:spPr>
          <a:xfrm>
            <a:off x="5133700" y="979646"/>
            <a:ext cx="931665" cy="318998"/>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Antispam</a:t>
            </a:r>
            <a:endParaRPr b="0" i="0" sz="1800" u="none" cap="none" strike="noStrike">
              <a:solidFill>
                <a:srgbClr val="000000"/>
              </a:solidFill>
              <a:latin typeface="Arial"/>
              <a:ea typeface="Arial"/>
              <a:cs typeface="Arial"/>
              <a:sym typeface="Arial"/>
            </a:endParaRPr>
          </a:p>
        </p:txBody>
      </p:sp>
      <p:sp>
        <p:nvSpPr>
          <p:cNvPr id="287" name="Google Shape;287;p19"/>
          <p:cNvSpPr/>
          <p:nvPr/>
        </p:nvSpPr>
        <p:spPr>
          <a:xfrm>
            <a:off x="2065263" y="2501611"/>
            <a:ext cx="1130438" cy="340053"/>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Sandboxing</a:t>
            </a:r>
            <a:endParaRPr b="0" i="1" sz="1800" u="none" cap="none" strike="noStrike">
              <a:solidFill>
                <a:srgbClr val="000000"/>
              </a:solidFill>
              <a:latin typeface="Arial"/>
              <a:ea typeface="Arial"/>
              <a:cs typeface="Arial"/>
              <a:sym typeface="Arial"/>
            </a:endParaRPr>
          </a:p>
        </p:txBody>
      </p:sp>
      <p:sp>
        <p:nvSpPr>
          <p:cNvPr id="288" name="Google Shape;288;p19"/>
          <p:cNvSpPr/>
          <p:nvPr/>
        </p:nvSpPr>
        <p:spPr>
          <a:xfrm>
            <a:off x="4861842" y="2435426"/>
            <a:ext cx="1550207" cy="566758"/>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Firewall de base de datos</a:t>
            </a:r>
            <a:endParaRPr b="0" i="0" sz="1800" u="none" cap="none" strike="noStrike">
              <a:solidFill>
                <a:srgbClr val="000000"/>
              </a:solidFill>
              <a:latin typeface="Arial"/>
              <a:ea typeface="Arial"/>
              <a:cs typeface="Arial"/>
              <a:sym typeface="Arial"/>
            </a:endParaRPr>
          </a:p>
        </p:txBody>
      </p:sp>
      <p:sp>
        <p:nvSpPr>
          <p:cNvPr id="289" name="Google Shape;289;p19"/>
          <p:cNvSpPr/>
          <p:nvPr/>
        </p:nvSpPr>
        <p:spPr>
          <a:xfrm>
            <a:off x="1845362" y="5241043"/>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0" name="Google Shape;290;p19"/>
          <p:cNvSpPr/>
          <p:nvPr/>
        </p:nvSpPr>
        <p:spPr>
          <a:xfrm>
            <a:off x="4747939" y="5217831"/>
            <a:ext cx="1625032" cy="91347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1" name="Google Shape;291;p19"/>
          <p:cNvSpPr/>
          <p:nvPr/>
        </p:nvSpPr>
        <p:spPr>
          <a:xfrm>
            <a:off x="2390817" y="4023661"/>
            <a:ext cx="534121" cy="318998"/>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DLP</a:t>
            </a:r>
            <a:endParaRPr b="0" i="0" sz="1800" u="none" cap="none" strike="noStrike">
              <a:solidFill>
                <a:srgbClr val="000000"/>
              </a:solidFill>
              <a:latin typeface="Arial"/>
              <a:ea typeface="Arial"/>
              <a:cs typeface="Arial"/>
              <a:sym typeface="Arial"/>
            </a:endParaRPr>
          </a:p>
        </p:txBody>
      </p:sp>
      <p:sp>
        <p:nvSpPr>
          <p:cNvPr id="292" name="Google Shape;292;p19"/>
          <p:cNvSpPr/>
          <p:nvPr/>
        </p:nvSpPr>
        <p:spPr>
          <a:xfrm>
            <a:off x="5354656" y="4034183"/>
            <a:ext cx="564578" cy="318998"/>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NAC</a:t>
            </a:r>
            <a:endParaRPr b="0" i="0" sz="1800" u="none" cap="none" strike="noStrike">
              <a:solidFill>
                <a:srgbClr val="000000"/>
              </a:solidFill>
              <a:latin typeface="Arial"/>
              <a:ea typeface="Arial"/>
              <a:cs typeface="Arial"/>
              <a:sym typeface="Arial"/>
            </a:endParaRPr>
          </a:p>
        </p:txBody>
      </p:sp>
      <p:sp>
        <p:nvSpPr>
          <p:cNvPr id="293" name="Google Shape;293;p19"/>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4" name="Google Shape;294;p19"/>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95" name="Google Shape;295;p19"/>
          <p:cNvSpPr/>
          <p:nvPr/>
        </p:nvSpPr>
        <p:spPr>
          <a:xfrm>
            <a:off x="8253350" y="5530799"/>
            <a:ext cx="3948174" cy="132719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Referencias de las imágenes: https://www.freepik.es/vector-gratis/plantilla-infografia-profesional-diseno-grafico-negocio_18902953.htm#query=infograf%C3%ADa%20seis&amp;position=0&amp;from_view=search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6" name="Google Shape;296;p19"/>
          <p:cNvSpPr/>
          <p:nvPr/>
        </p:nvSpPr>
        <p:spPr>
          <a:xfrm>
            <a:off x="1891337" y="5538283"/>
            <a:ext cx="1478290" cy="318998"/>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Parchado virtual</a:t>
            </a:r>
            <a:endParaRPr b="0" i="0" sz="1800" u="none" cap="none" strike="noStrike">
              <a:solidFill>
                <a:srgbClr val="000000"/>
              </a:solidFill>
              <a:latin typeface="Arial"/>
              <a:ea typeface="Arial"/>
              <a:cs typeface="Arial"/>
              <a:sym typeface="Arial"/>
            </a:endParaRPr>
          </a:p>
        </p:txBody>
      </p:sp>
      <p:sp>
        <p:nvSpPr>
          <p:cNvPr id="297" name="Google Shape;297;p19"/>
          <p:cNvSpPr/>
          <p:nvPr/>
        </p:nvSpPr>
        <p:spPr>
          <a:xfrm>
            <a:off x="4785880" y="5414403"/>
            <a:ext cx="1539349" cy="566758"/>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File Integrity Monitoring</a:t>
            </a:r>
            <a:endParaRPr b="0" i="0" sz="1800" u="none" cap="none" strike="noStrike">
              <a:solidFill>
                <a:srgbClr val="000000"/>
              </a:solidFill>
              <a:latin typeface="Arial"/>
              <a:ea typeface="Arial"/>
              <a:cs typeface="Arial"/>
              <a:sym typeface="Arial"/>
            </a:endParaRPr>
          </a:p>
        </p:txBody>
      </p:sp>
      <p:sp>
        <p:nvSpPr>
          <p:cNvPr id="298" name="Google Shape;298;p19"/>
          <p:cNvSpPr/>
          <p:nvPr/>
        </p:nvSpPr>
        <p:spPr>
          <a:xfrm>
            <a:off x="3874972" y="371474"/>
            <a:ext cx="4078841" cy="6108901"/>
          </a:xfrm>
          <a:prstGeom prst="wedgeRoundRectCallout">
            <a:avLst>
              <a:gd fmla="val -57862" name="adj1"/>
              <a:gd fmla="val 32502" name="adj2"/>
              <a:gd fmla="val 16667" name="adj3"/>
            </a:avLst>
          </a:prstGeom>
          <a:solidFill>
            <a:schemeClr val="lt1"/>
          </a:solidFill>
          <a:ln cap="flat" cmpd="sng" w="38100">
            <a:solidFill>
              <a:srgbClr val="4E265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9" name="Google Shape;299;p19"/>
          <p:cNvSpPr/>
          <p:nvPr/>
        </p:nvSpPr>
        <p:spPr>
          <a:xfrm>
            <a:off x="4110547" y="1125581"/>
            <a:ext cx="3607690" cy="4764341"/>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El proceso de parchado virtual permite la integración de parches de seguridad para los dispositivos e infraestructura de la organización, con la ventaja que no es necesario realizar su instalación.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En el caso más particular, se encuentran los parches de seguridad para Exploit, el cual es un algoritmo que está enfocado en una vulnerabilidad de los sistemas operativos y que, la mayoría de veces, resulta imposible salvarse de dicho tipo de ataque. La única manera de poder no ser víctima de este es realizando el parchado de seguridad de los sistemas operativos y sistemas que interactúan con la seguridad de la información.</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Este tipo de procesos de parchado virtual ha tomado fuerza en los tiempos actuales, ya que es mucho más sencillo de implementar, mantener actualizados los sistemas y, adicional a ello, garantiza una constante comunicación con los proveedores de seguridad de estos mismos.</a:t>
            </a:r>
            <a:endParaRPr b="0" i="0" sz="1600" u="none" cap="none" strike="noStrike">
              <a:solidFill>
                <a:srgbClr val="000000"/>
              </a:solidFill>
              <a:latin typeface="Arial"/>
              <a:ea typeface="Arial"/>
              <a:cs typeface="Arial"/>
              <a:sym typeface="Arial"/>
            </a:endParaRPr>
          </a:p>
        </p:txBody>
      </p:sp>
      <p:sp>
        <p:nvSpPr>
          <p:cNvPr id="300" name="Google Shape;300;p19"/>
          <p:cNvSpPr/>
          <p:nvPr/>
        </p:nvSpPr>
        <p:spPr>
          <a:xfrm>
            <a:off x="7497901" y="348541"/>
            <a:ext cx="403787" cy="371475"/>
          </a:xfrm>
          <a:prstGeom prst="ellipse">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chemeClr val="lt1"/>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301" name="Google Shape;301;p19"/>
          <p:cNvSpPr txBox="1"/>
          <p:nvPr/>
        </p:nvSpPr>
        <p:spPr>
          <a:xfrm>
            <a:off x="8498862" y="979646"/>
            <a:ext cx="333589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Este contenido corresponde al botón: Parchado virtual</a:t>
            </a:r>
            <a:endParaRPr b="0" i="0" sz="1400" u="none" cap="none" strike="noStrike">
              <a:solidFill>
                <a:schemeClr val="dk1"/>
              </a:solidFill>
              <a:latin typeface="Arial"/>
              <a:ea typeface="Arial"/>
              <a:cs typeface="Arial"/>
              <a:sym typeface="Arial"/>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