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Overloc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regular.fntdata"/><Relationship Id="rId11" Type="http://schemas.openxmlformats.org/officeDocument/2006/relationships/slide" Target="slides/slide6.xml"/><Relationship Id="rId22" Type="http://schemas.openxmlformats.org/officeDocument/2006/relationships/font" Target="fonts/Overlock-italic.fntdata"/><Relationship Id="rId10" Type="http://schemas.openxmlformats.org/officeDocument/2006/relationships/slide" Target="slides/slide5.xml"/><Relationship Id="rId21" Type="http://schemas.openxmlformats.org/officeDocument/2006/relationships/font" Target="fonts/Overlo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verlo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10T21:49:20.796">
    <p:pos x="6000" y="0"/>
    <p:text>Esta gráfica se encuentra en versión ajustable en el archivo de graficas e imagenes de la carpeta ANEXOS.
-hp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3.jpg"/><Relationship Id="rId5" Type="http://schemas.openxmlformats.org/officeDocument/2006/relationships/image" Target="../media/image39.jpg"/><Relationship Id="rId6" Type="http://schemas.openxmlformats.org/officeDocument/2006/relationships/hyperlink" Target="https://cdn.pixabay.com/photo/2015/03/30/12/42/network-698598_960_720.jp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7.jpg"/><Relationship Id="rId9" Type="http://schemas.openxmlformats.org/officeDocument/2006/relationships/hyperlink" Target="https://cdn.pixabay.com/photo/2013/07/12/19/30/computer-154885_960_720.png" TargetMode="External"/><Relationship Id="rId5" Type="http://schemas.openxmlformats.org/officeDocument/2006/relationships/image" Target="../media/image38.jpg"/><Relationship Id="rId6" Type="http://schemas.openxmlformats.org/officeDocument/2006/relationships/hyperlink" Target="https://cdn.pixabay.com/photo/2018/03/24/22/39/antivirus-3258126_960_720.jpg" TargetMode="External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hyperlink" Target="https://cdn.pixabay.com/photo/2013/07/12/12/55/firewall-146529_960_720.p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7" Type="http://schemas.openxmlformats.org/officeDocument/2006/relationships/image" Target="../media/image9.jpg"/><Relationship Id="rId8" Type="http://schemas.openxmlformats.org/officeDocument/2006/relationships/hyperlink" Target="https://cdn.pixabay.com/photo/2017/05/13/09/04/question-2309040_960_720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hyperlink" Target="https://cdn.pixabay.com/photo/2013/07/12/19/22/antivirus-154669_960_720.p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jpg"/><Relationship Id="rId9" Type="http://schemas.openxmlformats.org/officeDocument/2006/relationships/hyperlink" Target="https://cdn.pixabay.com/photo/2018/08/18/13/26/interface-3614766_960_720.png" TargetMode="External"/><Relationship Id="rId5" Type="http://schemas.openxmlformats.org/officeDocument/2006/relationships/hyperlink" Target="https://cdn.pixabay.com/photo/2020/04/12/07/18/connection-5033077_960_720.jpg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5.jp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5.jpg"/><Relationship Id="rId9" Type="http://schemas.openxmlformats.org/officeDocument/2006/relationships/hyperlink" Target="https://cdn.pixabay.com/photo/2017/10/26/11/21/ssl-2890762_960_720.jpg" TargetMode="External"/><Relationship Id="rId5" Type="http://schemas.openxmlformats.org/officeDocument/2006/relationships/image" Target="../media/image18.jpg"/><Relationship Id="rId6" Type="http://schemas.openxmlformats.org/officeDocument/2006/relationships/hyperlink" Target="https://cdn.pixabay.com/photo/2018/04/23/16/02/https-3344700_960_720.jpg" TargetMode="External"/><Relationship Id="rId7" Type="http://schemas.openxmlformats.org/officeDocument/2006/relationships/image" Target="../media/image19.jpg"/><Relationship Id="rId8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11" Type="http://schemas.openxmlformats.org/officeDocument/2006/relationships/hyperlink" Target="https://cdn.pixabay.com/photo/2016/06/15/16/16/man-1459246_960_720.png" TargetMode="External"/><Relationship Id="rId10" Type="http://schemas.openxmlformats.org/officeDocument/2006/relationships/image" Target="../media/image27.png"/><Relationship Id="rId9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hyperlink" Target="https://cdn.pixabay.com/photo/2014/04/02/10/40/check-304167_960_720.png" TargetMode="External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5" Type="http://schemas.openxmlformats.org/officeDocument/2006/relationships/hyperlink" Target="https://cdn.pixabay.com/photo/2016/10/02/19/51/chip-1710300_960_720.png" TargetMode="External"/><Relationship Id="rId6" Type="http://schemas.openxmlformats.org/officeDocument/2006/relationships/image" Target="../media/image31.png"/><Relationship Id="rId7" Type="http://schemas.openxmlformats.org/officeDocument/2006/relationships/image" Target="../media/image22.png"/><Relationship Id="rId8" Type="http://schemas.openxmlformats.org/officeDocument/2006/relationships/hyperlink" Target="https://cdn.pixabay.com/photo/2020/09/10/04/54/program-5559266_960_720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DI_CF6_2_FireWall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1198024"/>
            <a:ext cx="8234450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266" name="Google Shape;26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2"/>
          <p:cNvSpPr/>
          <p:nvPr/>
        </p:nvSpPr>
        <p:spPr>
          <a:xfrm>
            <a:off x="0" y="4559004"/>
            <a:ext cx="825334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basados en </a:t>
            </a: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su mayoría, se implementan en dispositivos físicos, administrables a través de interfaces o administración remota, los cuales se integran a la red principal, y su implementación obedece a la gestión de una licencia comercial, así como de soporte pago.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basados en </a:t>
            </a: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Disponibles para ser implementados bajo ciertos sistemas operativos, como Linux o Windows, asimismo, disponibles como paquete que integra el sistema operativo y solución incluida lista para implementar en cualquier dispositivo existente.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Androide, Dispositivos, Computadora Portátil, Móvil" id="271" name="Google Shape;2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0788" y="296262"/>
            <a:ext cx="5109099" cy="2998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, Bandera, Ventanas 7, Ganar 7, Logo" id="272" name="Google Shape;27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07" y="1580606"/>
            <a:ext cx="1714293" cy="171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3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281" name="Google Shape;28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2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0" y="4559004"/>
            <a:ext cx="825334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Características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tienen como función principal la gestión del tráfico entre redes; esta funcionalidad es posible a partir de la implementación de políticas o reglas que pueden especificarse desde diferentes posiciones y alcances, partiendo de reglas que abarcan un ámbito general, como, por ejemplo, un rango </a:t>
            </a: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IP,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luego las de ámbito particular, por ejemplo, un dispositivo.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Conexiones, Comunicaciones, Social, Redes, Humano" id="286" name="Google Shape;2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844" y="242237"/>
            <a:ext cx="6101534" cy="301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/>
          <p:nvPr/>
        </p:nvSpPr>
        <p:spPr>
          <a:xfrm>
            <a:off x="8253350" y="4988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24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295" name="Google Shape;29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24"/>
          <p:cNvSpPr/>
          <p:nvPr/>
        </p:nvSpPr>
        <p:spPr>
          <a:xfrm>
            <a:off x="0" y="4886844"/>
            <a:ext cx="825334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Tipos de </a:t>
            </a: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por funcionalidad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el punto de vista de funcionalidad, se encuentran los siguientes tipos de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 </a:t>
            </a: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filtrado de paquetes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la gestión de tráfico a partir de reglas aplicadas a direcciones de red, protocolos y puertos.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 proxy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es de los más seguros a nivel de control de tráfico entre redes y su función es evitar un acceso directo desde el exterior.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Imagen que contiene interior, tabla, computadora, escritorio&#10;&#10;Descripción generada automáticamente" id="300" name="Google Shape;3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290" y="111074"/>
            <a:ext cx="7542958" cy="3366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ior, tabla, computadora, escritorio&#10;&#10;Descripción generada automáticamente" id="301" name="Google Shape;30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0354" y="2653100"/>
            <a:ext cx="1322362" cy="59024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8292539" y="3286631"/>
            <a:ext cx="37801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https://cdn.pixabay.com/photo/2015/03/30/12/42/network-698598_960_720.jpg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5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311" name="Google Shape;31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5"/>
          <p:cNvSpPr/>
          <p:nvPr/>
        </p:nvSpPr>
        <p:spPr>
          <a:xfrm>
            <a:off x="361261" y="4559004"/>
            <a:ext cx="789208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 </a:t>
            </a: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 inspección con estado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realizar un monitoreo al estado de cada conexión.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de próxima generación </a:t>
            </a: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(NGFW)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un filtrado de paquetes basados en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proxy,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desde las capas 3 y 4 del modelo OSI, con capacidades de llegar a extender su protección hasta la capa 7; este tipo de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sugerido para la administración de redes de gran tamaño. 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Imagen de la pantalla de un video juego&#10;&#10;Descripción generada automáticamente con confianza media" id="316" name="Google Shape;31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061" y="112151"/>
            <a:ext cx="4433033" cy="3366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video juego&#10;&#10;Descripción generada automáticamente con confianza media" id="317" name="Google Shape;31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0354" y="2804705"/>
            <a:ext cx="1311096" cy="99576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 txBox="1"/>
          <p:nvPr/>
        </p:nvSpPr>
        <p:spPr>
          <a:xfrm>
            <a:off x="8292539" y="3800474"/>
            <a:ext cx="38675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https://cdn.pixabay.com/photo/2018/03/24/22/39/antivirus-3258126_960_720.jpg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Icono&#10;&#10;Descripción generada automáticamente" id="319" name="Google Shape;31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86103" y="4901670"/>
            <a:ext cx="1028958" cy="997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320" name="Google Shape;32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5212" y="401715"/>
            <a:ext cx="2060719" cy="297100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8359654" y="5876441"/>
            <a:ext cx="32235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https://cdn.pixabay.com/photo/2013/07/12/19/30/computer-154885_960_720.png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8292539" y="916875"/>
            <a:ext cx="3867545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Música, animación de cierre.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26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331" name="Google Shape;33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2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6"/>
          <p:cNvSpPr txBox="1"/>
          <p:nvPr/>
        </p:nvSpPr>
        <p:spPr>
          <a:xfrm>
            <a:off x="8234450" y="762771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80" y="757634"/>
            <a:ext cx="1861126" cy="180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533017" y="444142"/>
            <a:ext cx="6909926" cy="3859056"/>
            <a:chOff x="-42401" y="-24097"/>
            <a:chExt cx="6909926" cy="3859056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 + Voz en off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y material visual correspondiente.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suena música apropiada, se muestran (con las animaciones que producción considere y tenga al alcance):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institucional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programa (arriba)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título del numeral 2. de este CF: “</a:t>
            </a:r>
            <a:r>
              <a:rPr b="1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r>
              <a:rPr b="0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723" y="597604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1475061" y="815616"/>
            <a:ext cx="5526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y operación de la ciberseguridad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58593" y="2732487"/>
            <a:ext cx="62950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b="1" i="1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15" name="Google Shape;11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>
            <a:off x="0" y="4559004"/>
            <a:ext cx="82533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firewall,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conocidos en español como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cortafuegos,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cumplen la función de proteger los activos de información de la organización mediante la gestión del tráfico entrante y saliente entre redes, permitiendo bloquear o acceder.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5273" y="266150"/>
            <a:ext cx="5154070" cy="3194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tafuegos, Fuego, Ladrillo, Pared, Red, Computadora" id="121" name="Google Shape;12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335" y="1265590"/>
            <a:ext cx="2083938" cy="1528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tafuegos, Fuego, Ladrillo, Pared, Red, Computadora" id="122" name="Google Shape;12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3345" y="2168997"/>
            <a:ext cx="852602" cy="6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8259196" y="2620384"/>
            <a:ext cx="39328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https://cdn.pixabay.com/photo/2013/07/12/12/55/firewall-146529_960_720.png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8292539" y="3317966"/>
            <a:ext cx="38675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ESta gráfica que se sugiere, fue creada por el experto. Favor conservarla.</a:t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 rot="10800000">
            <a:off x="7262949" y="2794534"/>
            <a:ext cx="1992998" cy="66580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34" name="Google Shape;13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6"/>
          <p:cNvSpPr/>
          <p:nvPr/>
        </p:nvSpPr>
        <p:spPr>
          <a:xfrm>
            <a:off x="0" y="4559004"/>
            <a:ext cx="825334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cuentan con políticas para la gestión de tráfico por defecto, pero cada administrador de red puede crear otras o modificar las existentes de acuerdo con sus necesidades.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Tráfico entrante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bloquea todo el tráfico entrante y autoriza lo necesario.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Tráfico saliente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permite todo el tráfico saliente y restringe los destinos no deseados o peligrosos.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Cortafuegos, Fuego, Ladrillo, Pared, Red, Computadora"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7416" y="314333"/>
            <a:ext cx="3745407" cy="311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5">
            <a:alphaModFix/>
          </a:blip>
          <a:srcRect b="0" l="0" r="51472" t="0"/>
          <a:stretch/>
        </p:blipFill>
        <p:spPr>
          <a:xfrm>
            <a:off x="361261" y="419213"/>
            <a:ext cx="3233401" cy="2885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gunta, Signo De Interrogación, Ayuda, Respuesta" id="141" name="Google Shape;14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7416" y="2077827"/>
            <a:ext cx="1029758" cy="1029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>
            <a:off x="3238086" y="2950019"/>
            <a:ext cx="24847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administrador de red </a:t>
            </a:r>
            <a:endParaRPr/>
          </a:p>
        </p:txBody>
      </p:sp>
      <p:pic>
        <p:nvPicPr>
          <p:cNvPr descr="Pregunta, Signo De Interrogación, Ayuda, Respuesta" id="143" name="Google Shape;14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99578" y="2399242"/>
            <a:ext cx="1029758" cy="1029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8257850" y="3479011"/>
            <a:ext cx="39145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https://cdn.pixabay.com/photo/2017/05/13/09/04/question-2309040_960_720.jpg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53" name="Google Shape;15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7"/>
          <p:cNvSpPr/>
          <p:nvPr/>
        </p:nvSpPr>
        <p:spPr>
          <a:xfrm>
            <a:off x="0" y="4559004"/>
            <a:ext cx="82533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operación de un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firewall,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necesario tener presentes ciertos conceptos y definiciones que son muy comunes y cuyo conocimiento permite realizar una adecuada gestión.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-2097123">
            <a:off x="3871708" y="367552"/>
            <a:ext cx="14830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4613256" y="804649"/>
            <a:ext cx="31604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adecuada gestión</a:t>
            </a:r>
            <a:endParaRPr/>
          </a:p>
        </p:txBody>
      </p:sp>
      <p:pic>
        <p:nvPicPr>
          <p:cNvPr descr="Antivirus, Cortafuegos, Estado, Seguridad, Peligro" id="160" name="Google Shape;1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85" y="839048"/>
            <a:ext cx="3567527" cy="217024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 rot="-830649">
            <a:off x="5428993" y="1415077"/>
            <a:ext cx="9060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800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Host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775918">
            <a:off x="4496229" y="2039240"/>
            <a:ext cx="15488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Paquete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rot="-1110328">
            <a:off x="5299921" y="2380539"/>
            <a:ext cx="21355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Rango de IP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882178" y="2957445"/>
            <a:ext cx="12698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Puerto</a:t>
            </a:r>
            <a:endParaRPr/>
          </a:p>
        </p:txBody>
      </p:sp>
      <p:pic>
        <p:nvPicPr>
          <p:cNvPr descr="Antivirus, Cortafuegos, Estado, Seguridad, Peligro" id="165" name="Google Shape;16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2156" y="2409108"/>
            <a:ext cx="766160" cy="46608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8251308" y="2878848"/>
            <a:ext cx="3908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https://cdn.pixabay.com/photo/2013/07/12/19/22/antivirus-154669_960_720.png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8292539" y="3968682"/>
            <a:ext cx="38675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Mientras suena la locución, la imagen y estos términos (que se explicarán en cuadro siguiente) aparecen en pantalla uno a uno con alguna animación.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76" name="Google Shape;17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8"/>
          <p:cNvSpPr/>
          <p:nvPr/>
        </p:nvSpPr>
        <p:spPr>
          <a:xfrm>
            <a:off x="0" y="4559004"/>
            <a:ext cx="825334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cualquier dispositivo que se encuentra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conectado a la red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que cuenta con una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dirección IP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y/o nombre asignado.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NAT </a:t>
            </a: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Address Translator</a:t>
            </a: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traductor de direcciones de red, que permite establecer la comunicación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desde Internet hacia un dispositivo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interior de nuestra red.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Paquete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uno de los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bloques que componen la información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viaja a través de la red.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8292539" y="2926080"/>
            <a:ext cx="38675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Deberán aparecer en pantalla, por cada término, la imagen animada que lo ilustra y partes del texto que los definen (señaladas en verde en la diapositiva).</a:t>
            </a:r>
            <a:endParaRPr/>
          </a:p>
        </p:txBody>
      </p:sp>
      <p:pic>
        <p:nvPicPr>
          <p:cNvPr descr="Conexión, Cable, País Cable, Rojo, Azul, Conectado" id="182" name="Google Shape;1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6103" y="4480627"/>
            <a:ext cx="501922" cy="64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8284318" y="5240237"/>
            <a:ext cx="387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https://cdn.pixabay.com/photo/2020/04/12/07/18/connection-5033077_960_720.jpg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Interfaz, Internet, Programa, Navegador, Www, Gráfico" id="184" name="Google Shape;18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895" y="369332"/>
            <a:ext cx="5601836" cy="3053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exión, Cable, País Cable, Rojo, Azul, Conectado" id="185" name="Google Shape;18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6400" y="233170"/>
            <a:ext cx="2718254" cy="3178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, Internet, Programa, Navegador, Www, Gráfico" id="186" name="Google Shape;18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7128" y="5745276"/>
            <a:ext cx="759871" cy="414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/>
          <p:nvPr/>
        </p:nvSpPr>
        <p:spPr>
          <a:xfrm>
            <a:off x="8253349" y="6127856"/>
            <a:ext cx="4036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https://cdn.pixabay.com/photo/2018/08/18/13/26/interface-3614766_960_720.png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96" name="Google Shape;19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9"/>
          <p:cNvSpPr/>
          <p:nvPr/>
        </p:nvSpPr>
        <p:spPr>
          <a:xfrm>
            <a:off x="0" y="4559004"/>
            <a:ext cx="825334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Política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bajo las cuales se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autoriza o deniega el tráfico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un origen o un destino en la red.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entrada lógica hacia un servicio específico, por ejemplo, puerto 80 http, 443 https, 21 ftp, etc.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Rango de IP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grupo de direcciones IP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agrupadas para una función o política específica. </a:t>
            </a:r>
            <a:r>
              <a:rPr lang="es-CO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192.168.1.10-192.168.1.20. </a:t>
            </a:r>
            <a:r>
              <a:rPr lang="es-CO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Este número de IP no se locuta pero sí se muestra en pantalla).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ofrecido por aplicaciones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sistemas para compartir información entre 2 o más sistemas a partir de la aplicación de protocolos, por ejemplo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, servicio web HTTP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8399417" y="3148149"/>
            <a:ext cx="37606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 textos en rojo ni se locutan ni se muestran en pantalla, son meramente orientativos para producción.</a:t>
            </a:r>
            <a:endParaRPr/>
          </a:p>
        </p:txBody>
      </p:sp>
      <p:pic>
        <p:nvPicPr>
          <p:cNvPr descr="Https, Sitio Web, Internet, Seguridad, Diseño Web" id="202" name="Google Shape;2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61" y="285681"/>
            <a:ext cx="7548054" cy="3193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, Sitio Web, Internet, Seguridad, Diseño Web" id="203" name="Google Shape;20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6103" y="4145347"/>
            <a:ext cx="1142283" cy="4832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>
            <a:off x="8251057" y="4628609"/>
            <a:ext cx="39409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https://cdn.pixabay.com/photo/2018/04/23/16/02/https-3344700_960_720.jpg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Ssl, Https, La Seguridad, Ordenadores, Cerrar Con Llave" id="205" name="Google Shape;20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609" y="369331"/>
            <a:ext cx="2890156" cy="19689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sl, Https, La Seguridad, Ordenadores, Cerrar Con Llave" id="206" name="Google Shape;20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99417" y="5281049"/>
            <a:ext cx="894824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/>
          <p:nvPr/>
        </p:nvSpPr>
        <p:spPr>
          <a:xfrm>
            <a:off x="8251057" y="5845938"/>
            <a:ext cx="39409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https://cdn.pixabay.com/photo/2017/10/26/11/21/ssl-2890762_960_720.jpg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216" name="Google Shape;21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0"/>
          <p:cNvSpPr/>
          <p:nvPr/>
        </p:nvSpPr>
        <p:spPr>
          <a:xfrm>
            <a:off x="0" y="4559004"/>
            <a:ext cx="825334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b="0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las funciones que desempeña un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firewall,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encuentran: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Proteger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activos de información de la organización.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Evitar accesos no permitidos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usuarios no autorizados hacia nuestra red.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Controlar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cantidad de 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usuarios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conectados a un servicio.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Restringir el tráfico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saliente hacia los destinos autorizados.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Evitar ataques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red interna.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Brindar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i</a:t>
            </a:r>
            <a:r>
              <a:rPr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nformes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necesarios para auditoría.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Cheque, Marca, Naranja, Garrapata, Símbolo, Icono" id="221" name="Google Shape;2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3168" y="112151"/>
            <a:ext cx="650312" cy="71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que, Marca, Naranja, Garrapata, Símbolo, Icono" id="222" name="Google Shape;2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1663" y="2925945"/>
            <a:ext cx="422166" cy="46194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/>
          <p:nvPr/>
        </p:nvSpPr>
        <p:spPr>
          <a:xfrm>
            <a:off x="8220562" y="3322351"/>
            <a:ext cx="41008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https://cdn.pixabay.com/photo/2014/04/02/10/40/check-304167_960_720.png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Pared, Ladrillos, Rojo, Fuego, Computadora, Cortafuegos" id="224" name="Google Shape;22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260" y="742950"/>
            <a:ext cx="2508735" cy="2581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que, Marca, Naranja, Garrapata, Símbolo, Icono" id="225" name="Google Shape;22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3168" y="664174"/>
            <a:ext cx="650312" cy="71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que, Marca, Naranja, Garrapata, Símbolo, Icono" id="226" name="Google Shape;22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9126" y="1217087"/>
            <a:ext cx="650312" cy="71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que, Marca, Naranja, Garrapata, Símbolo, Icono" id="227" name="Google Shape;22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9126" y="1756937"/>
            <a:ext cx="650312" cy="71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que, Marca, Naranja, Garrapata, Símbolo, Icono" id="228" name="Google Shape;228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9126" y="2309850"/>
            <a:ext cx="650312" cy="71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que, Marca, Naranja, Garrapata, Símbolo, Icono" id="229" name="Google Shape;22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1914" y="2780241"/>
            <a:ext cx="650312" cy="71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/>
          <p:nvPr/>
        </p:nvSpPr>
        <p:spPr>
          <a:xfrm>
            <a:off x="5019158" y="225233"/>
            <a:ext cx="1698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Proteger activos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4933787" y="757634"/>
            <a:ext cx="290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Evitar accesos no permitidos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4986453" y="1347956"/>
            <a:ext cx="1910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Controlar usuarios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4970451" y="1845396"/>
            <a:ext cx="2011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Restringir el tráfico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4986453" y="2369165"/>
            <a:ext cx="156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Evitar ataques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5015635" y="2931422"/>
            <a:ext cx="1813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Brindar informes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mbre, Adulto, Empresario, Computadora Portátil" id="236" name="Google Shape;236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36567" y="693729"/>
            <a:ext cx="2264796" cy="267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bre, Adulto, Empresario, Computadora Portátil" id="237" name="Google Shape;237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86103" y="3987348"/>
            <a:ext cx="502376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>
            <a:off x="8193570" y="4524189"/>
            <a:ext cx="4181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https://cdn.pixabay.com/photo/2016/06/15/16/16/man-1459246_960_720.png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247" name="Google Shape;24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1"/>
          <p:cNvSpPr/>
          <p:nvPr/>
        </p:nvSpPr>
        <p:spPr>
          <a:xfrm>
            <a:off x="-52252" y="4428374"/>
            <a:ext cx="834479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Actualmente, existe gran variedad de soluciones </a:t>
            </a:r>
            <a:r>
              <a:rPr b="1"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entre las cuales es importante identificar: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basados en </a:t>
            </a: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b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basados en </a:t>
            </a:r>
            <a:r>
              <a:rPr b="1" i="1" lang="es-CO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software.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2D:</a:t>
            </a: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imágenes y animación (sugeridas en el ppt y las que producción considere apropiadas</a:t>
            </a: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Chip, Icono, Micro, Procesador, Computadora, Upc" id="252" name="Google Shape;2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811" y="657832"/>
            <a:ext cx="2355213" cy="239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>
            <a:off x="8253350" y="5715923"/>
            <a:ext cx="3770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https://cdn.pixabay.com/photo/2016/10/02/19/51/chip-1710300_960_720.png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Chip, Icono, Micro, Procesador, Computadora, Upc" id="254" name="Google Shape;25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7909" y="5171323"/>
            <a:ext cx="534767" cy="54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, Software, Interfaz, Estadísticas, Icono" id="255" name="Google Shape;25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58362" y="446406"/>
            <a:ext cx="2844882" cy="282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/>
          <p:nvPr/>
        </p:nvSpPr>
        <p:spPr>
          <a:xfrm>
            <a:off x="8200740" y="4167750"/>
            <a:ext cx="3600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https://cdn.pixabay.com/photo/2020/09/10/04/54/program-5559266_960_720.png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Programa, Software, Interfaz, Estadísticas, Icono" id="257" name="Google Shape;257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4147" y="3411405"/>
            <a:ext cx="727889" cy="72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